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400" r:id="rId3"/>
    <p:sldId id="290" r:id="rId5"/>
    <p:sldId id="258" r:id="rId6"/>
    <p:sldId id="291" r:id="rId7"/>
    <p:sldId id="401" r:id="rId8"/>
    <p:sldId id="402" r:id="rId9"/>
    <p:sldId id="336" r:id="rId10"/>
    <p:sldId id="404" r:id="rId11"/>
    <p:sldId id="405" r:id="rId12"/>
    <p:sldId id="406" r:id="rId13"/>
    <p:sldId id="337" r:id="rId14"/>
    <p:sldId id="292" r:id="rId15"/>
    <p:sldId id="296" r:id="rId16"/>
    <p:sldId id="297" r:id="rId17"/>
    <p:sldId id="298" r:id="rId18"/>
    <p:sldId id="299" r:id="rId19"/>
    <p:sldId id="300" r:id="rId20"/>
    <p:sldId id="301" r:id="rId21"/>
    <p:sldId id="303" r:id="rId22"/>
    <p:sldId id="304" r:id="rId23"/>
    <p:sldId id="306" r:id="rId24"/>
    <p:sldId id="308" r:id="rId25"/>
    <p:sldId id="310" r:id="rId26"/>
    <p:sldId id="311" r:id="rId27"/>
    <p:sldId id="312" r:id="rId28"/>
    <p:sldId id="313" r:id="rId29"/>
    <p:sldId id="314" r:id="rId30"/>
    <p:sldId id="317" r:id="rId31"/>
    <p:sldId id="318" r:id="rId32"/>
    <p:sldId id="319" r:id="rId33"/>
    <p:sldId id="320" r:id="rId34"/>
    <p:sldId id="322" r:id="rId35"/>
    <p:sldId id="324" r:id="rId36"/>
    <p:sldId id="339" r:id="rId37"/>
    <p:sldId id="294" r:id="rId38"/>
    <p:sldId id="338" r:id="rId39"/>
    <p:sldId id="326" r:id="rId40"/>
    <p:sldId id="408" r:id="rId41"/>
    <p:sldId id="409" r:id="rId42"/>
    <p:sldId id="261" r:id="rId43"/>
    <p:sldId id="262" r:id="rId44"/>
    <p:sldId id="263" r:id="rId45"/>
    <p:sldId id="264" r:id="rId46"/>
    <p:sldId id="265" r:id="rId47"/>
    <p:sldId id="360" r:id="rId48"/>
    <p:sldId id="266" r:id="rId49"/>
    <p:sldId id="268" r:id="rId50"/>
    <p:sldId id="361" r:id="rId51"/>
    <p:sldId id="478" r:id="rId52"/>
    <p:sldId id="479" r:id="rId53"/>
    <p:sldId id="269" r:id="rId54"/>
    <p:sldId id="270" r:id="rId55"/>
    <p:sldId id="365" r:id="rId56"/>
    <p:sldId id="366" r:id="rId57"/>
    <p:sldId id="368" r:id="rId58"/>
    <p:sldId id="369" r:id="rId59"/>
    <p:sldId id="389" r:id="rId60"/>
    <p:sldId id="372" r:id="rId61"/>
    <p:sldId id="373" r:id="rId62"/>
    <p:sldId id="374" r:id="rId63"/>
    <p:sldId id="375" r:id="rId64"/>
    <p:sldId id="376" r:id="rId65"/>
    <p:sldId id="378" r:id="rId66"/>
    <p:sldId id="390" r:id="rId67"/>
    <p:sldId id="379" r:id="rId68"/>
    <p:sldId id="380" r:id="rId69"/>
    <p:sldId id="279" r:id="rId70"/>
    <p:sldId id="348" r:id="rId71"/>
    <p:sldId id="349" r:id="rId72"/>
    <p:sldId id="350" r:id="rId73"/>
    <p:sldId id="351" r:id="rId74"/>
    <p:sldId id="280" r:id="rId75"/>
    <p:sldId id="282" r:id="rId76"/>
    <p:sldId id="391" r:id="rId77"/>
    <p:sldId id="352" r:id="rId78"/>
    <p:sldId id="392" r:id="rId79"/>
    <p:sldId id="283" r:id="rId80"/>
    <p:sldId id="393" r:id="rId81"/>
    <p:sldId id="398" r:id="rId82"/>
    <p:sldId id="396"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90" y="-7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19"/>
    </inkml:context>
    <inkml:brush xml:id="br0">
      <inkml:brushProperty name="width" value="0.0141719104722142" units="cm"/>
      <inkml:brushProperty name="height" value="0.0141719104722142" units="cm"/>
      <inkml:brushProperty name="color" value="#00BFF2"/>
      <inkml:brushProperty name="ignorePressure" value="0"/>
    </inkml:brush>
  </inkml:definitions>
  <inkml:trace contextRef="#ctx0" brushRef="#br0">56150.000000 33400.000000 776,'-5.000000'-50.000000'0,"-9.000000"0.000000"0 ,-10.000000 0.000000 0,-8.000000 0.000000 0,-3.000000 4.000000 3,7.000000 10.000000 7,6.000000 10.000000 6,7.000000 9.000000 7,5.000000 6.000000 4,7.000000 3.000000 3,6.000000 3.000000 1,7.000000 4.000000 3,7.000000 1.000000-5,9.000000 0.000000-13,10.000000 0.000000-12,10.000000 0.000000-12,4.000000 0.000000-9,0.000000 0.000000-5,0.000000 0.000000-7,0.000000 0.000000-5,-5.000000 7.000000-3,-9.000000 17.000000 1,-10.000000 15.000000 1,-8.000000 16.000000 0,-9.000000 10.000000 3,-6.000000 7.000000 4,-6.000000 6.000000 4,-6.000000 7.000000 4,-10.000000 4.000000 3,-12.000000 3.000000 5,-13.000000 3.000000 3,-12.000000 4.000000 3,-4.000000-6.000000 3,7.000000-11.000000 1,6.000000-14.000000 0,7.000000-11.000000 1,5.000000-9.000000 0,7.000000-3.000000 1,6.000000-3.000000-1,7.000000-2.000000 1,4.000000-6.000000 1,3.000000-6.000000 1,3.000000-6.000000 2,4.000000-6.000000 2,5.000000-6.000000 1,10.000000-2.000000 0,10.000000-3.000000 1,9.000000-3.000000 0,6.000000-4.000000-1,3.000000-3.000000-1,3.000000-3.000000-1,4.000000-2.000000 0,2.000000-8.000000-2,4.000000-8.000000-3,3.000000-10.000000-1,3.000000-9.000000-2,-5.000000-1.000000-1,-12.000000 10.000000 1,-13.000000 10.000000 0,-12.000000 9.000000 2,-7.000000 2.000000-1,1.000000-2.000000-2,-1.000000-3.000000-3,1.000000-3.000000-3</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1"/>
    </inkml:context>
    <inkml:brush xml:id="br0">
      <inkml:brushProperty name="width" value="0.014483124949038" units="cm"/>
      <inkml:brushProperty name="height" value="0.014483124949038" units="cm"/>
      <inkml:brushProperty name="color" value="#00BFF2"/>
      <inkml:brushProperty name="ignorePressure" value="0"/>
    </inkml:brush>
  </inkml:definitions>
  <inkml:trace contextRef="#ctx0" brushRef="#br0">60250.000000 32200.000000 759,'-22.000000'1.000000'2,"6.000000"4.000000"10 ,7.000000 3.000000 8,6.000000 3.000000 11,7.000000 1.000000-1,10.000000 1.000000-10,10.000000-1.000000-9,9.000000 1.000000-9,1.000000 1.000000-5,-6.000000 3.000000 0,-6.000000 3.000000 0,-6.000000 4.000000 1,-4.000000 2.000000 1,1.000000 4.000000 1,-1.000000 3.000000 2,1.000000 3.000000 3,-3.000000 4.000000 0,-2.000000 7.000000 0,-3.000000 6.000000 0,-3.000000 7.000000 0,-1.000000 8.000000 0,4.000000 14.000000 1,3.000000 11.000000 0,3.000000 14.000000 0,-1.000000 8.000000 0,-2.000000 7.000000 0,-3.000000 6.000000 0,-3.000000 7.000000 1,-1.000000-1.000000-1,4.000000-6.000000 0,3.000000-6.000000 0,3.000000-6.000000 0,1.000000-9.000000-1,1.000000-8.000000 0,-1.000000-10.000000 0,1.000000-9.000000 0,-3.000000-9.000000-1,-2.000000-5.000000-3,-3.000000-7.000000-1,-3.000000-5.000000-3,-1.000000-6.000000-1,4.000000-3.000000-2,3.000000-3.000000-1,3.000000-2.000000-2,-1.000000-5.000000-3,-2.000000-2.000000-5,-3.000000-3.000000-6,-3.000000-3.000000-6,-2.000000-7.000000-3,0.000000-9.000000-1,0.000000-10.000000-1,0.000000-8.000000-2,-2.000000-8.000000 1,-3.000000-2.000000 4,-3.000000-3.000000 5,-2.000000-3.000000 3,-3.000000-1.000000 5,1.000000 4.000000 3,-1.000000 3.000000 5,1.000000 3.000000 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1"/>
    </inkml:context>
    <inkml:brush xml:id="br0">
      <inkml:brushProperty name="width" value="0.0125468736514449" units="cm"/>
      <inkml:brushProperty name="height" value="0.0125468736514449" units="cm"/>
      <inkml:brushProperty name="color" value="#00BFF2"/>
      <inkml:brushProperty name="ignorePressure" value="0"/>
    </inkml:brush>
  </inkml:definitions>
  <inkml:trace contextRef="#ctx0" brushRef="#br0">60200.000000 33050.000000 876,'-72.000000'96.000000'2,"6.000000"-5.000000"4 ,7.000000-7.000000 4,6.000000-5.000000 3,1.000000-4.000000 2,-3.000000 0.000000 0,-3.000000 0.000000-2,-2.000000 0.000000-1,-6.000000-2.000000-1,-6.000000-3.000000-4,-6.000000-3.000000-2,-6.000000-2.000000-4,-1.000000-8.000000 0,7.000000-8.000000 1,6.000000-10.000000 3,7.000000-9.000000 1,8.000000-10.000000-8,14.000000-9.000000-16,11.000000-10.000000-16,14.000000-8.000000-17,8.000000-11.000000-3,7.000000-8.000000 9,6.000000-10.000000 8,7.000000-9.000000 10,2.000000-2.000000 6,1.000000 6.000000 6,-1.000000 7.000000 3,1.000000 6.000000 5</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2"/>
    </inkml:context>
    <inkml:brush xml:id="br0">
      <inkml:brushProperty name="width" value="0.0142572782933712" units="cm"/>
      <inkml:brushProperty name="height" value="0.0142572782933712" units="cm"/>
      <inkml:brushProperty name="color" value="#00BFF2"/>
      <inkml:brushProperty name="ignorePressure" value="0"/>
    </inkml:brush>
  </inkml:definitions>
  <inkml:trace contextRef="#ctx0" brushRef="#br0">60200.000000 33000.000000 771,'120.000000'0.000000'-21,"-9.000000"0.000000"13 ,-10.000000 0.000000 11,-8.000000 0.000000 14,-6.000000-2.000000 6,1.000000-3.000000 3,-1.000000-3.000000 2,1.000000-2.000000 3,-4.000000-1.000000-1,-6.000000 3.000000-2,-6.000000 3.000000-3,-6.000000 4.000000-3,-9.000000 1.000000-5,-8.000000 0.000000-10,-10.000000 0.000000-8,-9.000000 0.000000-10,-10.000000 4.000000-11,-9.000000 10.000000-12,-10.000000 10.000000-14,-8.000000 9.000000-13,-11.000000 4.000000 0,-8.000000 1.000000 11,-10.000000-1.000000 12,-9.000000 1.000000 11,-2.000000-4.000000 8,6.000000-6.000000 5,7.000000-6.000000 4,6.000000-6.000000 3</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2"/>
    </inkml:context>
    <inkml:brush xml:id="br0">
      <inkml:brushProperty name="width" value="0.0161307603120804" units="cm"/>
      <inkml:brushProperty name="height" value="0.0161307603120804" units="cm"/>
      <inkml:brushProperty name="color" value="#00BFF2"/>
      <inkml:brushProperty name="ignorePressure" value="0"/>
    </inkml:brush>
  </inkml:definitions>
  <inkml:trace contextRef="#ctx0" brushRef="#br0">59750.000000 34200.000000 681,'29.000000'-4.000000'5,"10.000000"-5.000000"7 ,10.000000-7.000000 9,9.000000-5.000000 8,10.000000-6.000000 4,14.000000-3.000000 0,11.000000-3.000000 1,14.000000-2.000000 0,2.000000-3.000000-2,-6.000000 1.000000-5,-6.000000-1.000000-4,-6.000000 1.000000-6,-6.000000 2.000000-4,-2.000000 7.000000-8,-3.000000 6.000000-5,-3.000000 7.000000-7,-7.000000 2.000000-5,-9.000000 1.000000-8,-10.000000-1.000000-5,-8.000000 1.000000-6,-8.000000 1.000000-6,-2.000000 3.000000-5,-3.000000 3.000000-5,-3.000000 4.000000-5,-6.000000-1.000000 2,-5.000000-3.000000 9,-7.000000-3.000000 7,-5.000000-2.000000 10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2"/>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62300.000000 31500.000000 1000,'-21.000000'0.000000'-13,"10.000000"0.000000"5 ,10.000000 0.000000 5,9.000000 0.000000 4,6.000000 1.000000 1,3.000000 4.000000-3,3.000000 3.000000-2,4.000000 3.000000-4,-1.000000 1.000000 1,-3.000000 1.000000 1,-3.000000-1.000000 2,-2.000000 1.000000 2,-6.000000-1.000000-4,-6.000000 1.000000-10,-6.000000-1.000000-9,-6.000000 1.000000-11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3"/>
    </inkml:context>
    <inkml:brush xml:id="br0">
      <inkml:brushProperty name="width" value="0.0134598016738892" units="cm"/>
      <inkml:brushProperty name="height" value="0.0134598016738892" units="cm"/>
      <inkml:brushProperty name="color" value="#00BFF2"/>
      <inkml:brushProperty name="ignorePressure" value="0"/>
    </inkml:brush>
  </inkml:definitions>
  <inkml:trace contextRef="#ctx0" brushRef="#br0">61800.000000 32150.000000 817,'-21.000000'23.000000'-1,"10.000000"-3.000000"-1 ,10.000000-3.000000-1,9.000000-2.000000-2,9.000000-6.000000 4,9.000000-6.000000 6,10.000000-6.000000 8,10.000000-6.000000 6,8.000000-7.000000 4,10.000000-6.000000-1,10.000000-6.000000 0,9.000000-6.000000-2,2.000000-1.000000-1,-2.000000 7.000000-3,-3.000000 6.000000-4,-3.000000 7.000000-3,-9.000000 2.000000-2,-11.000000 1.000000-3,-14.000000-1.000000-1,-11.000000 1.000000-2,-11.000000 5.000000-4,-5.000000 14.000000-5,-7.000000 11.000000-5,-5.000000 14.000000-5,-8.000000 7.000000-1,-5.000000 3.000000 5,-7.000000 3.000000 5,-5.000000 4.000000 4,-8.000000 5.000000 3,-5.000000 10.000000 1,-7.000000 10.000000 0,-5.000000 9.000000 1,-4.000000-1.000000 0,0.000000-8.000000 1,0.000000-10.000000-1,0.000000-9.000000 1,3.000000-7.000000-1,6.000000-3.000000 1,7.000000-3.000000-1,6.000000-2.000000 1,4.000000-6.000000-1,4.000000-6.000000 0,3.000000-6.000000-2,3.000000-6.000000 0,4.000000-6.000000-2,7.000000-2.000000 0,6.000000-3.000000-3,7.000000-3.000000 0,7.000000-2.000000 0,9.000000 0.000000 0,10.000000 0.000000 2,10.000000 0.000000 1,8.000000-8.000000 1,10.000000-16.000000-1,10.000000-15.000000 0,9.000000-15.000000 0,4.000000-9.000000-1,1.000000 1.000000-1,-1.000000-1.000000-1,1.000000 1.000000-2,-7.000000 2.000000 1,-12.000000 7.000000-1,-13.000000 6.000000 1,-12.000000 7.000000 0,-10.000000 7.000000 2,-6.000000 9.000000 2,-6.000000 10.000000 3,-6.000000 10.000000 2,-6.000000 10.000000 3,-2.000000 13.000000 5,-3.000000 12.000000 5,-3.000000 13.000000 5,-1.000000 6.000000-1,4.000000 0.000000-3,3.000000 0.000000-6,3.000000 0.000000-3,1.000000-4.000000-3,1.000000-5.000000 2,-1.000000-7.000000 0,1.000000-5.000000 1,-3.000000-4.000000-5,-2.000000 0.000000-7,-3.000000 0.000000-10,-3.000000 0.000000-8,-4.000000-2.000000-6,-3.000000-3.000000 0,-3.000000-3.000000-2,-2.000000-2.000000-1,-3.000000-3.000000 2,1.000000 1.000000 8,-1.000000-1.000000 6,1.000000 1.000000 7</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3"/>
    </inkml:context>
    <inkml:brush xml:id="br0">
      <inkml:brushProperty name="width" value="0.0120187224820256" units="cm"/>
      <inkml:brushProperty name="height" value="0.0120187224820256" units="cm"/>
      <inkml:brushProperty name="color" value="#00BFF2"/>
      <inkml:brushProperty name="ignorePressure" value="0"/>
    </inkml:brush>
  </inkml:definitions>
  <inkml:trace contextRef="#ctx0" brushRef="#br0">62750.000000 33000.000000 915,'-22.000000'95.000000'-29,"6.000000"-9.000000"13 ,7.000000-10.000000 13,6.000000-8.000000 13,3.000000-8.000000 7,0.000000-2.000000 0,0.000000-3.000000 1,0.000000-3.000000 1,0.000000-1.000000-1,0.000000 4.000000-4,0.000000 3.000000-3,0.000000 3.000000-3,-2.000000-2.000000-8,-3.000000-6.000000-10,-3.000000-6.000000-12,-2.000000-6.000000-10,0.000000-9.000000-6,7.000000-8.000000 2,6.000000-10.000000 1,7.000000-9.000000 1,2.000000-7.000000 5,1.000000-3.000000 5,-1.000000-3.000000 8,1.000000-2.000000 6</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3"/>
    </inkml:context>
    <inkml:brush xml:id="br0">
      <inkml:brushProperty name="width" value="0.0154091138392687" units="cm"/>
      <inkml:brushProperty name="height" value="0.0154091138392687" units="cm"/>
      <inkml:brushProperty name="color" value="#00BFF2"/>
      <inkml:brushProperty name="ignorePressure" value="0"/>
    </inkml:brush>
  </inkml:definitions>
  <inkml:trace contextRef="#ctx0" brushRef="#br0">63000.000000 33350.000000 713,'23.000000'-69.000000'0,"-3.000000"13.000000"-3 ,-3.000000 12.000000 0,-2.000000 13.000000-2,-1.000000 9.000000 2,3.000000 6.000000 7,3.000000 7.000000 5,4.000000 6.000000 8,-1.000000 10.000000 2,-3.000000 17.000000-2,-3.000000 15.000000 0,-2.000000 16.000000 0,-1.000000 9.000000-3,3.000000 3.000000 0,3.000000 3.000000-3,4.000000 4.000000-1,1.000000-3.000000-2,0.000000-5.000000-3,0.000000-7.000000-3,0.000000-5.000000-3,0.000000-8.000000-1,0.000000-5.000000 2,0.000000-7.000000 2,0.000000-5.000000 2,1.000000-8.000000 1,4.000000-5.000000 3,3.000000-7.000000 2,3.000000-5.000000 3,1.000000-9.000000 1,1.000000-9.000000 0,-1.000000-10.000000 1,1.000000-8.000000-1,-3.000000-9.000000-1,-2.000000-6.000000-2,-3.000000-6.000000-2,-3.000000-6.000000-3,-2.000000-16.000000-4,0.000000-25.000000-9,0.000000-25.000000-8,0.000000-25.000000-8,-2.000000-10.000000-8,-3.000000 7.000000-6,-3.000000 6.000000-7,-2.000000 7.000000-8,-3.000000 16.000000 1,1.000000 29.000000 6,-1.000000 28.000000 7,1.000000 28.000000 6</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3"/>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64400.000000 31250.000000 1000,'-19.000000'93.000000'-20,"13.000000"-11.000000"6 ,12.000000-14.000000 6,13.000000-11.000000 7,7.000000-7.000000 2,4.000000 0.000000 2,3.000000 0.000000 0,3.000000 0.000000 1,3.000000-4.000000-3,3.000000-5.000000-6,3.000000-7.000000-6,4.000000-5.000000-7,-4.000000-8.000000-3,-9.000000-5.000000 0,-10.000000-7.000000 0,-8.000000-5.000000-1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4"/>
    </inkml:context>
    <inkml:brush xml:id="br0">
      <inkml:brushProperty name="width" value="0.0129712289199233" units="cm"/>
      <inkml:brushProperty name="height" value="0.0129712289199233" units="cm"/>
      <inkml:brushProperty name="color" value="#00BFF2"/>
      <inkml:brushProperty name="ignorePressure" value="0"/>
    </inkml:brush>
  </inkml:definitions>
  <inkml:trace contextRef="#ctx0" brushRef="#br0">64600.000000 31100.000000 848,'75.000000'0.000000'-1,"0.000000"0.000000"6 ,0.000000 0.000000 5,0.000000 0.000000 6,1.000000-2.000000 2,4.000000-3.000000-2,3.000000-3.000000 0,3.000000-2.000000-3,-5.000000-3.000000-1,-12.000000 1.000000-4,-13.000000-1.000000-3,-12.000000 1.000000-4,-12.000000 5.000000-3,-8.000000 14.000000-4,-10.000000 11.000000-3,-9.000000 14.000000-4,-12.000000 10.000000-1,-11.000000 9.000000 1,-14.000000 10.000000 0,-11.000000 10.000000 0,-12.000000 5.000000 0,-9.000000 4.000000 0,-10.000000 3.000000-2,-8.000000 3.000000-1,2.000000-5.000000 1,16.000000-12.000000 1,15.000000-13.000000 1,17.000000-12.000000 1,7.000000-10.000000 2,0.000000-6.000000 1,0.000000-6.000000 1,0.000000-6.000000 1,7.000000-7.000000 5,17.000000-6.000000 7,15.000000-6.000000 7,16.000000-6.000000 7,9.000000-7.000000 3,3.000000-6.000000-2,3.000000-6.000000-1,4.000000-6.000000-2,-1.000000-1.000000-1,-3.000000 7.000000 1,-3.000000 6.000000 1,-2.000000 7.000000 0,-5.000000 2.000000-1,-2.000000 1.000000-2,-3.000000-1.000000-3,-3.000000 1.000000-3,-4.000000 2.000000-3,-3.000000 7.000000-1,-3.000000 6.000000-2,-2.000000 7.000000-3,-3.000000 4.000000 1,1.000000 3.000000 0,-1.000000 3.000000 2,1.000000 4.000000 1,-3.000000 4.000000-1,-2.000000 6.000000-3,-3.000000 7.000000-3,-3.000000 6.000000-5,-2.000000 3.000000-1,0.000000 0.000000 0,0.000000 0.000000-1,0.000000 0.000000-1,0.000000-4.000000 1,0.000000-5.000000 0,0.000000-7.000000 1,0.000000-5.000000 1,1.000000-4.000000 0,4.000000 0.000000 2,3.000000 0.000000 0,3.000000 0.000000 2,4.000000-4.000000 0,7.000000-5.000000 3,6.000000-7.000000 2,7.000000-5.000000 1,4.000000-9.000000 0,3.000000-9.000000-2,3.000000-10.000000-4,4.000000-8.000000-2,-3.000000-6.000000-2,-5.000000 1.000000-4,-7.000000-1.000000-3,-5.000000 1.000000-3,-4.000000-3.000000-2,0.000000-2.000000 0,0.000000-3.000000-1,0.000000-3.000000-1,-4.000000 2.000000 2,-5.000000 10.000000 2,-7.000000 10.000000 3,-5.000000 9.000000 2</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19"/>
    </inkml:context>
    <inkml:brush xml:id="br0">
      <inkml:brushProperty name="width" value="0.0110531896352768" units="cm"/>
      <inkml:brushProperty name="height" value="0.0110531896352768" units="cm"/>
      <inkml:brushProperty name="color" value="#00BFF2"/>
      <inkml:brushProperty name="ignorePressure" value="0"/>
    </inkml:brush>
  </inkml:definitions>
  <inkml:trace contextRef="#ctx0" brushRef="#br0">56950.000000 32700.000000 995,'0.000000'-18.000000'-34,"0.000000"17.000000"16 ,0.000000 15.000000 15,0.000000 16.000000 15,1.000000 9.000000 6,4.000000 3.000000-5,3.000000 3.000000-3,3.000000 4.000000-5,3.000000-4.000000-3,3.000000-9.000000-5,3.000000-10.000000-3,4.000000-8.000000-5,1.000000-6.000000 0,0.000000 1.000000-1,0.000000-1.000000 2,0.000000 1.000000 0,4.000000-7.000000 1,10.000000-12.000000 3,10.000000-13.000000 2,9.000000-12.000000 2,4.000000-7.000000 2,1.000000 1.000000 2,-1.000000-1.000000 2,1.000000 1.000000 1,-4.000000 2.000000 1,-6.000000 7.000000-2,-6.000000 6.000000 1,-6.000000 7.000000-2,-7.000000 4.000000 0,-6.000000 3.000000 1,-6.000000 3.000000-1,-6.000000 4.000000 1,-4.000000 1.000000-2,1.000000 0.000000-2,-1.000000 0.000000-2,1.000000 0.000000-2,-3.000000 1.000000-1,-2.000000 4.000000 1,-3.000000 3.000000 0,-3.000000 3.000000 2,-2.000000 4.000000-1,0.000000 7.000000-1,0.000000 6.000000-2,0.000000 7.000000-2,-7.000000 4.000000-1,-11.000000 3.000000-1,-14.000000 3.000000 0,-11.000000 4.000000 0,-4.000000-4.000000-2,6.000000-9.000000-3,7.000000-10.000000-2,6.000000-8.000000-3</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4"/>
    </inkml:context>
    <inkml:brush xml:id="br0">
      <inkml:brushProperty name="width" value="0.0115620354190469" units="cm"/>
      <inkml:brushProperty name="height" value="0.0115620354190469" units="cm"/>
      <inkml:brushProperty name="color" value="#00BFF2"/>
      <inkml:brushProperty name="ignorePressure" value="0"/>
    </inkml:brush>
  </inkml:definitions>
  <inkml:trace contextRef="#ctx0" brushRef="#br0">64800.000000 32300.000000 951,'-22.000000'23.000000'0,"6.000000"-3.000000"0 ,7.000000-3.000000 0,6.000000-2.000000 0,1.000000 10.000000 1,-3.000000 25.000000 1,-3.000000 25.000000 1,-2.000000 25.000000 2,-1.000000 3.000000 2,3.000000-19.000000 0,3.000000-18.000000 2,4.000000-19.000000 1,1.000000-7.000000-5,0.000000 7.000000-12,0.000000 6.000000-10,0.000000 7.000000-12,0.000000-1.000000-5,0.000000-6.000000 2,0.000000-6.000000 2,0.000000-6.000000 1</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4"/>
    </inkml:context>
    <inkml:brush xml:id="br0">
      <inkml:brushProperty name="width" value="0.0181849021464586" units="cm"/>
      <inkml:brushProperty name="height" value="0.0181849021464586" units="cm"/>
      <inkml:brushProperty name="color" value="#00BFF2"/>
      <inkml:brushProperty name="ignorePressure" value="0"/>
    </inkml:brush>
  </inkml:definitions>
  <inkml:trace contextRef="#ctx0" brushRef="#br0">64550.000000 32950.000000 604,'25.000000'0.000000'0,"0.000000"0.000000"0 ,0.000000 0.000000 0,0.000000 0.000000 0,6.000000-2.000000 2,13.000000-3.000000 4,12.000000-3.000000 5,13.000000-2.000000 3,7.000000-1.000000 3,4.000000 3.000000 3,3.000000 3.000000 3,3.000000 4.000000 2,1.000000 7.000000 1,1.000000 13.000000-1,-1.000000 12.000000-1,1.000000 13.000000-1,-3.000000 6.000000-1,-2.000000 0.000000 0,-3.000000 0.000000 1,-3.000000 0.000000 0,-4.000000-2.000000-1,-3.000000-3.000000-3,-3.000000-3.000000-2,-2.000000-2.000000-3,-6.000000-5.000000-4,-6.000000-2.000000-4,-6.000000-3.000000-5,-6.000000-3.000000-4,-6.000000-6.000000-7,-2.000000-5.000000-10,-3.000000-7.000000-10,-3.000000-5.000000-10,-6.000000-8.000000-3,-5.000000-5.000000 6,-7.000000-7.000000 3,-5.000000-5.000000 6,-6.000000-4.000000-2,-3.000000 0.000000-4,-3.000000 0.000000-7,-2.000000 0.000000-5</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5"/>
    </inkml:context>
    <inkml:brush xml:id="br0">
      <inkml:brushProperty name="width" value="0.0111605608835816" units="cm"/>
      <inkml:brushProperty name="height" value="0.0111605608835816" units="cm"/>
      <inkml:brushProperty name="color" value="#00BFF2"/>
      <inkml:brushProperty name="ignorePressure" value="0"/>
    </inkml:brush>
  </inkml:definitions>
  <inkml:trace contextRef="#ctx0" brushRef="#br0">66950.000000 29900.000000 985,'-22.000000'3.000000'0,"6.000000"6.000000"0 ,7.000000 7.000000 0,6.000000 6.000000 0,3.000000 1.000000 0,0.000000-3.000000 0,0.000000-3.000000 0,0.000000-2.000000-1,1.000000-1.000000 2,4.000000 3.000000 1,3.000000 3.000000 3,3.000000 4.000000 1,-1.000000 2.000000-4,-2.000000 4.000000-14,-3.000000 3.000000-12,-3.000000 3.000000-13,-4.000000-2.000000-3,-3.000000-6.000000 10,-3.000000-6.000000 9,-2.000000-6.000000 8,-3.000000-2.000000 4,1.000000 3.000000-1,-1.000000 3.000000 0,1.000000 4.000000-2</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5"/>
    </inkml:context>
    <inkml:brush xml:id="br0">
      <inkml:brushProperty name="width" value="0.0129698999226093" units="cm"/>
      <inkml:brushProperty name="height" value="0.0129698999226093" units="cm"/>
      <inkml:brushProperty name="color" value="#00BFF2"/>
      <inkml:brushProperty name="ignorePressure" value="0"/>
    </inkml:brush>
  </inkml:definitions>
  <inkml:trace contextRef="#ctx0" brushRef="#br0">66550.000000 30850.000000 848,'51.000000'-52.000000'1,"4.000000"-3.000000"2 ,3.000000-3.000000 2,3.000000-2.000000 3,9.000000-1.000000 2,16.000000 3.000000 3,15.000000 3.000000 4,17.000000 4.000000 2,5.000000 4.000000 1,-3.000000 6.000000-3,-3.000000 7.000000-2,-2.000000 6.000000-3,-12.000000 4.000000-4,-19.000000 4.000000-5,-18.000000 3.000000-5,-19.000000 3.000000-6,-12.000000 3.000000-1,-2.000000 3.000000 2,-3.000000 3.000000 2,-3.000000 4.000000 3,-7.000000 2.000000-8,-9.000000 4.000000-15,-10.000000 3.000000-15,-8.000000 3.000000-17,-9.000000 3.000000 0,-6.000000 3.000000 12,-6.000000 3.000000 13,-6.000000 4.000000 13,-1.000000-1.000000 7,7.000000-3.000000 3,6.000000-3.000000 3,7.000000-2.000000 2</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5"/>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67850.000000 30200.000000 1000,'-49.000000'50.000000'0,"4.000000"0.000000"0 ,3.000000 0.000000 0,3.000000 0.000000 0,-2.000000 4.000000-3,-6.000000 10.000000-6,-6.000000 10.000000-5,-6.000000 9.000000-5,1.000000-2.000000-1,9.000000-12.000000 4,10.000000-13.000000 4,10.000000-12.000000 4,7.000000-9.000000 2,6.000000-2.000000 2,7.000000-3.000000 1,6.000000-3.000000 1,6.000000-4.000000 1,6.000000-3.000000 0,7.000000-3.000000 0,6.000000-2.000000 1,6.000000-5.000000 1,6.000000-2.000000 1,7.000000-3.000000 0,6.000000-3.000000 2,1.000000-4.000000 0,-3.000000-3.000000 0,-3.000000-3.000000 0,-2.000000-2.000000-1,-6.000000-3.000000 0,-6.000000 1.000000 0,-6.000000-1.000000-2,-6.000000 1.000000 0,-6.000000-1.000000-3,-2.000000 1.000000-4,-3.000000-1.000000-5,-3.000000 1.000000-5,-9.000000 1.000000-1,-11.000000 3.000000 1,-14.000000 3.000000 2,-11.000000 4.000000 1,-11.000000 4.000000 2,-5.000000 6.000000 0,-7.000000 7.000000 2,-5.000000 6.000000 1,0.000000 1.000000 2,10.000000-3.000000 0,10.000000-3.000000 3,9.000000-2.000000 1,7.000000-3.000000 0,7.000000 1.000000 1,6.000000-1.000000 0,7.000000 1.000000 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5"/>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66850.000000 31250.000000 1000,'-2.000000'-22.000000'-5,"-3.000000"6.000000"-9 ,-3.000000 7.000000-10,-2.000000 6.000000-9,-1.000000 1.000000-1,3.000000-3.000000 8,3.000000-3.000000 9,4.000000-2.000000 8,4.000000 0.000000 3,6.000000 7.000000-2,7.000000 6.000000-3,6.000000 7.000000-2,7.000000 0.000000 0,10.000000-2.000000 3,10.000000-3.000000 3,9.000000-3.000000 3,2.000000-6.000000 1,-2.000000-5.000000 1,-3.000000-7.000000 1,-3.000000-5.000000 0,-4.000000-4.000000 0,-3.000000 0.000000 1,-3.000000 0.000000 0,-2.000000 0.000000-1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6"/>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68550.000000 30500.000000 1000,'-4.000000'25.000000'0,"-5.000000"0.000000"0 ,-7.000000 0.000000 0,-5.000000 0.000000 0,-4.000000-2.000000-1,0.000000-3.000000 0,0.000000-3.000000 0,0.000000-2.000000-2,0.000000-1.000000 1,0.000000 3.000000 0,0.000000 3.000000-1,0.000000 4.000000 1,0.000000-1.000000-2,0.000000-3.000000-2,0.000000-3.000000-1,0.000000-2.000000-3,3.000000-3.000000-1,6.000000 1.000000 0,7.000000-1.000000-1,6.000000 1.000000 0,7.000000-4.000000 1,10.000000-6.000000-1,10.000000-6.000000 0,9.000000-6.000000-1,4.000000-6.000000 2,1.000000-2.000000 1,-1.000000-3.000000 1,1.000000-3.000000 2,-3.000000-1.000000 1,-2.000000 4.000000 2,-3.000000 3.000000 0,-3.000000 3.000000 2</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6"/>
    </inkml:context>
    <inkml:brush xml:id="br0">
      <inkml:brushProperty name="width" value="0.0120119163766503" units="cm"/>
      <inkml:brushProperty name="height" value="0.0120119163766503" units="cm"/>
      <inkml:brushProperty name="color" value="#00BFF2"/>
      <inkml:brushProperty name="ignorePressure" value="0"/>
    </inkml:brush>
  </inkml:definitions>
  <inkml:trace contextRef="#ctx0" brushRef="#br0">66350.000000 32200.000000 915,'196.000000'-54.000000'-4,"-5.000000"-5.000000"7 ,-7.000000-7.000000 6,-5.000000-5.000000 8,-1.000000-6.000000 1,6.000000-3.000000-3,7.000000-3.000000-2,6.000000-2.000000-4,-8.000000 2.000000-4,-22.000000 9.000000-6,-22.000000 10.000000-6,-21.000000 10.000000-5,-21.000000 7.000000-4,-19.000000 6.000000-1,-18.000000 7.000000 0,-19.000000 6.000000-2,-18.000000 10.000000-2,-15.000000 17.000000-5,-15.000000 15.000000-3,-16.000000 16.000000-5,-7.000000 2.000000 2,4.000000-8.000000 6,3.000000-10.000000 9,3.000000-9.000000 6,1.000000-4.000000 4,1.000000 4.000000 2,-1.000000 3.000000 2,1.000000 3.000000 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6"/>
    </inkml:context>
    <inkml:brush xml:id="br0">
      <inkml:brushProperty name="width" value="0.0132393511012197" units="cm"/>
      <inkml:brushProperty name="height" value="0.0132393511012197" units="cm"/>
      <inkml:brushProperty name="color" value="#00BFF2"/>
      <inkml:brushProperty name="ignorePressure" value="0"/>
    </inkml:brush>
  </inkml:definitions>
  <inkml:trace contextRef="#ctx0" brushRef="#br0">67750.000000 31000.000000 830,'-24.000000'0.000000'-32,"4.000000"0.000000"8 ,3.000000 0.000000 8,3.000000 0.000000 8,4.000000 0.000000 7,7.000000 0.000000 3,6.000000 0.000000 4,7.000000 0.000000 4,2.000000 0.000000 2,1.000000 0.000000-1,-1.000000 0.000000-1,1.000000 0.000000 0,1.000000 1.000000-1,3.000000 4.000000-1,3.000000 3.000000-2,4.000000 3.000000-1,1.000000 1.000000-1,0.000000 1.000000 0,0.000000-1.000000 0,0.000000 1.000000 0,-2.000000-1.000000-1,-3.000000 1.000000-2,-3.000000-1.000000-1,-2.000000 1.000000-3,-3.000000-3.000000 0,1.000000-2.000000 1,-1.000000-3.000000 1,1.000000-3.000000 0,-1.000000-2.000000 3,1.000000 0.000000 3,-1.000000 0.000000 4,1.000000 0.000000 2,-1.000000 1.000000 3,1.000000 4.000000-1,-1.000000 3.000000 1,1.000000 3.000000-1,-3.000000 1.000000 1,-2.000000 1.000000-2,-3.000000-1.000000-2,-3.000000 1.000000 0,-2.000000 4.000000-2,0.000000 9.000000-2,0.000000 10.000000-1,0.000000 10.000000-2,0.000000 10.000000-1,0.000000 13.000000-1,0.000000 12.000000-3,0.000000 13.000000 0,1.000000 9.000000-2,4.000000 6.000000-1,3.000000 7.000000-1,3.000000 6.000000-1,-1.000000 3.000000 0,-2.000000 0.000000 0,-3.000000 0.000000 2,-3.000000 0.000000 1,-1.000000-2.000000 1,4.000000-3.000000 0,3.000000-3.000000 1,3.000000-2.000000 0,1.000000-9.000000 2,1.000000-12.000000 0,-1.000000-13.000000 1,1.000000-12.000000 1,-3.000000-12.000000 1,-2.000000-8.000000 0,-3.000000-10.000000 0,-3.000000-9.000000 1,-6.000000-13.000000-2,-5.000000-16.000000-4,-7.000000-15.000000-4,-5.000000-15.000000-3,-4.000000-7.000000-4,0.000000 3.000000-7,0.000000 3.000000-4,0.000000 4.000000-6,1.000000 1.000000-2,4.000000 0.000000-1,3.000000 0.000000 1,3.000000 0.000000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7"/>
    </inkml:context>
    <inkml:brush xml:id="br0">
      <inkml:brushProperty name="width" value="0.0159896221011877" units="cm"/>
      <inkml:brushProperty name="height" value="0.0159896221011877" units="cm"/>
      <inkml:brushProperty name="color" value="#00BFF2"/>
      <inkml:brushProperty name="ignorePressure" value="0"/>
    </inkml:brush>
  </inkml:definitions>
  <inkml:trace contextRef="#ctx0" brushRef="#br0">70000.000000 29850.000000 687,'21.000000'1.000000'2,"-5.000000"4.000000"3 ,-7.000000 3.000000 4,-5.000000 3.000000 3,-4.000000 1.000000 3,0.000000 1.000000 3,0.000000-1.000000 1,0.000000 1.000000 3,1.000000-1.000000 0,4.000000 1.000000-1,3.000000-1.000000-1,3.000000 1.000000-1,-1.000000 1.000000 0,-2.000000 3.000000-2,-3.000000 3.000000 1,-3.000000 4.000000-1,-2.000000 1.000000-1,0.000000 0.000000-3,0.000000 0.000000-2,0.000000 0.000000-4,-2.000000 1.000000-1,-3.000000 4.000000-3,-3.000000 3.000000-1,-2.000000 3.000000-3,-3.000000-2.000000-2,1.000000-6.000000 0,-1.000000-6.000000-1,1.000000-6.000000-1,-3.000000-2.000000 1,-2.000000 3.000000 1,-3.000000 3.000000 1,-3.000000 4.000000 1,-2.000000 2.000000 0,0.000000 4.000000 1,0.000000 3.000000-1,0.000000 3.000000 0,-2.000000 7.000000-1,-3.000000 14.000000-2,-3.000000 11.000000-1,-2.000000 14.000000-2,0.000000 8.000000-1,7.000000 7.000000 0,6.000000 6.000000 0,7.000000 7.000000 0,4.000000-3.000000 0,3.000000-8.000000 0,3.000000-10.000000 0,4.000000-9.000000 1,10.000000-10.000000-1,19.000000-9.000000 1,19.000000-10.000000-1,19.000000-8.000000 1,18.000000-9.000000 0,19.000000-6.000000 2,19.000000-6.000000 0,19.000000-6.000000 2,9.000000-9.000000-2,0.000000-8.000000-1,0.000000-10.000000-4,0.000000-9.000000-2,-5.000000-9.000000-4,-9.000000-5.000000-4,-10.000000-7.000000-4,-8.000000-5.000000-5,-15.000000-3.000000-1,-19.000000 4.000000 1,-18.000000 3.000000 0,-19.000000 3.000000 2,-13.000000 4.000000 2,-6.000000 7.000000 6,-6.000000 6.000000 5,-6.000000 7.000000 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0"/>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57400.000000 33100.000000 1000,'0.000000'26.000000'-5,"0.000000"4.000000"-10 ,0.000000 3.000000-8,0.000000 3.000000-11,0.000000-1.000000 0,0.000000-2.000000 8,0.000000-3.000000 7,0.000000-3.000000 7,-5.000000-1.000000 8,-9.000000 4.000000 7,-10.000000 3.000000 8,-8.000000 3.000000 7,-8.000000 6.000000 0,-2.000000 9.000000-7,-3.000000 10.000000-6,-3.000000 10.000000-7,-2.000000-1.000000-5,0.000000-9.000000-6,0.000000-10.000000-4,0.000000-8.000000-6,6.000000-9.000000 1,13.000000-6.000000 4,12.000000-6.000000 6,13.000000-6.000000 4</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8"/>
    </inkml:context>
    <inkml:brush xml:id="br0">
      <inkml:brushProperty name="width" value="0.0137177929282188" units="cm"/>
      <inkml:brushProperty name="height" value="0.0137177929282188" units="cm"/>
      <inkml:brushProperty name="color" value="#00BFF2"/>
      <inkml:brushProperty name="ignorePressure" value="0"/>
    </inkml:brush>
  </inkml:definitions>
  <inkml:trace contextRef="#ctx0" brushRef="#br0">71300.000000 29300.000000 801,'1.000000'59.000000'46,"4.000000"19.000000"-5 ,3.000000 19.000000-6,3.000000 19.000000-5,-1.000000 27.000000-7,-2.000000 39.000000-8,-3.000000 36.000000-7,-3.000000 39.000000-8,-4.000000-3.000000-3,-3.000000-40.000000-1,-3.000000-40.000000 1,-2.000000-41.000000-1,-1.000000-24.000000 1,3.000000-6.000000 2,3.000000-6.000000 0,4.000000-6.000000 1,1.000000-9.000000-3,0.000000-8.000000-8,0.000000-10.000000-8,0.000000-9.000000-9,0.000000-10.000000-6,0.000000-9.000000-2,0.000000-10.000000-4,0.000000-8.000000-3,-2.000000-6.000000 2,-3.000000 1.000000 8,-3.000000-1.000000 8,-2.000000 1.000000 7</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8"/>
    </inkml:context>
    <inkml:brush xml:id="br0">
      <inkml:brushProperty name="width" value="0.0169958714395761" units="cm"/>
      <inkml:brushProperty name="height" value="0.0169958714395761" units="cm"/>
      <inkml:brushProperty name="color" value="#00BFF2"/>
      <inkml:brushProperty name="ignorePressure" value="0"/>
    </inkml:brush>
  </inkml:definitions>
  <inkml:trace contextRef="#ctx0" brushRef="#br0">71350.000000 29400.000000 647,'-22.000000'-24.000000'1,"6.000000"4.000000"5 ,7.000000 3.000000 2,6.000000 3.000000 5,3.000000 1.000000 2,0.000000 1.000000 3,0.000000-1.000000 2,0.000000 1.000000 2,4.000000 5.000000 3,10.000000 14.000000 2,10.000000 11.000000 3,9.000000 14.000000 1,6.000000 5.000000 0,3.000000 1.000000-4,3.000000-1.000000-5,4.000000 1.000000-4,2.000000 4.000000-3,4.000000 9.000000-4,3.000000 10.000000-4,3.000000 10.000000-3,1.000000 13.000000-2,1.000000 19.000000-3,-1.000000 19.000000-1,1.000000 19.000000-2,-3.000000 12.000000-1,-2.000000 6.000000-1,-3.000000 7.000000 1,-3.000000 6.000000-1,-4.000000-7.000000 1,-3.000000-18.000000 0,-3.000000-19.000000 1,-2.000000-18.000000 0,-6.000000-17.000000-1,-6.000000-11.000000-1,-6.000000-14.000000-2,-6.000000-11.000000-3,-4.000000-11.000000-1,1.000000-5.000000-3,-1.000000-7.000000-3,1.000000-5.000000-2,-6.000000-6.000000-6,-8.000000-3.000000-10,-10.000000-3.000000-9,-9.000000-2.000000-10,-7.000000-6.000000 1,-3.000000-6.000000 10,-3.000000-6.000000 11,-2.000000-6.000000 10,-1.000000-4.000000 8,3.000000 1.000000 2,3.000000-1.000000 5,4.000000 1.000000 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8"/>
    </inkml:context>
    <inkml:brush xml:id="br0">
      <inkml:brushProperty name="width" value="0.0116223115473986" units="cm"/>
      <inkml:brushProperty name="height" value="0.0116223115473986" units="cm"/>
      <inkml:brushProperty name="color" value="#00BFF2"/>
      <inkml:brushProperty name="ignorePressure" value="0"/>
    </inkml:brush>
  </inkml:definitions>
  <inkml:trace contextRef="#ctx0" brushRef="#br0">71050.000000 31250.000000 946,'98.000000'-94.000000'14,"-3.000000"13.000000"-2 ,-3.000000 12.000000 0,-2.000000 13.000000-2,-3.000000 6.000000-5,1.000000 0.000000-8,-1.000000 0.000000-10,1.000000 0.000000-9,-10.000000 4.000000-4,-19.000000 10.000000 2,-18.000000 10.000000 2,-19.000000 9.000000 1,-10.000000 4.000000 1,1.000000 1.000000-1,-1.000000-1.000000-1,1.000000 1.000000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9"/>
    </inkml:context>
    <inkml:brush xml:id="br0">
      <inkml:brushProperty name="width" value="0.0109999990090728" units="cm"/>
      <inkml:brushProperty name="height" value="0.0109999990090728" units="cm"/>
      <inkml:brushProperty name="color" value="#00BFF2"/>
      <inkml:brushProperty name="ignorePressure" value="0"/>
    </inkml:brush>
  </inkml:definitions>
  <inkml:trace contextRef="#ctx0" brushRef="#br0">74400.000000 31450.000000 1000,'-22.000000'-24.000000'-7,"6.000000"4.000000"-11 ,7.000000 3.000000-12,6.000000 3.000000-12</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4:08"/>
    </inkml:context>
    <inkml:brush xml:id="br0">
      <inkml:brushProperty name="width" value="0.0119591886177659" units="cm"/>
      <inkml:brushProperty name="height" value="0.0119591886177659" units="cm"/>
      <inkml:brushProperty name="color" value="#00BFF2"/>
      <inkml:brushProperty name="ignorePressure" value="0"/>
    </inkml:brush>
  </inkml:definitions>
  <inkml:trace contextRef="#ctx0" brushRef="#br0">13050.000000 52400.000000 919,'3.000000'-88.000000'0,"6.000000"26.000000"0 ,7.000000 24.000000 0,6.000000 26.000000 0,10.000000 10.000000 2,17.000000-3.000000 1,15.000000-3.000000 3,16.000000-2.000000 3,7.000000-5.000000-3,1.000000-2.000000-6,-1.000000-3.000000-7,1.000000-3.000000-7,-9.000000 1.000000-1,-15.000000 6.000000 1,-15.000000 7.000000 3,-16.000000 6.000000 2,-10.000000 3.000000 2,-3.000000 0.000000 0,-3.000000 0.000000 1,-2.000000 0.000000 1,-9.000000 9.000000 0,-12.000000 19.000000 1,-13.000000 19.000000 0,-12.000000 19.000000 0,-16.000000 13.000000 0,-19.000000 10.000000-1,-18.000000 10.000000-2,-19.000000 9.000000 0,-7.000000 1.000000-1,7.000000-6.000000 0,6.000000-6.000000 0,7.000000-6.000000 1,10.000000-13.000000 1,16.000000-19.000000 1,15.000000-18.000000 2,17.000000-19.000000 2,11.000000-12.000000 3,10.000000-2.000000 5,10.000000-3.000000 5,9.000000-3.000000 4,7.000000-4.000000 2,7.000000-3.000000-3,6.000000-3.000000-3,7.000000-2.000000-3,7.000000-8.000000-2,9.000000-8.000000-1,10.000000-10.000000-2,10.000000-9.000000-2,4.000000-4.000000-1,0.000000 4.000000 0,0.000000 3.000000 0,0.000000 3.000000-1,-2.000000 1.000000-1,-3.000000 1.000000 1,-3.000000-1.000000 0,-2.000000 1.000000-1,-6.000000 4.000000 2,-6.000000 9.000000 0,-6.000000 10.000000 0,-6.000000 10.000000 2,-7.000000 10.000000 0,-6.000000 13.000000-1,-6.000000 12.000000 0,-6.000000 13.000000 0,-7.000000 9.000000-1,-6.000000 6.000000 0,-6.000000 7.000000 0,-6.000000 6.000000 0,-12.000000 4.000000-1,-15.000000 4.000000 0,-15.000000 3.000000-2,-16.000000 3.000000 0,-8.000000-1.000000 0,0.000000-2.000000-2,0.000000-3.000000 0,0.000000-3.000000 0,6.000000-7.000000-1,13.000000-9.000000 2,12.000000-10.000000 0,13.000000-8.000000 1,13.000000-12.000000 2,17.000000-12.000000 0,15.000000-13.000000 0,16.000000-12.000000 2,12.000000-10.000000 1,9.000000-6.000000 3,10.000000-6.000000 2,10.000000-6.000000 3,2.000000-4.000000 0,-3.000000 1.000000-2,-3.000000-1.000000-3,-2.000000 1.000000-2,-6.000000-1.000000-1,-6.000000 1.000000-3,-6.000000-1.000000-2,-6.000000 1.000000-1,-7.000000 2.000000-2,-6.000000 7.000000 0,-6.000000 6.000000-2,-6.000000 7.000000 0,-7.000000 2.000000-1,-6.000000 1.000000 0,-6.000000-1.000000 1,-6.000000 1.000000 1,-6.000000-4.000000-1,-2.000000-6.000000 0,-3.000000-6.000000-1,-3.000000-6.000000 0,-2.000000-9.000000-2,0.000000-8.000000 0,0.000000-10.000000 0,0.000000-9.000000-2,3.000000-4.000000 1,6.000000 4.000000 2,7.000000 3.000000 2,6.000000 3.000000 3,3.000000 7.000000 2,0.000000 14.000000 2,0.000000 11.000000 3,0.000000 14.000000 3,-2.000000 10.000000 2,-3.000000 9.000000 1,-3.000000 10.000000 0,-2.000000 10.000000 2,-1.000000 11.000000 0,3.000000 17.000000 1,3.000000 15.000000-1,4.000000 16.000000 1,-1.000000 7.000000 0,-3.000000 1.000000-2,-3.000000-1.000000 0,-2.000000 1.000000-1,-3.000000-1.000000 0,1.000000 1.000000 0,-1.000000-1.000000 0,1.000000 1.000000 1,1.000000-4.000000-2,3.000000-6.000000-1,3.000000-6.000000-2,4.000000-6.000000-2,1.000000-2.000000 0,0.000000 3.000000 0,0.000000 3.000000 2,0.000000 4.000000 0,1.000000-4.000000 0,4.000000-9.000000 1,3.000000-10.000000-1,3.000000-8.000000 0,1.000000-9.000000 0,1.000000-6.000000-3,-1.000000-6.000000-3,1.000000-6.000000-2,4.000000-10.000000 0,9.000000-12.000000 1,10.000000-13.000000 1,10.000000-12.000000 2,5.000000-13.000000 0,4.000000-12.000000 1,3.000000-13.000000 0,3.000000-12.000000 0,3.000000-12.000000-4,3.000000-8.000000-8,3.000000-10.000000-7,4.000000-9.000000-8,-4.000000-9.000000-3,-9.000000-5.000000 4,-10.000000-7.000000 2,-8.000000-5.000000 4,-9.000000-1.000000 1,-6.000000 6.000000-3,-6.000000 7.000000-1,-6.000000 6.000000-3,-4.000000 7.000000 2,1.000000 10.000000 5,-1.000000 10.000000 4,1.000000 9.000000 6,-4.000000 10.000000 3,-6.000000 14.000000 0,-6.000000 11.000000 2,-6.000000 14.000000 0,-2.000000 7.000000 1,3.000000 3.000000 1,3.000000 3.000000 0,4.000000 4.000000 0,-1.000000 2.000000 0,-3.000000 4.000000 1,-3.000000 3.000000-2,-2.000000 3.000000 1,-1.000000 4.000000 3,3.000000 7.000000 6,3.000000 6.000000 7,4.000000 7.000000 6,5.000000 7.000000 3,10.000000 9.000000-2,10.000000 10.000000-2,9.000000 10.000000-2,6.000000 0.000000-2,3.000000-5.000000 0,3.000000-7.000000-2,4.000000-5.000000-1,1.000000-6.000000-3,0.000000-3.000000-3,0.000000-3.000000-5,0.000000-2.000000-4,-2.000000-6.000000-2,-3.000000-6.000000 0,-3.000000-6.000000 0,-2.000000-6.000000-1,-3.000000-9.000000-1,1.000000-8.000000 0,-1.000000-10.000000 0,1.000000-9.000000-1,-6.000000-2.000000-1,-8.000000 6.000000 0,-10.000000 7.000000-1,-9.000000 6.000000-1,-7.000000 3.000000 0,-3.000000 0.000000 1,-3.000000 0.000000 0,-2.000000 0.000000-1,-5.000000 1.000000 2,-2.000000 4.000000 0,-3.000000 3.000000 1,-3.000000 3.000000 0,-1.000000 3.000000 2,4.000000 3.000000 2,3.000000 3.000000 2,3.000000 4.000000 1,3.000000 4.000000 3,3.000000 6.000000-1,3.000000 7.000000 2,4.000000 6.000000 0,-1.000000 6.000000 0,-3.000000 6.000000 1,-3.000000 7.000000 0,-2.000000 6.000000 1,-1.000000 3.000000-1,3.000000 0.000000-1,3.000000 0.000000 0,4.000000 0.000000-2,-1.000000-4.000000 0,-3.000000-5.000000-1,-3.000000-7.000000-1,-2.000000-5.000000-2,-1.000000-6.000000 0,3.000000-3.000000-2,3.000000-3.000000-2,4.000000-2.000000-1,2.000000-5.000000 0,4.000000-2.000000 1,3.000000-3.000000 1,3.000000-3.000000 2,4.000000-7.000000 0,7.000000-9.000000 1,6.000000-10.000000 0,7.000000-8.000000 0,2.000000-3.000000 1,1.000000 7.000000 0,-1.000000 6.000000 0,1.000000 7.000000 0,-4.000000 5.000000 1,-6.000000 7.000000-1,-6.000000 6.000000 0,-6.000000 7.000000 1,-12.000000 11.000000-2,-15.000000 20.000000-1,-15.000000 18.000000-1,-16.000000 20.000000-1,-10.000000 8.000000-2,-3.000000 1.000000-1,-3.000000-1.000000-1,-2.000000 1.000000-1,-1.000000-7.000000-1,3.000000-12.000000 1,3.000000-13.000000 0,4.000000-12.000000-1,2.000000-10.000000 2,4.000000-6.000000 1,3.000000-6.000000 1,3.000000-6.000000 2,3.000000-6.000000 1,3.000000-2.000000 0,3.000000-3.000000 1,4.000000-3.000000 0,2.000000-2.000000 1,4.000000 0.000000 1,3.000000 0.000000 3,3.000000 0.000000 1,1.000000 0.000000 1,1.000000 0.000000 2,-1.000000 0.000000 0,1.000000 0.000000 2,-1.000000 1.000000 0,1.000000 4.000000-1,-1.000000 3.000000 1,1.000000 3.000000-1,1.000000 4.000000 0,3.000000 7.000000-2,3.000000 6.000000-2,4.000000 7.000000 0,1.000000 0.000000-1,0.000000-2.000000-1,0.000000-3.000000 1,0.000000-3.000000-1,3.000000-6.000000 0,6.000000-5.000000-1,7.000000-7.000000-1,6.000000-5.000000 0,6.000000-11.000000-2,6.000000-11.000000 1,7.000000-14.000000-1,6.000000-11.000000 0,3.000000-7.000000 0,0.000000 0.000000 1,0.000000 0.000000 0,0.000000 0.000000 1,1.000000 1.000000 0,4.000000 4.000000 0,3.000000 3.000000 0,3.000000 3.000000 0,3.000000 1.000000 1,3.000000 1.000000 0,3.000000-1.000000 2,4.000000 1.000000 0,1.000000 2.000000 0,0.000000 7.000000-1,0.000000 6.000000-2,0.000000 7.000000-2,-7.000000 4.000000 1,-11.000000 3.000000-1,-14.000000 3.000000 2,-11.000000 4.000000 0,-9.000000-1.000000-3,-3.000000-3.000000-5,-3.000000-3.000000-6,-2.000000-2.000000-5</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6-21T08:25:38"/>
    </inkml:context>
    <inkml:brush xml:id="br0">
      <inkml:brushProperty name="width" value="0.793650805950165" units="cm"/>
      <inkml:brushProperty name="height" value="0.793650805950165" units="cm"/>
      <inkml:brushProperty name="color" value="#F9F200"/>
      <inkml:brushProperty name="transparency" value="128"/>
      <inkml:brushProperty name="ignorePressure" value="0"/>
    </inkml:brush>
  </inkml:definitions>
  <inkml:trace contextRef="#ctx0" brushRef="#br0">7200.000000 51950.000000,'250.000000'0.000000,"-150.000000"0.000000,0.000000 0.000000,-75.000000 0.000000,0.000000 0.000000,75.000000 0.000000,0.000000 0.000000,50.000000 25.000000,0.000000 0.000000,25.000000 0.000000,0.000000 0.000000,0.000000-25.000000,0.000000 0.000000,-25.000000 0.000000,0.000000 0.000000,0.000000 0.000000,0.000000 0.000000,-25.000000 0.000000,0.000000 0.000000,25.000000 0.000000,0.000000 0.000000,25.000000 0.000000,0.000000 0.000000,25.000000 0.000000,0.000000 0.000000,-25.000000 0.000000,0.000000 0.000000,0.000000 0.000000,0.000000 0.000000,0.000000 0.000000,0.000000 0.000000,0.000000 0.000000,0.000000 0.000000,25.000000 0.000000,0.000000 0.000000,0.000000 0.000000,0.000000 0.000000,0.000000 0.000000,0.000000 0.000000,0.000000 25.000000,0.000000 0.000000,0.000000-25.000000,0.000000 0.000000,25.000000 0.000000,0.000000 0.000000,50.000000 0.000000,0.000000 0.000000,-25.000000 0.000000,0.000000 0.000000,25.000000-25.000000,0.000000 0.000000,0.000000 25.000000,0.000000 0.000000,-50.000000-25.000000,0.000000 0.000000,25.000000 25.000000,0.000000 0.000000,0.000000-25.000000,0.000000 0.000000,25.000000 0.000000,0.000000 0.000000,-25.000000 25.000000,0.000000 0.000000,-50.000000 0.000000,0.000000 0.000000,0.000000 0.000000,0.000000 0.000000,0.000000-25.000000,0.000000 0.000000,-25.000000 25.000000,0.000000 0.000000,25.000000 0.000000,0.000000 0.000000,0.000000 0.000000,0.000000 0.000000,25.000000 0.000000,0.000000 0.000000,-50.000000 0.000000,0.000000 0.000000,25.000000 0.000000,0.000000 0.000000,0.000000 0.000000,0.000000 0.000000,-50.000000-25.000000,0.000000 0.000000,25.000000 25.000000,0.000000 0.000000,0.000000 0.000000,0.000000 0.000000,0.000000-25.000000,0.000000 0.000000,-25.000000 25.000000,0.000000 0.000000,-25.000000 0.000000,0.000000 0.000000,-25.000000 0.000000,0.000000 0.000000,25.000000 0.000000,0.000000 0.000000,-25.000000 0.000000,0.000000 0.000000,0.000000 0.000000,0.000000 0.000000,0.000000 0.000000,0.000000 0.000000,-25.000000 0.000000,0.000000 0.000000,25.000000 0.000000,0.000000 0.000000,0.000000 0.000000,0.000000 0.000000,25.000000 0.000000,0.000000 0.000000,-50.000000 25.000000,0.000000 0.000000,-25.000000-25.000000,0.000000 0.000000,0.000000 0.000000,0.000000 0.000000,0.000000 0.000000,0.000000 0.000000,-50.000000-25.000000,0.000000 0.000000,-25.000000 25.000000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6-21T08:25:40"/>
    </inkml:context>
    <inkml:brush xml:id="br0">
      <inkml:brushProperty name="width" value="0.793650805950165" units="cm"/>
      <inkml:brushProperty name="height" value="0.793650805950165" units="cm"/>
      <inkml:brushProperty name="color" value="#F9F200"/>
      <inkml:brushProperty name="transparency" value="128"/>
      <inkml:brushProperty name="ignorePressure" value="0"/>
    </inkml:brush>
  </inkml:definitions>
  <inkml:trace contextRef="#ctx0" brushRef="#br0">20000.000000 55950.000000,'50.000000'0.000000,"50.000000"0.000000,0.000000 0.000000,75.000000 0.000000,0.000000 0.000000,-150.000000 0.000000,0.000000 0.000000,275.000000 0.000000,0.000000 0.000000,50.000000 0.000000,0.000000 0.000000,25.000000 0.000000,0.000000 0.000000,75.000000 0.000000,0.000000 0.000000,-75.000000-25.000000,0.000000 0.000000,200.000000 25.000000,0.000000 0.000000,-150.000000-25.000000,0.000000 0.000000,75.000000 25.000000,0.000000 0.000000,25.000000 0.000000,0.000000 0.000000,0.000000 0.000000,0.000000 0.000000,25.000000 0.000000,0.000000 0.000000,-50.000000 0.000000,0.000000 0.000000,75.000000 0.000000,0.000000 0.000000,-75.000000 0.000000,0.000000 0.000000,25.000000 25.000000,0.000000 0.000000,25.000000-25.000000,0.000000 0.000000,-50.000000 0.000000,0.000000 0.000000,75.000000 0.000000,0.000000 0.000000,-75.000000 0.000000,0.000000 0.000000,0.000000 0.000000,0.000000 0.000000,25.000000 0.000000,0.000000 0.000000,-75.000000 0.000000,0.000000 0.000000,50.000000 0.000000,0.000000 0.000000,100.000000 0.000000,0.000000 0.000000,-50.000000 0.000000,0.000000 0.000000,50.000000 0.000000,0.000000 0.000000,-125.000000 0.000000,0.000000 0.000000,0.000000 0.000000,0.000000 0.000000,50.000000 0.000000,0.000000 0.000000,-25.000000 25.000000,0.000000 0.000000,75.000000 0.000000,0.000000 0.000000,-75.000000 0.000000,0.000000 0.000000,-25.000000 0.000000,0.000000 0.000000,25.000000 0.000000,0.000000 0.000000,0.000000 0.000000,0.000000 0.000000,50.000000-25.000000,0.000000 0.000000,-50.000000 25.000000,0.000000 0.000000,-25.000000-25.000000,0.000000 0.000000,25.000000 25.000000,0.000000 0.000000,-25.000000-25.000000,0.000000 0.000000,50.000000 50.000000,0.000000 0.000000,75.000000-50.000000,0.000000 0.000000,-75.000000 0.000000,0.000000 0.000000,50.000000 25.000000,0.000000 0.000000,-25.000000-25.000000,0.000000 0.000000,-25.000000 0.000000,0.000000 0.000000,125.000000 0.000000,0.000000 0.000000,-100.000000 0.000000,0.000000 0.000000,50.000000 0.000000,0.000000 0.000000,-75.000000 0.000000,0.000000 0.000000,50.000000 0.000000,0.000000 0.000000,-25.000000-25.000000,0.000000 0.000000,-25.000000 0.000000,0.000000 0.000000,50.000000 0.000000,0.000000 0.000000,-75.000000 25.000000,0.000000 0.000000,75.000000-25.000000,0.000000 0.000000,-25.000000 0.000000,0.000000 0.000000,-50.000000 25.000000,0.000000 0.000000,50.000000-25.000000,0.000000 0.000000,-50.000000 25.000000,0.000000 0.000000,-25.000000-25.000000,0.000000 0.000000,25.000000 25.000000,0.000000 0.000000,-175.000000 0.000000,0.000000 0.000000,-50.000000 25.000000,0.000000 0.000000,-100.000000-25.000000,0.000000 0.000000,-100.000000 0.000000,0.000000 0.000000,-100.000000 0.000000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6-21T08:25:41"/>
    </inkml:context>
    <inkml:brush xml:id="br0">
      <inkml:brushProperty name="width" value="0.793650805950165" units="cm"/>
      <inkml:brushProperty name="height" value="0.793650805950165" units="cm"/>
      <inkml:brushProperty name="color" value="#F9F200"/>
      <inkml:brushProperty name="transparency" value="128"/>
      <inkml:brushProperty name="ignorePressure" value="0"/>
    </inkml:brush>
  </inkml:definitions>
  <inkml:trace contextRef="#ctx0" brushRef="#br0">8900.000000 59950.000000,'50.000000'0.000000,"150.000000"-50.000000,0.000000 0.000000,150.000000 25.000000,0.000000 0.000000,200.000000 25.000000,0.000000 0.000000,0.000000-50.000000,0.000000 0.000000,175.000000 0.000000,0.000000 0.000000,25.000000 25.000000,0.000000 0.000000,75.000000 0.000000,0.000000 0.000000,100.000000 0.000000,0.000000 0.000000,75.000000 0.000000,0.000000 0.000000,150.000000-25.000000,0.000000 0.000000,0.000000 25.000000,0.000000 0.000000,-75.000000 0.000000,0.000000 0.000000,25.000000 25.000000,0.000000 0.000000,0.000000 75.000000,0.000000 0.000000,25.000000 0.000000,0.000000 0.000000,100.000000-25.000000,0.000000 0.000000,50.000000-25.000000,0.000000 0.000000,-125.000000 0.000000,0.000000 0.000000,-25.000000 0.000000,0.000000 0.000000,-25.000000 25.000000,0.000000 0.000000,-75.000000 25.000000,0.000000 0.000000,50.000000 0.000000,0.000000 0.000000,0.000000-25.000000,0.000000 0.000000,-25.000000 0.000000,0.000000 0.000000,-50.000000-50.000000,0.000000 0.000000,0.000000-25.000000,0.000000 0.000000,-50.000000 25.000000,0.000000 0.000000,-25.000000-25.000000,0.000000 0.000000,-50.000000 25.000000,0.000000 0.000000,0.000000-25.000000,0.000000 0.000000,-50.000000 0.000000,0.000000 0.000000,-75.000000 0.000000,0.000000 0.000000,-75.000000 25.000000,0.000000 0.000000,0.000000 0.000000,0.000000 0.000000,-75.000000 50.000000,0.000000 0.000000,-75.000000 25.000000,0.000000 0.000000,-200.000000-25.000000,0.000000 0.000000,-225.000000-50.000000,0.000000 0.000000,-50.000000 25.000000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6-18T17:16:50"/>
    </inkml:context>
    <inkml:brush xml:id="br0">
      <inkml:brushProperty name="width" value="0.0338671021163464" units="cm"/>
      <inkml:brushProperty name="height" value="0.0338671021163464" units="cm"/>
      <inkml:brushProperty name="color" value="#00BFF2"/>
      <inkml:brushProperty name="ignorePressure" value="0"/>
    </inkml:brush>
  </inkml:definitions>
  <inkml:trace contextRef="#ctx0" brushRef="#br0">8150.000000 9700.000000 808,'406.000000'-132.000000'-29,"13.000000"39.000000"4 ,12.000000 36.000000 3,13.000000 39.000000 5,21.000000 18.000000 0,32.000000 0.000000-1,31.000000 0.000000-2,32.000000 0.000000-2,33.000000 7.000000 0,39.000000 17.000000 1,36.000000 15.000000 1,39.000000 16.000000 2,10.000000 20.000000 2,-16.000000 25.000000 0,-15.000000 25.000000 1,-15.000000 25.000000 1,-15.000000 20.000000 4,-12.000000 16.000000 6,-13.000000 15.000000 7,-12.000000 17.000000 6,-26.000000 8.000000 6,-36.000000 4.000000 6,-39.000000 3.000000 6,-36.000000 3.000000 7,-26.000000 3.000000 1,-12.000000 3.000000-3,-13.000000 3.000000-3,-12.000000 4.000000-2,-5.000000 2.000000-5,3.000000 4.000000-9,3.000000 3.000000-8,4.000000 3.000000-7,-7.000000 3.000000-2,-16.000000 3.000000 7,-15.000000 3.000000 8,-15.000000 4.000000 6,-25.000000-6.000000 3,-30.000000-11.000000-2,-32.000000-14.000000 0,-30.000000-11.000000-2,-29.000000-9.000000-2,-25.000000-3.000000 0,-25.000000-3.000000-1,-25.000000-2.000000 0,-29.000000-11.000000-2,-30.000000-15.000000 0,-32.000000-15.000000-1,-30.000000-16.000000-1,-20.000000-12.000000 0,-6.000000-5.000000-1,-6.000000-7.000000 0,-6.000000-5.000000-1,-23.000000-8.000000-3,-36.000000-5.000000-8,-39.000000-7.000000-6,-36.000000-5.000000-8,-26.000000-4.000000-5,-12.000000 0.000000-5,-13.000000 0.000000-4,-12.000000 0.000000-4,-16.000000-4.000000-1,-19.000000-5.000000 3,-18.000000-7.000000 3,-19.000000-5.000000 2,-16.000000-6.000000 2,-12.000000-3.000000 2,-13.000000-3.000000 2,-12.000000-2.000000 2,-10.000000-5.000000 1,-6.000000-2.000000 1,-6.000000-3.000000 2,-6.000000-3.000000 1,-13.000000-7.000000 0,-19.000000-9.000000 2,-18.000000-10.000000 0,-19.000000-8.000000 2,-16.000000-8.000000 0,-12.000000-2.000000 1,-13.000000-3.000000 0,-12.000000-3.000000 1,-9.000000-6.000000 1,-2.000000-5.000000 0,-3.000000-7.000000 1,-3.000000-5.000000 0,-1.000000-17.000000 3,4.000000-24.000000 6,3.000000-26.000000 7,3.000000-24.000000 5,-1.000000-18.000000 3,-2.000000-9.000000-1,-3.000000-10.000000-1,-3.000000-8.000000 0,-4.000000-14.000000-4,-3.000000-15.000000-6,-3.000000-15.000000-7,-2.000000-16.000000-6,2.000000-12.000000 0,9.000000-5.000000 7,10.000000-7.000000 5,10.000000-5.000000 7,5.000000-8.000000 3,4.000000-5.000000-1,3.000000-7.000000 0,3.000000-5.000000-1,9.000000-8.000000-1,16.000000-5.000000 0,15.000000-7.000000 0,17.000000-5.000000-1,22.000000-3.000000 2,32.000000 4.000000 6,31.000000 3.000000 6,32.000000 3.000000 6,32.000000-2.000000 1,34.000000-6.000000-2,35.000000-6.000000-2,35.000000-6.000000-2,30.000000 1.000000-3,29.000000 9.000000 0,28.000000 10.000000-2,28.000000 10.000000-2,20.000000 2.000000-1,13.000000-3.000000 0,12.000000-3.000000-2,13.000000-2.000000-1,27.000000 0.000000-4,45.000000 7.000000-7,43.000000 6.000000-6,45.000000 7.000000-7,36.000000 4.000000-7,32.000000 3.000000-4,31.000000 3.000000-5,32.000000 4.000000-5,24.000000 2.000000-1,19.000000 4.000000 2,19.000000 3.000000 2,19.000000 3.000000 3,16.000000 9.000000 2,17.000000 16.000000 1,15.000000 15.000000 2,16.000000 17.000000 1,20.000000 14.000000 2,25.000000 17.000000 1,25.000000 15.000000 0,25.000000 16.000000 2,25.000000 16.000000 1,25.000000 20.000000 1,25.000000 18.000000 0,25.000000 20.000000 2,9.000000 13.000000 0,-6.000000 9.000000 0,-6.000000 10.000000 1,-6.000000 10.000000 1,-23.000000 4.000000 7,-36.000000 0.000000 13,-39.000000 0.000000 14,-36.000000 0.000000 14,-25.000000 17.000000 5,-8.000000 34.000000-4,-10.000000 35.000000-4,-9.000000 35.000000-3,-12.000000 24.000000-3,-11.000000 16.000000-2,-14.000000 15.000000-2,-11.000000 17.000000-3,-17.000000 10.000000-1,-18.000000 6.000000-2,-19.000000 7.000000-1,-18.000000 6.000000-2,-18.000000 10.000000 0,-16.000000 17.000000-2,-15.000000 15.000000-1,-15.000000 16.000000-1,-25.000000 2.000000-1,-30.000000-8.000000 0,-32.000000-10.000000-2,-30.000000-9.000000 0,-28.000000-2.000000 0,-21.000000 6.000000-1,-22.000000 7.000000-1,-22.000000 6.000000 0,-19.000000-1.000000-1,-16.000000-5.000000 0,-15.000000-7.000000 0,-15.000000-5.000000-1,-36.000000-6.000000-3,-52.000000-3.000000-8,-53.000000-3.000000-7,-53.000000-2.000000-7,-40.000000-8.000000-6,-24.000000-8.000000-4,-26.000000-10.000000-3,-24.000000-9.000000-5,-32.000000-10.000000-1,-37.000000-9.000000 3,-38.000000-10.000000 3,-37.000000-8.000000 3,-27.000000-9.000000 1,-16.000000-6.000000 3,-15.000000-6.000000 2,-15.000000-6.000000 1,-11.000000-7.000000 2,-2.000000-6.000000 1,-3.000000-6.000000 1,-3.000000-6.000000 1,-15.000000-7.000000 2,-24.000000-6.000000 0,-26.000000-6.000000 2,-24.000000-6.000000 0,-13.000000-6.000000 1,0.000000-2.000000 0,0.000000-3.000000 2,0.000000-3.000000 0,9.000000-6.000000 3,19.000000-5.000000 6,19.000000-7.000000 7,19.000000-5.000000 6,15.000000-4.000000 2,13.000000 0.000000 0,12.000000 0.000000-1,13.000000 0.000000-1,18.000000-5.000000 3,26.000000-9.000000 6,24.000000-10.000000 6,26.000000-8.000000 6,26.000000-8.000000 2,28.000000-2.000000-3,28.000000-3.000000-3,29.000000-3.000000-2,24.000000-4.000000-3,22.000000-3.000000-1,22.000000-3.000000-2,23.000000-2.000000-1,22.000000-17.000000-2,26.000000-28.000000-1,24.000000-28.000000-2,26.000000-27.000000 0,21.000000-23.000000-1,19.000000-16.000000-2,19.000000-15.000000 0,19.000000-15.000000-1,13.000000-17.000000-3,10.000000-15.000000-8,10.000000-15.000000-7,9.000000-16.000000-6,6.000000-15.000000-6,3.000000-11.000000-5,3.000000-14.000000-5,4.000000-11.000000-4,8.000000-14.000000-2,17.000000-11.000000 3,15.000000-14.000000 3,16.000000-11.000000 2,27.000000-3.000000 2,42.000000 10.000000 1,40.000000 10.000000 2,41.000000 9.000000 2,38.000000 1.000000 1,39.000000-6.000000 2,36.000000-6.000000 0,39.000000-6.000000 1,25.000000 5.000000 2,17.000000 20.000000 0,15.000000 18.000000 2,16.000000 20.000000-1,16.000000 13.000000 2,20.000000 9.000000 0,18.000000 10.000000 1,20.000000 10.000000 1,10.000000 11.000000 3,3.000000 17.000000 6,3.000000 15.000000 6,4.000000 16.000000 6,1.000000 18.000000 3,0.000000 22.000000-1,0.000000 22.000000-1,0.000000 23.000000 0,17.000000 17.000000-4,34.000000 17.000000-6,35.000000 15.000000-6,35.000000 16.000000-7,22.000000 34.000000-3,14.000000 53.000000 1,11.000000 53.000000 1,14.000000 54.000000 0,-11.000000 35.000000 4,-30.000000 19.000000 6,-32.000000 19.000000 6,-30.000000 19.000000 6,-42.000000 9.000000 7,-49.000000 0.000000 5,-51.000000 0.000000 7,-49.000000 0.000000 6,-46.000000-2.000000 2,-41.000000-3.000000-3,-40.000000-3.000000-4,-40.000000-2.000000-2,-40.000000-3.000000-2,-37.000000 1.000000-3,-38.000000-1.000000-1,-37.000000 1.000000-2,-29.000000-3.000000-2,-18.000000-2.000000-1,-19.000000-3.000000-1,-18.000000-3.000000-1,-42.000000-6.000000-5,-61.000000-5.000000-6,-64.000000-7.000000-7,-61.000000-5.000000-7,-51.000000-11.000000-6,-37.000000-11.000000-6,-38.000000-14.000000-4,-37.000000-11.000000-5,-30.000000-18.000000-2,-22.000000-22.000000 2,-22.000000-22.000000 2,-21.000000-21.000000 3,-21.000000-17.000000 2,-19.000000-8.000000 1,-18.000000-10.000000 1,-19.000000-9.000000 2,-19.000000-12.000000 1,-19.000000-11.000000 2,-18.000000-14.000000 0,-19.000000-11.000000 1,3.000000-7.000000 5,25.000000 0.000000 5,25.000000 0.000000 7,25.000000 0.000000 7,39.000000 0.000000 0,53.000000 0.000000-7,53.000000 0.000000-6,54.000000 0.000000-6,30.000000-7.000000-4,10.000000-11.000000 1,10.000000-14.000000-1,9.000000-11.000000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29"/>
    </inkml:context>
    <inkml:brush xml:id="br0">
      <inkml:brushProperty name="width" value="0.0149892549961805" units="cm"/>
      <inkml:brushProperty name="height" value="0.0149892549961805" units="cm"/>
      <inkml:brushProperty name="color" value="#00BFF2"/>
      <inkml:brushProperty name="ignorePressure" value="0"/>
    </inkml:brush>
  </inkml:definitions>
  <inkml:trace contextRef="#ctx0" brushRef="#br0">33300.000000 34700.000000 733,'23.000000'21.000000'18,"-3.000000"-5.000000"-2 ,-3.000000-7.000000-2,-2.000000-5.000000 0,-3.000000-4.000000-1,1.000000 0.000000 1,-1.000000 0.000000 1,1.000000 0.000000 2,-1.000000 3.000000 0,1.000000 6.000000-1,-1.000000 7.000000 0,1.000000 6.000000-1,-1.000000 3.000000-4,1.000000 0.000000-6,-1.000000 0.000000-8,1.000000 0.000000-7,-1.000000 3.000000-2,1.000000 6.000000 1,-1.000000 7.000000 1,1.000000 6.000000 2,-4.000000 4.000000 0,-6.000000 4.000000 2,-6.000000 3.000000 2,-6.000000 3.000000 0,-6.000000 3.000000 1,-2.000000 3.000000 0,-3.000000 3.000000 1,-3.000000 4.000000 0,-4.000000 1.000000 1,-3.000000 0.000000-1,-3.000000 0.000000-1,-2.000000 0.000000 1,0.000000-4.000000 0,7.000000-5.000000 0,6.000000-7.000000 0,7.000000-5.000000 0,4.000000-8.000000 1,3.000000-5.000000 0,3.000000-7.000000-1,4.000000-5.000000 1,2.000000-6.000000-1,4.000000-3.000000 1,3.000000-3.000000-1,3.000000-2.000000 0,-1.000000-3.000000 0,-2.000000 1.000000 1,-3.000000-1.000000 0,-3.000000 1.000000 0,-1.000000-3.000000 1,4.000000-2.000000 0,3.000000-3.000000 1,3.000000-3.000000-1,1.000000-2.000000 1,1.000000 0.000000-1,-1.000000 0.000000 1,1.000000 0.000000-1,-1.000000-2.000000 1,1.000000-3.000000-1,-1.000000-3.000000 0,1.000000-2.000000 0,-1.000000-1.000000 0,1.000000 3.000000 0,-1.000000 3.000000-1,1.000000 4.000000 1,-1.000000 1.000000 1,1.000000 0.000000 1,-1.000000 0.000000 0,1.000000 0.000000 2,-1.000000 0.000000 1,1.000000 0.000000 0,-1.000000 0.000000-1,1.000000 0.000000 1,-1.000000 1.000000-1,1.000000 4.000000-1,-1.000000 3.000000-1,1.000000 3.000000-3,-3.000000 3.000000 1,-2.000000 3.000000 1,-3.000000 3.000000 2,-3.000000 4.000000 0,-2.000000 1.000000 2,0.000000 0.000000-1,0.000000 0.000000 1,0.000000 0.000000 1,1.000000 0.000000-2,4.000000 0.000000 0,3.000000 0.000000-2,3.000000 0.000000-1,-1.000000 0.000000 0,-2.000000 0.000000 0,-3.000000 0.000000-1,-3.000000 0.000000 1,-2.000000 0.000000-1,0.000000 0.000000 1,0.000000 0.000000 0,0.000000 0.000000-1,0.000000 0.000000 2,0.000000 0.000000 0,0.000000 0.000000 1,0.000000 0.000000 1,0.000000 0.000000 0,0.000000 0.000000 0,0.000000 0.000000 0,0.000000 0.000000-1,0.000000 0.000000 0,0.000000 0.000000-1,0.000000 0.000000-1,0.000000 0.000000 1,0.000000 0.000000-1,0.000000 0.000000 0,0.000000 0.000000 1,0.000000 0.000000 0,0.000000 0.000000-1,0.000000 0.000000 0,0.000000 0.000000 0,0.000000 0.000000-2,0.000000 0.000000 1,0.000000 0.000000 0,0.000000 0.000000 0,0.000000 0.000000 0,0.000000 1.000000 0,0.000000 4.000000-1,0.000000 3.000000 0,0.000000 3.000000-1,0.000000 1.000000 0,0.000000 1.000000 1,0.000000-1.000000 0,0.000000 1.000000 0,0.000000-3.000000 1,0.000000-2.000000-1,0.000000-3.000000 1,0.000000-3.000000 0,0.000000-2.000000 0,0.000000 0.000000-1,0.000000 0.000000 1,0.000000 0.000000 0,0.000000 1.000000 0,0.000000 4.000000 0,0.000000 3.000000 0,0.000000 3.000000 0,1.000000 1.000000 0,4.000000 1.000000 0,3.000000-1.000000 0,3.000000 1.000000 0,-1.000000-1.000000 0,-2.000000 1.000000 0,-3.000000-1.000000 0,-3.000000 1.000000 0,-2.000000 1.000000 1,0.000000 3.000000 0,0.000000 3.000000 0,0.000000 4.000000 2,0.000000-1.000000-1,0.000000-3.000000 1,0.000000-3.000000 0,0.000000-2.000000 0,0.000000-1.000000 0,0.000000 3.000000-1,0.000000 3.000000 1,0.000000 4.000000-1,0.000000-1.000000 0,0.000000-3.000000-1,0.000000-3.000000 0,0.000000-2.000000 0,0.000000-3.000000-1,0.000000 1.000000 1,0.000000-1.000000-1,0.000000 1.000000 1,0.000000-3.000000 0,0.000000-2.000000 0,0.000000-3.000000 0,0.000000-3.000000 0,0.000000-2.000000 0,0.000000 0.000000 0,0.000000 0.000000 0,0.000000 0.000000-1,0.000000 1.000000 0,0.000000 4.000000 1,0.000000 3.000000-1,0.000000 3.000000 1,0.000000-1.000000-1,0.000000-2.000000 0,0.000000-3.000000 0,0.000000-3.000000-1,0.000000-2.000000 0,0.000000 0.000000 0,0.000000 0.000000-1,0.000000 0.000000 1,0.000000 0.000000 0,0.000000 0.000000 0,0.000000 0.000000 0,0.000000 0.000000 1,0.000000 1.000000-1,0.000000 4.000000 0,0.000000 3.000000 0,0.000000 3.000000-1,0.000000-1.000000 2,0.000000-2.000000 0,0.000000-3.000000 3,0.000000-3.000000 1,0.000000-1.000000 0,0.000000 4.000000 2,0.000000 3.000000-1,0.000000 3.000000 1,0.000000-1.000000-1,0.000000-2.000000-1,0.000000-3.000000-2,0.000000-3.000000 0,0.000000-2.000000-1,0.000000 0.000000-1,0.000000 0.000000 0,0.000000 0.000000 0,0.000000 0.000000-1,0.000000 0.000000 1,0.000000 0.000000 0,0.000000 0.000000-1,0.000000 0.000000 1,0.000000 0.000000 0,0.000000 0.000000 0,0.000000 0.000000 1,0.000000 0.000000 0,0.000000 0.000000-1,0.000000 0.000000 0,0.000000 0.000000 0,0.000000-7.000000-5,0.000000-11.000000-10,0.000000-14.000000-10,0.000000-11.000000-11,0.000000-7.000000-6,0.000000 0.000000-5,0.000000 0.000000-3,0.000000 0.000000-5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0"/>
    </inkml:context>
    <inkml:brush xml:id="br0">
      <inkml:brushProperty name="width" value="0.0115396333858371" units="cm"/>
      <inkml:brushProperty name="height" value="0.0115396333858371" units="cm"/>
      <inkml:brushProperty name="color" value="#00BFF2"/>
      <inkml:brushProperty name="ignorePressure" value="0"/>
    </inkml:brush>
  </inkml:definitions>
  <inkml:trace contextRef="#ctx0" brushRef="#br0">57300.000000 33800.000000 953,'25.000000'-2.000000'0,"0.000000"-3.000000"0 ,0.000000-3.000000 0,0.000000-2.000000 0,-2.000000 0.000000-1,-3.000000 7.000000-3,-3.000000 6.000000-2,-2.000000 7.000000-2,-3.000000 4.000000 1,1.000000 3.000000 7,-1.000000 3.000000 6,1.000000 4.000000 6,-3.000000-1.000000 2,-2.000000-3.000000 0,-3.000000-3.000000-1,-3.000000-2.000000-2,-2.000000-3.000000-9,0.000000 1.000000-17,0.000000-1.000000-18,0.000000 1.000000-18</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29"/>
    </inkml:context>
    <inkml:brush xml:id="br0">
      <inkml:brushProperty name="width" value="0.0174048785120249" units="cm"/>
      <inkml:brushProperty name="height" value="0.0174048785120249" units="cm"/>
      <inkml:brushProperty name="color" value="#00BFF2"/>
      <inkml:brushProperty name="ignorePressure" value="0"/>
    </inkml:brush>
  </inkml:definitions>
  <inkml:trace contextRef="#ctx0" brushRef="#br0">35650.000000 37000.000000 632,'1.000000'-24.000000'4,"4.000000"4.000000"11 ,3.000000 3.000000 10,3.000000 3.000000 9,7.000000 1.000000 4,14.000000 1.000000-3,11.000000-1.000000-3,14.000000 1.000000-4,2.000000 1.000000-3,-6.000000 3.000000-3,-6.000000 3.000000-5,-6.000000 4.000000-3,-2.000000 4.000000-1,3.000000 6.000000 0,3.000000 7.000000 1,4.000000 6.000000 1,-3.000000 6.000000-2,-5.000000 6.000000-5,-7.000000 7.000000-6,-5.000000 6.000000-4,-4.000000 4.000000-4,0.000000 4.000000-1,0.000000 3.000000-3,0.000000 3.000000-2,-4.000000 1.000000 0,-5.000000 1.000000 1,-7.000000-1.000000 2,-5.000000 1.000000 1,-9.000000 1.000000 0,-9.000000 3.000000 2,-10.000000 3.000000 0,-8.000000 4.000000 1,-11.000000 1.000000 1,-8.000000 0.000000 0,-10.000000 0.000000 0,-9.000000 0.000000 1,-4.000000-5.000000 1,4.000000-9.000000-1,3.000000-10.000000 1,3.000000-8.000000 0,3.000000-12.000000 1,3.000000-12.000000 2,3.000000-13.000000 0,4.000000-12.000000 2,2.000000-18.000000-1,4.000000-21.000000-2,3.000000-22.000000-2,3.000000-22.000000-3,4.000000-13.000000-2,7.000000-3.000000-1,6.000000-3.000000-1,7.000000-2.000000-1,4.000000 3.000000-2,3.000000 14.000000-1,3.000000 11.000000-2,4.000000 14.000000-1,4.000000 10.000000 0,6.000000 9.000000 0,7.000000 10.000000 3,6.000000 10.000000 0,3.000000 7.000000 0,0.000000 6.000000-1,0.000000 7.000000-2,0.000000 6.000000-1,-2.000000 3.000000-2,-3.000000 0.000000-4,-3.000000 0.000000-2,-2.000000 0.000000-4</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0"/>
    </inkml:context>
    <inkml:brush xml:id="br0">
      <inkml:brushProperty name="width" value="0.0183087736368179" units="cm"/>
      <inkml:brushProperty name="height" value="0.0183087736368179" units="cm"/>
      <inkml:brushProperty name="color" value="#00BFF2"/>
      <inkml:brushProperty name="ignorePressure" value="0"/>
    </inkml:brush>
  </inkml:definitions>
  <inkml:trace contextRef="#ctx0" brushRef="#br0">38350.000000 35700.000000 600,'0.000000'48.000000'43,"0.000000"-3.000000"-6 ,0.000000-3.000000-6,0.000000-2.000000-6,-4.000000 14.000000-3,-5.000000 35.000000 2,-7.000000 35.000000 1,-5.000000 34.000000 1,-4.000000 2.000000-1,0.000000-27.000000-3,0.000000-28.000000-5,0.000000-28.000000-3,-5.000000 2.000000-2,-9.000000 35.000000 0,-10.000000 35.000000 0,-8.000000 34.000000-1,-1.000000 1.000000 0,9.000000-31.000000 0,10.000000-31.000000-2,10.000000-31.000000-1,5.000000-13.000000-6,4.000000 6.000000-8,3.000000 7.000000-9,3.000000 6.000000-10,3.000000-15.000000-6,3.000000-33.000000-2,3.000000-35.000000-2,4.000000-34.000000-3,1.000000-23.000000-2,0.000000-8.000000-1,0.000000-10.000000-1,0.000000-9.000000-2,0.000000 2.000000 4,0.000000 17.000000 7,0.000000 15.000000 8,0.000000 16.000000 8,0.000000 5.000000 4,0.000000-2.000000 1,0.000000-3.000000 0,0.000000-3.000000 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1"/>
    </inkml:context>
    <inkml:brush xml:id="br0">
      <inkml:brushProperty name="width" value="0.0127423359081149" units="cm"/>
      <inkml:brushProperty name="height" value="0.0127423359081149" units="cm"/>
      <inkml:brushProperty name="color" value="#00BFF2"/>
      <inkml:brushProperty name="ignorePressure" value="0"/>
    </inkml:brush>
  </inkml:definitions>
  <inkml:trace contextRef="#ctx0" brushRef="#br0">37550.000000 36150.000000 863,'1.000000'21.000000'5,"4.000000"-5.000000"12 ,3.000000-7.000000 10,3.000000-5.000000 11,3.000000-4.000000-4,3.000000 0.000000-18,3.000000 0.000000-20,4.000000 0.000000-18,-3.000000 1.000000-7,-5.000000 4.000000 2,-7.000000 3.000000 5,-5.000000 3.000000 2,-3.000000 3.000000 0,4.000000 3.000000-5,3.000000 3.000000-5,3.000000 4.000000-5</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1"/>
    </inkml:context>
    <inkml:brush xml:id="br0">
      <inkml:brushProperty name="width" value="0.0146143501624465" units="cm"/>
      <inkml:brushProperty name="height" value="0.0146143501624465" units="cm"/>
      <inkml:brushProperty name="color" value="#00BFF2"/>
      <inkml:brushProperty name="ignorePressure" value="0"/>
    </inkml:brush>
  </inkml:definitions>
  <inkml:trace contextRef="#ctx0" brushRef="#br0">38650.000000 37850.000000 752,'-21.000000'20.000000'11,"10.000000"-9.000000"21 ,10.000000-10.000000 22,9.000000-8.000000 21,2.000000-8.000000-14,-2.000000-2.000000-46,-3.000000-3.000000-49,-3.000000-3.000000-47</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4"/>
    </inkml:context>
    <inkml:brush xml:id="br0">
      <inkml:brushProperty name="width" value="0.0160860996693373" units="cm"/>
      <inkml:brushProperty name="height" value="0.0160860996693373" units="cm"/>
      <inkml:brushProperty name="color" value="#00BFF2"/>
      <inkml:brushProperty name="ignorePressure" value="0"/>
    </inkml:brush>
  </inkml:definitions>
  <inkml:trace contextRef="#ctx0" brushRef="#br0">33600.000000 42000.000000 683,'50.000000'-4.000000'77,"0.000000"-5.000000"-15 ,0.000000-7.000000-16,0.000000-5.000000-16,4.000000-4.000000-9,10.000000 0.000000-5,10.000000 0.000000-4,9.000000 0.000000-5,6.000000 0.000000-1,3.000000 0.000000-1,3.000000 0.000000 0,4.000000 0.000000 1,1.000000 3.000000-2,0.000000 6.000000 0,0.000000 7.000000-2,0.000000 6.000000-1,-2.000000 3.000000-1,-3.000000 0.000000 0,-3.000000 0.000000 1,-2.000000 0.000000 0,-5.000000 0.000000 0,-2.000000 0.000000 1,-3.000000 0.000000 0,-3.000000 0.000000 0,-6.000000 0.000000 0,-5.000000 0.000000-1,-7.000000 0.000000 0,-5.000000 0.000000-2,-8.000000 0.000000 0,-5.000000 0.000000 1,-7.000000 0.000000 0,-5.000000 0.000000 0,-9.000000-2.000000-12,-9.000000-3.000000-24,-10.000000-3.000000-24,-8.000000-2.000000-24</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4"/>
    </inkml:context>
    <inkml:brush xml:id="br0">
      <inkml:brushProperty name="width" value="0.0148185072466731" units="cm"/>
      <inkml:brushProperty name="height" value="0.0148185072466731" units="cm"/>
      <inkml:brushProperty name="color" value="#00BFF2"/>
      <inkml:brushProperty name="ignorePressure" value="0"/>
    </inkml:brush>
  </inkml:definitions>
  <inkml:trace contextRef="#ctx0" brushRef="#br0">37450.000000 40900.000000 742,'50.000000'21.000000'52,"0.000000"-5.000000"-9 ,0.000000-7.000000-11,0.000000-5.000000-11,7.000000-4.000000-7,17.000000 0.000000-3,15.000000 0.000000-4,16.000000 0.000000-5,-4.000000 0.000000 0,-21.000000 0.000000 0,-22.000000 0.000000 1,-22.000000 0.000000 2,-10.000000 4.000000-3,4.000000 10.000000-2,3.000000 10.000000-4,3.000000 9.000000-3,-2.000000 6.000000-3,-6.000000 3.000000-1,-6.000000 3.000000-2,-6.000000 4.000000-2,-10.000000 5.000000 0,-12.000000 10.000000 1,-13.000000 10.000000 1,-12.000000 9.000000 1,-7.000000-2.000000 2,1.000000-12.000000 1,-1.000000-13.000000 3,1.000000-12.000000 1,-1.000000-7.000000 2,1.000000 1.000000 1,-1.000000-1.000000 1,1.000000 1.000000 1,1.000000-3.000000 0,3.000000-2.000000 2,3.000000-3.000000 0,4.000000-3.000000 2,2.000000-4.000000 1,4.000000-3.000000 5,3.000000-3.000000 3,3.000000-2.000000 4,9.000000-5.000000 2,16.000000-2.000000 1,15.000000-3.000000 0,17.000000-3.000000 0,8.000000-4.000000-1,4.000000-3.000000-4,3.000000-3.000000-3,3.000000-2.000000-5,-1.000000-3.000000-1,-2.000000 1.000000 1,-3.000000-1.000000-1,-3.000000 1.000000 1,-1.000000-3.000000-6,4.000000-2.000000-14,3.000000-3.000000-11,3.000000-3.000000-14,-4.000000-2.000000-4,-8.000000 0.000000 1,-10.000000 0.000000 3,-9.000000 0.000000 1,-7.000000 0.000000 3,-3.000000 0.000000 1,-3.000000 0.000000 3,-2.000000 0.000000 2</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5"/>
    </inkml:context>
    <inkml:brush xml:id="br0">
      <inkml:brushProperty name="width" value="0.0162856932729483" units="cm"/>
      <inkml:brushProperty name="height" value="0.0162856932729483" units="cm"/>
      <inkml:brushProperty name="color" value="#00BFF2"/>
      <inkml:brushProperty name="ignorePressure" value="0"/>
    </inkml:brush>
  </inkml:definitions>
  <inkml:trace contextRef="#ctx0" brushRef="#br0">39350.000000 41000.000000 675,'46.000000'-24.000000'-5,"-5.000000"4.000000"11 ,-7.000000 3.000000 11,-5.000000 3.000000 10,-4.000000 3.000000 3,0.000000 3.000000-1,0.000000 3.000000-3,0.000000 4.000000-1,0.000000 1.000000-3,0.000000 0.000000-1,0.000000 0.000000-1,0.000000 0.000000-2,0.000000 4.000000 0,0.000000 10.000000-1,0.000000 10.000000 1,0.000000 9.000000 0,-4.000000 7.000000-5,-5.000000 7.000000-8,-7.000000 6.000000-9,-5.000000 7.000000-8,-4.000000 2.000000-5,0.000000 1.000000-1,0.000000-1.000000 0,0.000000 1.000000-1,-4.000000-3.000000 0,-5.000000-2.000000 3,-7.000000-3.000000 2,-5.000000-3.000000 3,-6.000000-6.000000 2,-3.000000-5.000000 2,-3.000000-7.000000 3,-2.000000-5.000000 1,-5.000000-8.000000 2,-2.000000-5.000000 0,-3.000000-7.000000 0,-3.000000-5.000000 1,1.000000-11.000000-2,6.000000-11.000000-2,7.000000-14.000000-1,6.000000-11.000000-2,6.000000-14.000000-1,6.000000-11.000000 0,7.000000-14.000000 1,6.000000-11.000000 0,6.000000-4.000000-3,6.000000 6.000000-7,7.000000 7.000000-6,6.000000 6.000000-6,1.000000 9.000000-3,-3.000000 13.000000 2,-3.000000 12.000000 3,-2.000000 13.000000 1</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5"/>
    </inkml:context>
    <inkml:brush xml:id="br0">
      <inkml:brushProperty name="width" value="0.0146072646602988" units="cm"/>
      <inkml:brushProperty name="height" value="0.0146072646602988" units="cm"/>
      <inkml:brushProperty name="color" value="#00BFF2"/>
      <inkml:brushProperty name="ignorePressure" value="0"/>
    </inkml:brush>
  </inkml:definitions>
  <inkml:trace contextRef="#ctx0" brushRef="#br0">41850.000000 40450.000000 753,'-49.000000'56.000000'61,"4.000000"13.000000"-10 ,3.000000 12.000000-10,3.000000 13.000000-10,1.000000 10.000000-8,1.000000 10.000000-8,-1.000000 10.000000-8,1.000000 9.000000-7,-4.000000 2.000000-4,-6.000000-2.000000 4,-6.000000-3.000000 1,-6.000000-3.000000 4,-1.000000-7.000000 0,7.000000-9.000000-1,6.000000-10.000000-1,7.000000-8.000000 0,5.000000-12.000000-3,7.000000-12.000000-1,6.000000-13.000000-4,7.000000-12.000000-2,4.000000-16.000000-8,3.000000-19.000000-13,3.000000-18.000000-14,4.000000-19.000000-13,1.000000-12.000000-3,0.000000-2.000000 8,0.000000-3.000000 8,0.000000-3.000000 7,0.000000 2.000000 8,0.000000 10.000000 6,0.000000 10.000000 5,0.000000 9.000000 7</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5"/>
    </inkml:context>
    <inkml:brush xml:id="br0">
      <inkml:brushProperty name="width" value="0.0123399160802364" units="cm"/>
      <inkml:brushProperty name="height" value="0.0123399160802364" units="cm"/>
      <inkml:brushProperty name="color" value="#00BFF2"/>
      <inkml:brushProperty name="ignorePressure" value="0"/>
    </inkml:brush>
  </inkml:definitions>
  <inkml:trace contextRef="#ctx0" brushRef="#br0">41100.000000 40650.000000 891,'-2.000000'23.000000'0,"-3.000000"-3.000000"0 ,-3.000000-3.000000 0,-2.000000-2.000000 0,0.000000-3.000000 4,7.000000 1.000000 9,6.000000-1.000000 9,7.000000 1.000000 8,2.000000-1.000000-3,1.000000 1.000000-15,-1.000000-1.000000-13,1.000000 1.000000-16,-1.000000-1.000000-5,1.000000 1.000000 4,-1.000000-1.000000 2,1.000000 1.000000 4,-1.000000-1.000000-3,1.000000 1.000000-8,-1.000000-1.000000-8,1.000000 1.000000-8</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6"/>
    </inkml:context>
    <inkml:brush xml:id="br0">
      <inkml:brushProperty name="width" value="0.014124171808362" units="cm"/>
      <inkml:brushProperty name="height" value="0.014124171808362" units="cm"/>
      <inkml:brushProperty name="color" value="#00BFF2"/>
      <inkml:brushProperty name="ignorePressure" value="0"/>
    </inkml:brush>
  </inkml:definitions>
  <inkml:trace contextRef="#ctx0" brushRef="#br0">42200.000000 41900.000000 778,'1.000000'21.000000'14,"4.000000"-5.000000"28 ,3.000000-7.000000 27,3.000000-5.000000 27</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0"/>
    </inkml:context>
    <inkml:brush xml:id="br0">
      <inkml:brushProperty name="width" value="0.0112049654126167" units="cm"/>
      <inkml:brushProperty name="height" value="0.0112049654126167" units="cm"/>
      <inkml:brushProperty name="color" value="#00BFF2"/>
      <inkml:brushProperty name="ignorePressure" value="0"/>
    </inkml:brush>
  </inkml:definitions>
  <inkml:trace contextRef="#ctx0" brushRef="#br0">56300.000000 34300.000000 981,'3.000000'26.000000'0,"6.000000"4.000000"-1 ,7.000000 3.000000-2,6.000000 3.000000 1,3.000000 3.000000 0,0.000000 3.000000 4,0.000000 3.000000 4,0.000000 4.000000 4,-2.000000-1.000000-3,-3.000000-3.000000-5,-3.000000-3.000000-8,-2.000000-2.000000-7,-5.000000-5.000000-4,-2.000000-2.000000-2,-3.000000-3.000000-2,-3.000000-3.000000-3,-4.000000-4.000000 1,-3.000000-3.000000 2,-3.000000-3.000000 2,-2.000000-2.000000 2,-3.000000-3.000000 2,1.000000 1.000000 2,-1.000000-1.000000 1,1.000000 1.000000 2</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9"/>
    </inkml:context>
    <inkml:brush xml:id="br0">
      <inkml:brushProperty name="width" value="0.0144963078200817" units="cm"/>
      <inkml:brushProperty name="height" value="0.0144963078200817" units="cm"/>
      <inkml:brushProperty name="color" value="#00BFF2"/>
      <inkml:brushProperty name="ignorePressure" value="0"/>
    </inkml:brush>
  </inkml:definitions>
  <inkml:trace contextRef="#ctx0" brushRef="#br0">35950.000000 45000.000000 758,'76.000000'-49.000000'38,"4.000000"4.000000"-6 ,3.000000 3.000000-6,3.000000 3.000000-7,10.000000-2.000000-3,20.000000-6.000000 2,18.000000-6.000000-1,20.000000-6.000000 2,-9.000000 4.000000-2,-34.000000 16.000000-3,-35.000000 15.000000-2,-33.000000 17.000000-3,-11.000000 5.000000-5,17.000000-3.000000-4,15.000000-3.000000-6,16.000000-2.000000-4,2.000000 0.000000-3,-8.000000 7.000000 4,-10.000000 6.000000 1,-9.000000 7.000000 3,-9.000000 2.000000 2,-5.000000 1.000000 1,-7.000000-1.000000 1,-5.000000 1.000000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39"/>
    </inkml:context>
    <inkml:brush xml:id="br0">
      <inkml:brushProperty name="width" value="0.0135256424546242" units="cm"/>
      <inkml:brushProperty name="height" value="0.0135256424546242" units="cm"/>
      <inkml:brushProperty name="color" value="#00BFF2"/>
      <inkml:brushProperty name="ignorePressure" value="0"/>
    </inkml:brush>
  </inkml:definitions>
  <inkml:trace contextRef="#ctx0" brushRef="#br0">38250.000000 43950.000000 813,'3.000000'20.000000'3,"6.000000"-9.000000"8 ,7.000000-10.000000 6,6.000000-8.000000 7,6.000000-4.000000 2,6.000000 3.000000-2,7.000000 3.000000-2,6.000000 4.000000-3,1.000000 1.000000-2,-3.000000 0.000000-5,-3.000000 0.000000-4,-2.000000 0.000000-5,-5.000000 4.000000-3,-2.000000 10.000000-3,-3.000000 10.000000-4,-3.000000 9.000000-3,-6.000000 6.000000-1,-5.000000 3.000000 0,-7.000000 3.000000 0,-5.000000 4.000000 1,-4.000000 1.000000 1,0.000000 0.000000 1,0.000000 0.000000 2,0.000000 0.000000 1,-4.000000 1.000000 0,-5.000000 4.000000 0,-7.000000 3.000000 0,-5.000000 3.000000-1,-8.000000-1.000000 0,-5.000000-2.000000 1,-7.000000-3.000000 1,-5.000000-3.000000 1,-3.000000-2.000000 1,4.000000 0.000000-1,3.000000 0.000000 1,3.000000 0.000000 0,4.000000-5.000000 1,7.000000-9.000000 1,6.000000-10.000000 3,7.000000-8.000000 1,2.000000-6.000000 2,1.000000 1.000000 3,-1.000000-1.000000 3,1.000000 1.000000 2,5.000000-3.000000 2,14.000000-2.000000-2,11.000000-3.000000 0,14.000000-3.000000-1,8.000000-6.000000-2,7.000000-5.000000-1,6.000000-7.000000-3,7.000000-5.000000-2,2.000000-6.000000-3,1.000000-3.000000-6,-1.000000-3.000000-4,1.000000-2.000000-6,-4.000000-1.000000-6,-6.000000 3.000000-6,-6.000000 3.000000-8,-6.000000 4.000000-8,-7.000000 2.000000 2,-6.000000 4.000000 6,-6.000000 3.000000 9,-6.000000 3.000000 7,-4.000000 1.000000 3,1.000000 1.000000 0,-1.000000-1.000000-2,1.000000 1.000000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0"/>
    </inkml:context>
    <inkml:brush xml:id="br0">
      <inkml:brushProperty name="width" value="0.014984929934144" units="cm"/>
      <inkml:brushProperty name="height" value="0.014984929934144" units="cm"/>
      <inkml:brushProperty name="color" value="#00BFF2"/>
      <inkml:brushProperty name="ignorePressure" value="0"/>
    </inkml:brush>
  </inkml:definitions>
  <inkml:trace contextRef="#ctx0" brushRef="#br0">39500.000000 44500.000000 734,'25.000000'-25.000000'13,"0.000000"0.000000"2 ,0.000000 0.000000 2,0.000000 0.000000 3,0.000000 1.000000-1,0.000000 4.000000 0,0.000000 3.000000-2,0.000000 3.000000-1,0.000000 3.000000-2,0.000000 3.000000-3,0.000000 3.000000-2,0.000000 4.000000-3,-2.000000 4.000000-2,-3.000000 6.000000-3,-3.000000 7.000000-1,-2.000000 6.000000-3,-3.000000 3.000000 0,1.000000 0.000000-1,-1.000000 0.000000 0,1.000000 0.000000 0,-3.000000 1.000000 0,-2.000000 4.000000 2,-3.000000 3.000000 0,-3.000000 3.000000 2,-6.000000 1.000000 1,-5.000000 1.000000 2,-7.000000-1.000000 3,-5.000000 1.000000 3,-4.000000-4.000000 1,0.000000-6.000000-1,0.000000-6.000000 2,0.000000-6.000000-1,0.000000-6.000000 0,0.000000-2.000000-1,0.000000-3.000000-1,0.000000-3.000000 0,0.000000-4.000000-2,0.000000-3.000000-1,0.000000-3.000000-1,0.000000-2.000000-3,3.000000-6.000000-6,6.000000-6.000000-15,7.000000-6.000000-14,6.000000-6.000000-14,3.000000-1.000000-3,0.000000 7.000000 7,0.000000 6.000000 9,0.000000 7.000000 7,0.000000 2.000000 3,0.000000 1.000000 1,0.000000-1.000000-2,0.000000 1.000000 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0"/>
    </inkml:context>
    <inkml:brush xml:id="br0">
      <inkml:brushProperty name="width" value="0.0176451802253723" units="cm"/>
      <inkml:brushProperty name="height" value="0.0176451802253723" units="cm"/>
      <inkml:brushProperty name="color" value="#00BFF2"/>
      <inkml:brushProperty name="ignorePressure" value="0"/>
    </inkml:brush>
  </inkml:definitions>
  <inkml:trace contextRef="#ctx0" brushRef="#br0">40900.000000 43500.000000 623,'0.000000'23.000000'0,"0.000000"-3.000000"0 ,0.000000-3.000000 0,0.000000-2.000000 1,0.000000 3.000000 4,0.000000 14.000000 9,0.000000 11.000000 11,0.000000 14.000000 9,-2.000000 13.000000 3,-3.000000 16.000000-3,-3.000000 15.000000-3,-2.000000 17.000000-2,-6.000000 5.000000-3,-6.000000-3.000000-3,-6.000000-3.000000-1,-6.000000-2.000000-3,-2.000000-6.000000-2,3.000000-6.000000 0,3.000000-6.000000-1,4.000000-6.000000-2,1.000000-9.000000-4,0.000000-8.000000-7,0.000000-10.000000-10,0.000000-9.000000-7,0.000000-15.000000-13,0.000000-18.000000-20,0.000000-19.000000-19,0.000000-18.000000-18,1.000000-10.000000-1,4.000000 0.000000 19,3.000000 0.000000 19,3.000000 0.000000 18</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0"/>
    </inkml:context>
    <inkml:brush xml:id="br0">
      <inkml:brushProperty name="width" value="0.0136818047612906" units="cm"/>
      <inkml:brushProperty name="height" value="0.0136818047612906" units="cm"/>
      <inkml:brushProperty name="color" value="#00BFF2"/>
      <inkml:brushProperty name="ignorePressure" value="0"/>
    </inkml:brush>
  </inkml:definitions>
  <inkml:trace contextRef="#ctx0" brushRef="#br0">40300.000000 43850.000000 803,'0.000000'25.000000'0,"0.000000"0.000000"0 ,0.000000 0.000000 0,0.000000 0.000000 0,-2.000000-2.000000 4,-3.000000-3.000000 5,-3.000000-3.000000 6,-2.000000-2.000000 7,0.000000-5.000000 4,7.000000-2.000000 2,6.000000-3.000000 3,7.000000-3.000000 1,7.000000-1.000000-7,9.000000 4.000000-21,10.000000 3.000000-18,10.000000 3.000000-20,-1.000000 1.000000-6,-9.000000 1.000000 5,-10.000000-1.000000 5,-8.000000 1.000000 5,-6.000000-1.000000 2,1.000000 1.000000-3,-1.000000-1.000000-4,1.000000 1.000000-2</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0"/>
    </inkml:context>
    <inkml:brush xml:id="br0">
      <inkml:brushProperty name="width" value="0.0126700792461634" units="cm"/>
      <inkml:brushProperty name="height" value="0.0126700792461634" units="cm"/>
      <inkml:brushProperty name="color" value="#00BFF2"/>
      <inkml:brushProperty name="ignorePressure" value="0"/>
    </inkml:brush>
  </inkml:definitions>
  <inkml:trace contextRef="#ctx0" brushRef="#br0">41150.000000 45050.000000 868,'-22.000000'3.000000'4,"6.000000"6.000000"11 ,7.000000 7.000000 8,6.000000 6.000000 10,1.000000-2.000000-1,-3.000000-9.000000-14,-3.000000-10.000000-12,-2.000000-8.000000-12,-1.000000-6.000000-10,3.000000 1.000000-7,3.000000-1.000000-5,4.000000 1.000000-7,2.000000 1.000000-3,4.000000 3.000000 3,3.000000 3.000000 1,3.000000 4.000000 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1"/>
    </inkml:context>
    <inkml:brush xml:id="br0">
      <inkml:brushProperty name="width" value="0.0189083274453878" units="cm"/>
      <inkml:brushProperty name="height" value="0.0189083274453878" units="cm"/>
      <inkml:brushProperty name="color" value="#00BFF2"/>
      <inkml:brushProperty name="ignorePressure" value="0"/>
    </inkml:brush>
  </inkml:definitions>
  <inkml:trace contextRef="#ctx0" brushRef="#br0">34000.000000 47900.000000 581,'23.000000'0.000000'1,"-3.000000"0.000000"1 ,-3.000000 0.000000 1,-2.000000 0.000000 1,-3.000000 0.000000 2,1.000000 0.000000 0,-1.000000 0.000000 0,1.000000 0.000000 2,4.000000 0.000000 2,9.000000 0.000000 6,10.000000 0.000000 4,10.000000 0.000000 7,7.000000 0.000000 0,6.000000 0.000000-3,7.000000 0.000000-3,6.000000 0.000000-3,12.000000-4.000000-2,19.000000-5.000000-1,19.000000-7.000000 1,19.000000-5.000000-1,5.000000-3.000000 0,-5.000000 4.000000-1,-7.000000 3.000000 0,-5.000000 3.000000-1,-6.000000 3.000000-2,-3.000000 3.000000-1,-3.000000 3.000000-1,-2.000000 4.000000-3,-5.000000-1.000000 1,-2.000000-3.000000 0,-3.000000-3.000000 2,-3.000000-2.000000 0,-9.000000-1.000000 0,-11.000000 3.000000-1,-14.000000 3.000000-1,-11.000000 4.000000-2,-11.000000 1.000000-1,-5.000000 0.000000-3,-7.000000 0.000000-4,-5.000000 0.000000-2,-12.000000-2.000000-12,-16.000000-3.000000-19,-15.000000-3.000000-20,-15.000000-2.000000-19,-6.000000-1.000000-4,7.000000 3.000000 11,6.000000 3.000000 11,7.000000 4.000000 12</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1"/>
    </inkml:context>
    <inkml:brush xml:id="br0">
      <inkml:brushProperty name="width" value="0.0163854919373989" units="cm"/>
      <inkml:brushProperty name="height" value="0.0163854919373989" units="cm"/>
      <inkml:brushProperty name="color" value="#00BFF2"/>
      <inkml:brushProperty name="ignorePressure" value="0"/>
    </inkml:brush>
  </inkml:definitions>
  <inkml:trace contextRef="#ctx0" brushRef="#br0">38250.000000 47100.000000 671,'-66.000000'29.000000'8,"19.000000"10.000000"16 ,19.000000 10.000000 15,19.000000 9.000000 17,5.000000 9.000000 2,-5.000000 9.000000-11,-7.000000 10.000000-10,-5.000000 10.000000-11,-4.000000 2.000000-9,0.000000-3.000000-6,0.000000-3.000000-6,0.000000-2.000000-5,1.000000-6.000000-5,4.000000-6.000000-5,3.000000-6.000000-3,3.000000-6.000000-4,3.000000-9.000000-2,3.000000-8.000000 0,3.000000-10.000000 1,4.000000-9.000000 0,4.000000-12.000000-6,6.000000-11.000000-12,7.000000-14.000000-13,6.000000-11.000000-12</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1"/>
    </inkml:context>
    <inkml:brush xml:id="br0">
      <inkml:brushProperty name="width" value="0.0157622098922729" units="cm"/>
      <inkml:brushProperty name="height" value="0.0157622098922729" units="cm"/>
      <inkml:brushProperty name="color" value="#00BFF2"/>
      <inkml:brushProperty name="ignorePressure" value="0"/>
    </inkml:brush>
  </inkml:definitions>
  <inkml:trace contextRef="#ctx0" brushRef="#br0">38650.000000 47550.000000 697,'71.000000'-46.000000'41,"-5.000000"10.000000"-2 ,-7.000000 10.000000-2,-5.000000 9.000000 0,-8.000000 4.000000-4,-5.000000 1.000000-7,-7.000000-1.000000-6,-5.000000 1.000000-5,-3.000000 4.000000-5,4.000000 9.000000 1,3.000000 10.000000-1,3.000000 10.000000 0,-2.000000 4.000000-3,-6.000000 0.000000-2,-6.000000 0.000000-3,-6.000000 0.000000-4,-7.000000 6.000000-2,-6.000000 13.000000-1,-6.000000 12.000000-1,-6.000000 13.000000-1,-7.000000-1.000000 0,-6.000000-11.000000 2,-6.000000-14.000000 1,-6.000000-11.000000 2,-1.000000-9.000000 0,7.000000-3.000000 1,6.000000-3.000000 0,7.000000-2.000000 1,-1.000000-3.000000 0,-6.000000 1.000000 2,-6.000000-1.000000 0,-6.000000 1.000000 2,-2.000000-4.000000-1,3.000000-6.000000-3,3.000000-6.000000-2,4.000000-6.000000-3,2.000000-9.000000-4,4.000000-8.000000-6,3.000000-10.000000-5,3.000000-9.000000-6,6.000000-10.000000-4,9.000000-9.000000-3,10.000000-10.000000-3,10.000000-8.000000-3,4.000000 3.000000 0,0.000000 20.000000 3,0.000000 18.000000 3,0.000000 20.000000 4</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2"/>
    </inkml:context>
    <inkml:brush xml:id="br0">
      <inkml:brushProperty name="width" value="0.0153703484684229" units="cm"/>
      <inkml:brushProperty name="height" value="0.0153703484684229" units="cm"/>
      <inkml:brushProperty name="color" value="#00BFF2"/>
      <inkml:brushProperty name="ignorePressure" value="0"/>
    </inkml:brush>
  </inkml:definitions>
  <inkml:trace contextRef="#ctx0" brushRef="#br0">39700.000000 47100.000000 715,'46.000000'1.000000'46,"-5.000000"4.000000"-3 ,-7.000000 3.000000-4,-5.000000 3.000000-4,-3.000000 4.000000-3,4.000000 7.000000-7,3.000000 6.000000-4,3.000000 7.000000-5,-1.000000 5.000000-4,-2.000000 7.000000-4,-3.000000 6.000000-3,-3.000000 7.000000-3,-6.000000-1.000000-1,-5.000000-6.000000-2,-7.000000-6.000000 0,-5.000000-6.000000-1,-4.000000-4.000000 0,0.000000 1.000000-3,0.000000-1.000000 0,0.000000 1.000000-3,-5.000000-4.000000 1,-9.000000-6.000000 1,-10.000000-6.000000 2,-8.000000-6.000000 2,-6.000000-6.000000 0,1.000000-2.000000-1,-1.000000-3.000000-1,1.000000-3.000000 0,-1.000000-6.000000-2,1.000000-5.000000-4,-1.000000-7.000000-3,1.000000-5.000000-5,2.000000-8.000000-2,7.000000-5.000000 0,6.000000-7.000000-1,7.000000-5.000000 0,7.000000-6.000000 0,9.000000-3.000000 1,10.000000-3.000000 1,10.000000-2.000000 1,5.000000-1.000000-1,4.000000 3.000000-3,3.000000 3.000000-2,3.000000 4.000000-3,-2.000000 5.000000 0,-6.000000 10.000000 6,-6.000000 10.000000 5,-6.000000 9.000000 4</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0"/>
    </inkml:context>
    <inkml:brush xml:id="br0">
      <inkml:brushProperty name="width" value="0.0119479447603226" units="cm"/>
      <inkml:brushProperty name="height" value="0.0119479447603226" units="cm"/>
      <inkml:brushProperty name="color" value="#00BFF2"/>
      <inkml:brushProperty name="ignorePressure" value="0"/>
    </inkml:brush>
  </inkml:definitions>
  <inkml:trace contextRef="#ctx0" brushRef="#br0">56450.000000 34850.000000 920,'28.000000'-25.000000'-24,"6.000000"0.000000"7 ,7.000000 0.000000 5,6.000000 0.000000 7,9.000000-2.000000 6,13.000000-3.000000 5,12.000000-3.000000 7,13.000000-2.000000 5,12.000000-6.000000 2,13.000000-6.000000-2,12.000000-6.000000-2,13.000000-6.000000-1,1.000000-1.000000-4,-9.000000 7.000000-2,-10.000000 6.000000-3,-8.000000 7.000000-2,-17.000000 5.000000-3,-21.000000 7.000000-3,-22.000000 6.000000-1,-22.000000 7.000000-2,-15.000000 7.000000-1,-5.000000 9.000000 2,-7.000000 10.000000 1,-5.000000 10.000000 1,-8.000000 8.000000 1,-5.000000 10.000000-1,-7.000000 10.000000 1,-5.000000 9.000000-1,-8.000000 4.000000 0,-5.000000 1.000000-2,-7.000000-1.000000-2,-5.000000 1.000000-1,-1.000000-6.000000-3,6.000000-8.000000-2,7.000000-10.000000-4,6.000000-9.000000-3,3.000000-7.000000-1,0.000000-3.000000 1,0.000000-3.000000 1,0.000000-2.000000 1,1.000000-5.000000 0,4.000000-2.000000 0,3.000000-3.000000 0,3.000000-3.000000-1</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2"/>
    </inkml:context>
    <inkml:brush xml:id="br0">
      <inkml:brushProperty name="width" value="0.0186725743114948" units="cm"/>
      <inkml:brushProperty name="height" value="0.0186725743114948" units="cm"/>
      <inkml:brushProperty name="color" value="#00BFF2"/>
      <inkml:brushProperty name="ignorePressure" value="0"/>
    </inkml:brush>
  </inkml:definitions>
  <inkml:trace contextRef="#ctx0" brushRef="#br0">41500.000000 47250.000000 589,'17.000000'-8.000000'11,"-16.000000"34.000000"23 ,-15.000000 35.000000 23,-15.000000 35.000000 24,-7.000000 10.000000 0,3.000000-12.000000-18,3.000000-13.000000-19,4.000000-12.000000-20,-1.000000-2.000000-13,-3.000000 9.000000-6,-3.000000 10.000000-8,-2.000000 10.000000-7,0.000000-3.000000-8,7.000000-11.000000-12,6.000000-14.000000-9,7.000000-11.000000-12</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2"/>
    </inkml:context>
    <inkml:brush xml:id="br0">
      <inkml:brushProperty name="width" value="0.0130363767966628" units="cm"/>
      <inkml:brushProperty name="height" value="0.0130363767966628" units="cm"/>
      <inkml:brushProperty name="color" value="#00BFF2"/>
      <inkml:brushProperty name="ignorePressure" value="0"/>
    </inkml:brush>
  </inkml:definitions>
  <inkml:trace contextRef="#ctx0" brushRef="#br0">41050.000000 47350.000000 843,'-41.000000'43.000000'86,"19.000000"-11.000000"-34 ,19.000000-14.000000-34,19.000000-11.000000-33,9.000000-7.000000-16,0.000000 0.000000 2,0.000000 0.000000 1,0.000000 0.000000 2,-2.000000 0.000000-1,-3.000000 0.000000-2,-3.000000 0.000000-3,-2.000000 0.000000-3</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20:36:43"/>
    </inkml:context>
    <inkml:brush xml:id="br0">
      <inkml:brushProperty name="width" value="0.0236114598810673" units="cm"/>
      <inkml:brushProperty name="height" value="0.0236114598810673" units="cm"/>
      <inkml:brushProperty name="color" value="#00BFF2"/>
      <inkml:brushProperty name="ignorePressure" value="0"/>
    </inkml:brush>
  </inkml:definitions>
  <inkml:trace contextRef="#ctx0" brushRef="#br0">42150.000000 48100.000000 465,'-46.000000'67.000000'100,"10.000000"-16.000000"1 ,10.000000-15.000000 0,9.000000-15.000000 1,9.000000-11.000000-19,9.000000-2.000000-39,10.000000-3.000000-40,10.000000-3.000000-40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0"/>
    </inkml:context>
    <inkml:brush xml:id="br0">
      <inkml:brushProperty name="width" value="0.0118623971939087" units="cm"/>
      <inkml:brushProperty name="height" value="0.0118623971939087" units="cm"/>
      <inkml:brushProperty name="color" value="#00BFF2"/>
      <inkml:brushProperty name="ignorePressure" value="0"/>
    </inkml:brush>
  </inkml:definitions>
  <inkml:trace contextRef="#ctx0" brushRef="#br0">57450.000000 34550.000000 927,'0.000000'26.000000'-42,"0.000000"4.000000"20 ,0.000000 3.000000 20,0.000000 3.000000 21,-2.000000 1.000000 8,-3.000000 1.000000-4,-3.000000-1.000000-2,-2.000000 1.000000-3,-5.000000 1.000000-3,-2.000000 3.000000-6,-3.000000 3.000000-3,-3.000000 4.000000-5,-7.000000 2.000000-4,-9.000000 4.000000-3,-10.000000 3.000000-2,-8.000000 3.000000-2,-3.000000-2.000000-5,7.000000-6.000000-4,6.000000-6.000000-5,7.000000-6.000000-5,5.000000-9.000000-1,7.000000-8.000000 3,6.000000-10.000000 3,7.000000-9.000000 3,0.000000-5.000000 3,-2.000000 0.000000 2,-3.000000 0.000000 4,-3.000000 0.000000 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1"/>
    </inkml:context>
    <inkml:brush xml:id="br0">
      <inkml:brushProperty name="width" value="0.0144168306142092" units="cm"/>
      <inkml:brushProperty name="height" value="0.0144168306142092" units="cm"/>
      <inkml:brushProperty name="color" value="#00BFF2"/>
      <inkml:brushProperty name="ignorePressure" value="0"/>
    </inkml:brush>
  </inkml:definitions>
  <inkml:trace contextRef="#ctx0" brushRef="#br0">57100.000000 35150.000000 762,'25.000000'0.000000'0,"0.000000"0.000000"0 ,0.000000 0.000000 0,0.000000 0.000000 0,4.000000 0.000000 1,10.000000 0.000000 2,10.000000 0.000000 2,9.000000 0.000000 2,7.000000 0.000000 3,7.000000 0.000000 5,6.000000 0.000000 5,7.000000 0.000000 4,2.000000 0.000000 2,1.000000 0.000000-2,-1.000000 0.000000-1,1.000000 0.000000-2,-6.000000 1.000000-2,-8.000000 4.000000-4,-10.000000 3.000000-3,-9.000000 3.000000-4,-10.000000 1.000000-3,-9.000000 1.000000-6,-10.000000-1.000000-3,-8.000000 1.000000-5,-6.000000-1.000000-6,1.000000 1.000000-6,-1.000000-1.000000-7,1.000000 1.000000-7,-4.000000-3.000000-3,-6.000000-2.000000 2,-6.000000-3.000000 2,-6.000000-3.000000 2,-4.000000-4.000000 2,1.000000-3.000000 3,-1.000000-3.000000 1,1.000000-2.000000 4</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1-05-16T10:52:21"/>
    </inkml:context>
    <inkml:brush xml:id="br0">
      <inkml:brushProperty name="width" value="0.0139926383271813" units="cm"/>
      <inkml:brushProperty name="height" value="0.0139926383271813" units="cm"/>
      <inkml:brushProperty name="color" value="#00BFF2"/>
      <inkml:brushProperty name="ignorePressure" value="0"/>
    </inkml:brush>
  </inkml:definitions>
  <inkml:trace contextRef="#ctx0" brushRef="#br0">58900.000000 33250.000000 786,'-21.000000'20.000000'0,"10.000000"-9.000000"0 ,10.000000-10.000000 0,9.000000-8.000000 0,12.000000-9.000000 4,16.000000-6.000000 11,15.000000-6.000000 8,17.000000-6.000000 11,10.000000-4.000000 2,6.000000 1.000000-5,7.000000-1.000000-4,6.000000 1.000000-5,13.000000-6.000000-7,23.000000-8.000000-8,22.000000-10.000000-10,22.000000-9.000000-10,-1.000000-1.000000-4,-21.000000 10.000000-4,-22.000000 10.000000-2,-22.000000 9.000000-3,-18.000000 6.000000 0,-11.000000 3.000000 0,-14.000000 3.000000 1,-11.000000 4.000000 1,-12.000000 2.000000-1,-9.000000 4.000000-2,-10.000000 3.000000-1,-8.000000 3.000000-1,-9.000000 3.000000 1,-6.000000 3.000000 7,-6.000000 3.000000 6,-6.000000 4.000000 5,-6.000000-1.000000 5,-2.000000-3.000000 1,-3.000000-3.000000 1,-3.000000-2.000000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E34E2F-32FE-4B23-8262-9DC1CBF311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2F5A8C-08C6-46F3-BBDC-A19157C39DF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92500" lnSpcReduction="20000"/>
          </a:bodyPr>
          <a:lstStyle/>
          <a:p>
            <a:pPr eaLnBrk="1" fontAlgn="auto" hangingPunct="1">
              <a:lnSpc>
                <a:spcPct val="180000"/>
              </a:lnSpc>
              <a:spcBef>
                <a:spcPts val="0"/>
              </a:spcBef>
              <a:spcAft>
                <a:spcPts val="0"/>
              </a:spcAft>
              <a:defRPr/>
            </a:pPr>
            <a:r>
              <a:rPr lang="zh-CN" altLang="en-US" sz="2000" b="1" dirty="0" smtClean="0">
                <a:latin typeface="黑体" pitchFamily="49" charset="-122"/>
                <a:ea typeface="黑体" pitchFamily="49" charset="-122"/>
              </a:rPr>
              <a:t>商业银行导论</a:t>
            </a:r>
            <a:endParaRPr lang="en-US" altLang="zh-CN" sz="2000" b="1" dirty="0" smtClean="0">
              <a:latin typeface="黑体" pitchFamily="49" charset="-122"/>
              <a:ea typeface="黑体" pitchFamily="49" charset="-122"/>
            </a:endParaRPr>
          </a:p>
          <a:p>
            <a:pPr eaLnBrk="1" fontAlgn="auto" hangingPunct="1">
              <a:spcBef>
                <a:spcPts val="0"/>
              </a:spcBef>
              <a:spcAft>
                <a:spcPts val="0"/>
              </a:spcAft>
              <a:defRPr/>
            </a:pPr>
            <a:r>
              <a:rPr lang="zh-CN" altLang="zh-CN" dirty="0" smtClean="0"/>
              <a:t>性质与功能</a:t>
            </a:r>
            <a:endParaRPr lang="zh-CN" altLang="zh-CN" dirty="0" smtClean="0"/>
          </a:p>
          <a:p>
            <a:pPr eaLnBrk="1" fontAlgn="auto" hangingPunct="1">
              <a:spcBef>
                <a:spcPts val="0"/>
              </a:spcBef>
              <a:spcAft>
                <a:spcPts val="0"/>
              </a:spcAft>
              <a:defRPr/>
            </a:pPr>
            <a:r>
              <a:rPr lang="zh-CN" altLang="zh-CN" dirty="0" smtClean="0"/>
              <a:t>组织与结构</a:t>
            </a:r>
            <a:endParaRPr lang="zh-CN" altLang="zh-CN" dirty="0" smtClean="0"/>
          </a:p>
          <a:p>
            <a:pPr eaLnBrk="1" fontAlgn="auto" hangingPunct="1">
              <a:spcBef>
                <a:spcPts val="0"/>
              </a:spcBef>
              <a:spcAft>
                <a:spcPts val="0"/>
              </a:spcAft>
              <a:defRPr/>
            </a:pPr>
            <a:r>
              <a:rPr lang="zh-CN" altLang="zh-CN" dirty="0" smtClean="0"/>
              <a:t>经营模式及其发展</a:t>
            </a:r>
            <a:endParaRPr lang="zh-CN" altLang="en-US" sz="2000" b="1" dirty="0" smtClean="0">
              <a:latin typeface="黑体" pitchFamily="49" charset="-122"/>
              <a:ea typeface="黑体" pitchFamily="49" charset="-122"/>
            </a:endParaRPr>
          </a:p>
          <a:p>
            <a:pPr eaLnBrk="1" fontAlgn="auto" hangingPunct="1">
              <a:lnSpc>
                <a:spcPct val="180000"/>
              </a:lnSpc>
              <a:spcBef>
                <a:spcPts val="0"/>
              </a:spcBef>
              <a:spcAft>
                <a:spcPts val="0"/>
              </a:spcAft>
              <a:defRPr/>
            </a:pPr>
            <a:r>
              <a:rPr lang="zh-CN" altLang="en-US" sz="2000" b="1" dirty="0" smtClean="0">
                <a:latin typeface="黑体" pitchFamily="49" charset="-122"/>
                <a:ea typeface="黑体" pitchFamily="49" charset="-122"/>
              </a:rPr>
              <a:t>商业银行经营管理概述</a:t>
            </a:r>
            <a:endParaRPr lang="en-US" altLang="zh-CN" sz="2000" b="1" dirty="0" smtClean="0">
              <a:latin typeface="黑体" pitchFamily="49" charset="-122"/>
              <a:ea typeface="黑体" pitchFamily="49" charset="-122"/>
            </a:endParaRPr>
          </a:p>
          <a:p>
            <a:pPr eaLnBrk="1" fontAlgn="auto" hangingPunct="1">
              <a:spcBef>
                <a:spcPts val="0"/>
              </a:spcBef>
              <a:spcAft>
                <a:spcPts val="0"/>
              </a:spcAft>
              <a:defRPr/>
            </a:pPr>
            <a:r>
              <a:rPr lang="zh-CN" altLang="zh-CN" dirty="0" smtClean="0"/>
              <a:t>经营目标与经营原则</a:t>
            </a:r>
            <a:endParaRPr lang="zh-CN" altLang="zh-CN" dirty="0" smtClean="0"/>
          </a:p>
          <a:p>
            <a:pPr eaLnBrk="1" fontAlgn="auto" hangingPunct="1">
              <a:spcBef>
                <a:spcPts val="0"/>
              </a:spcBef>
              <a:spcAft>
                <a:spcPts val="0"/>
              </a:spcAft>
              <a:defRPr/>
            </a:pPr>
            <a:r>
              <a:rPr lang="zh-CN" altLang="zh-CN" dirty="0" smtClean="0"/>
              <a:t>组织与结构</a:t>
            </a:r>
            <a:endParaRPr lang="zh-CN" altLang="zh-CN" dirty="0" smtClean="0"/>
          </a:p>
          <a:p>
            <a:pPr eaLnBrk="1" fontAlgn="auto" hangingPunct="1">
              <a:spcBef>
                <a:spcPts val="0"/>
              </a:spcBef>
              <a:spcAft>
                <a:spcPts val="0"/>
              </a:spcAft>
              <a:defRPr/>
            </a:pPr>
            <a:r>
              <a:rPr lang="zh-CN" altLang="zh-CN" dirty="0" smtClean="0"/>
              <a:t>经营模式及其发展</a:t>
            </a:r>
            <a:endParaRPr lang="en-US" altLang="zh-CN" dirty="0" smtClean="0"/>
          </a:p>
          <a:p>
            <a:pPr marL="274320" indent="-274320" eaLnBrk="1" fontAlgn="auto" hangingPunct="1">
              <a:lnSpc>
                <a:spcPct val="140000"/>
              </a:lnSpc>
              <a:spcBef>
                <a:spcPts val="0"/>
              </a:spcBef>
              <a:spcAft>
                <a:spcPts val="0"/>
              </a:spcAft>
              <a:defRPr/>
            </a:pPr>
            <a:r>
              <a:rPr lang="zh-CN" altLang="en-US" b="1" dirty="0" smtClean="0">
                <a:ea typeface="黑体" pitchFamily="49" charset="-122"/>
              </a:rPr>
              <a:t>商业银行负债业务</a:t>
            </a:r>
            <a:endParaRPr lang="zh-CN" altLang="en-US" b="1" dirty="0" smtClean="0">
              <a:ea typeface="黑体" pitchFamily="49" charset="-122"/>
            </a:endParaRPr>
          </a:p>
          <a:p>
            <a:pPr marL="274320" indent="-274320" eaLnBrk="1" fontAlgn="auto" hangingPunct="1">
              <a:lnSpc>
                <a:spcPct val="140000"/>
              </a:lnSpc>
              <a:spcBef>
                <a:spcPts val="0"/>
              </a:spcBef>
              <a:spcAft>
                <a:spcPts val="0"/>
              </a:spcAft>
              <a:defRPr/>
            </a:pPr>
            <a:r>
              <a:rPr lang="zh-CN" altLang="en-US" b="1" dirty="0" smtClean="0">
                <a:ea typeface="黑体" pitchFamily="49" charset="-122"/>
              </a:rPr>
              <a:t>商业银行资产业务</a:t>
            </a:r>
            <a:endParaRPr lang="en-US" altLang="zh-CN" b="1" dirty="0" smtClean="0">
              <a:ea typeface="黑体" pitchFamily="49" charset="-122"/>
            </a:endParaRPr>
          </a:p>
          <a:p>
            <a:pPr marL="274320" indent="-274320" eaLnBrk="1" fontAlgn="auto" hangingPunct="1">
              <a:lnSpc>
                <a:spcPct val="140000"/>
              </a:lnSpc>
              <a:spcBef>
                <a:spcPts val="0"/>
              </a:spcBef>
              <a:spcAft>
                <a:spcPts val="0"/>
              </a:spcAft>
              <a:defRPr/>
            </a:pPr>
            <a:r>
              <a:rPr lang="zh-CN" altLang="en-US" b="1" dirty="0" smtClean="0">
                <a:ea typeface="黑体" pitchFamily="49" charset="-122"/>
              </a:rPr>
              <a:t>（企业贷款。个人贷款）</a:t>
            </a:r>
            <a:endParaRPr lang="zh-CN" altLang="en-US" b="1" dirty="0" smtClean="0">
              <a:ea typeface="黑体" pitchFamily="49" charset="-122"/>
            </a:endParaRPr>
          </a:p>
          <a:p>
            <a:pPr marL="274320" indent="-274320" eaLnBrk="1" fontAlgn="auto" hangingPunct="1">
              <a:lnSpc>
                <a:spcPct val="140000"/>
              </a:lnSpc>
              <a:spcBef>
                <a:spcPts val="0"/>
              </a:spcBef>
              <a:spcAft>
                <a:spcPts val="0"/>
              </a:spcAft>
              <a:defRPr/>
            </a:pPr>
            <a:r>
              <a:rPr lang="zh-CN" altLang="en-US" b="1" dirty="0" smtClean="0">
                <a:ea typeface="黑体" pitchFamily="49" charset="-122"/>
              </a:rPr>
              <a:t>中间业务</a:t>
            </a:r>
            <a:endParaRPr lang="zh-CN" altLang="en-US" b="1" dirty="0" smtClean="0">
              <a:ea typeface="黑体" pitchFamily="49" charset="-122"/>
            </a:endParaRPr>
          </a:p>
          <a:p>
            <a:pPr marL="274320" indent="-274320" eaLnBrk="1" fontAlgn="auto" hangingPunct="1">
              <a:lnSpc>
                <a:spcPct val="140000"/>
              </a:lnSpc>
              <a:spcBef>
                <a:spcPts val="0"/>
              </a:spcBef>
              <a:spcAft>
                <a:spcPts val="0"/>
              </a:spcAft>
              <a:defRPr/>
            </a:pPr>
            <a:r>
              <a:rPr lang="zh-CN" altLang="en-US" b="1" dirty="0" smtClean="0">
                <a:ea typeface="黑体" pitchFamily="49" charset="-122"/>
              </a:rPr>
              <a:t>金融市场业务</a:t>
            </a:r>
            <a:endParaRPr lang="en-US" altLang="zh-CN" b="1" dirty="0" smtClean="0">
              <a:ea typeface="黑体" pitchFamily="49" charset="-122"/>
            </a:endParaRPr>
          </a:p>
          <a:p>
            <a:pPr marL="274320" indent="-274320" eaLnBrk="1" fontAlgn="auto" hangingPunct="1">
              <a:lnSpc>
                <a:spcPct val="140000"/>
              </a:lnSpc>
              <a:spcBef>
                <a:spcPts val="0"/>
              </a:spcBef>
              <a:spcAft>
                <a:spcPts val="0"/>
              </a:spcAft>
              <a:defRPr/>
            </a:pPr>
            <a:r>
              <a:rPr lang="zh-CN" altLang="en-US" b="1" dirty="0" smtClean="0">
                <a:ea typeface="黑体" pitchFamily="49" charset="-122"/>
              </a:rPr>
              <a:t>电子银行</a:t>
            </a:r>
            <a:endParaRPr lang="en-US" altLang="zh-CN" b="1" dirty="0" smtClean="0">
              <a:ea typeface="黑体" pitchFamily="49" charset="-122"/>
            </a:endParaRPr>
          </a:p>
          <a:p>
            <a:pPr eaLnBrk="1" fontAlgn="auto" hangingPunct="1">
              <a:lnSpc>
                <a:spcPct val="140000"/>
              </a:lnSpc>
              <a:spcBef>
                <a:spcPts val="0"/>
              </a:spcBef>
              <a:spcAft>
                <a:spcPts val="0"/>
              </a:spcAft>
              <a:defRPr/>
            </a:pPr>
            <a:r>
              <a:rPr lang="zh-CN" altLang="en-US" b="1" dirty="0" smtClean="0">
                <a:ea typeface="黑体" pitchFamily="49" charset="-122"/>
              </a:rPr>
              <a:t>资本金管理</a:t>
            </a:r>
            <a:endParaRPr lang="en-US" altLang="zh-CN" b="1" dirty="0" smtClean="0">
              <a:ea typeface="黑体" pitchFamily="49" charset="-122"/>
            </a:endParaRPr>
          </a:p>
          <a:p>
            <a:pPr eaLnBrk="1" fontAlgn="auto" hangingPunct="1">
              <a:lnSpc>
                <a:spcPct val="140000"/>
              </a:lnSpc>
              <a:spcBef>
                <a:spcPts val="0"/>
              </a:spcBef>
              <a:spcAft>
                <a:spcPts val="0"/>
              </a:spcAft>
              <a:defRPr/>
            </a:pPr>
            <a:r>
              <a:rPr lang="zh-CN" altLang="en-US" b="1" dirty="0" smtClean="0">
                <a:ea typeface="黑体" pitchFamily="49" charset="-122"/>
              </a:rPr>
              <a:t>流动性管理</a:t>
            </a:r>
            <a:endParaRPr lang="zh-CN" altLang="en-US" b="1" dirty="0" smtClean="0">
              <a:ea typeface="黑体" pitchFamily="49" charset="-122"/>
            </a:endParaRPr>
          </a:p>
          <a:p>
            <a:pPr eaLnBrk="1" fontAlgn="auto" hangingPunct="1">
              <a:lnSpc>
                <a:spcPct val="140000"/>
              </a:lnSpc>
              <a:spcBef>
                <a:spcPts val="0"/>
              </a:spcBef>
              <a:spcAft>
                <a:spcPts val="0"/>
              </a:spcAft>
              <a:defRPr/>
            </a:pPr>
            <a:r>
              <a:rPr lang="zh-CN" altLang="en-US" b="1" dirty="0" smtClean="0">
                <a:ea typeface="黑体" pitchFamily="49" charset="-122"/>
              </a:rPr>
              <a:t>商业银行风险管理</a:t>
            </a:r>
            <a:endParaRPr lang="en-US" altLang="zh-CN" b="1" dirty="0" smtClean="0">
              <a:ea typeface="黑体" pitchFamily="49" charset="-122"/>
            </a:endParaRPr>
          </a:p>
          <a:p>
            <a:pPr eaLnBrk="1" fontAlgn="auto" hangingPunct="1">
              <a:lnSpc>
                <a:spcPct val="140000"/>
              </a:lnSpc>
              <a:spcBef>
                <a:spcPts val="0"/>
              </a:spcBef>
              <a:spcAft>
                <a:spcPts val="0"/>
              </a:spcAft>
              <a:defRPr/>
            </a:pPr>
            <a:r>
              <a:rPr lang="zh-CN" altLang="en-US" b="1" dirty="0" smtClean="0">
                <a:ea typeface="黑体" pitchFamily="49" charset="-122"/>
              </a:rPr>
              <a:t>商业银行绩效评价</a:t>
            </a:r>
            <a:endParaRPr lang="zh-CN" altLang="en-US" b="1" dirty="0" smtClean="0">
              <a:ea typeface="黑体" pitchFamily="49" charset="-122"/>
            </a:endParaRPr>
          </a:p>
          <a:p>
            <a:pPr marL="274320" indent="-274320" eaLnBrk="1" fontAlgn="auto" hangingPunct="1">
              <a:lnSpc>
                <a:spcPct val="140000"/>
              </a:lnSpc>
              <a:spcBef>
                <a:spcPts val="0"/>
              </a:spcBef>
              <a:spcAft>
                <a:spcPts val="0"/>
              </a:spcAft>
              <a:defRPr/>
            </a:pPr>
            <a:endParaRPr lang="zh-CN" altLang="en-US" dirty="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859B2FC9-21F4-4B55-8D7E-4462557D0BBB}"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fld id="{A46CB439-4995-4801-8FA5-352141739894}" type="slidenum">
              <a:rPr lang="zh-CN" altLang="en-US" smtClean="0"/>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2F5A8C-08C6-46F3-BBDC-A19157C39DF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0290" name="幻灯片图像占位符 1"/>
          <p:cNvSpPr>
            <a:spLocks noGrp="1" noRot="1" noChangeAspect="1" noChangeArrowheads="1" noTextEdit="1"/>
          </p:cNvSpPr>
          <p:nvPr>
            <p:ph type="sldImg" idx="4294967295"/>
          </p:nvPr>
        </p:nvSpPr>
        <p:spPr bwMode="auto">
          <a:xfrm>
            <a:off x="3363913" y="4984750"/>
            <a:ext cx="1766887" cy="1323975"/>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0291" name="备注占位符 2"/>
          <p:cNvSpPr>
            <a:spLocks noGrp="1" noRot="1" noChangeAspect="1" noChangeArrowheads="1"/>
          </p:cNvSpPr>
          <p:nvPr>
            <p:ph type="body" idx="1"/>
          </p:nvPr>
        </p:nvSpPr>
        <p:spPr bwMode="auto">
          <a:xfrm>
            <a:off x="457200" y="1600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zh-CN" altLang="en-US"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altLang="zh-CN" smtClean="0"/>
              <a:t>http://www.mysoeasy.com</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6194" name="幻灯片图像占位符 1"/>
          <p:cNvSpPr>
            <a:spLocks noGrp="1" noRot="1" noChangeAspect="1" noChangeArrowheads="1" noTextEdit="1"/>
          </p:cNvSpPr>
          <p:nvPr>
            <p:ph type="sldImg" idx="4294967295"/>
          </p:nvPr>
        </p:nvSpPr>
        <p:spPr bwMode="auto">
          <a:xfrm>
            <a:off x="1339850" y="1363663"/>
            <a:ext cx="1600200" cy="120015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6195" name="备注占位符 2"/>
          <p:cNvSpPr>
            <a:spLocks noGrp="1" noRot="1" noChangeAspect="1" noChangeArrowheads="1"/>
          </p:cNvSpPr>
          <p:nvPr>
            <p:ph type="body" idx="1"/>
          </p:nvPr>
        </p:nvSpPr>
        <p:spPr bwMode="auto">
          <a:xfrm>
            <a:off x="457200" y="1600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mtClean="0"/>
              <a:t>使用方法：</a:t>
            </a:r>
            <a:br>
              <a:rPr lang="zh-CN" altLang="en-US" smtClean="0"/>
            </a:br>
            <a:r>
              <a:rPr lang="en-US" altLang="zh-CN" smtClean="0"/>
              <a:t>【</a:t>
            </a:r>
            <a:r>
              <a:rPr lang="zh-CN" altLang="en-US" smtClean="0"/>
              <a:t>更改文字</a:t>
            </a:r>
            <a:r>
              <a:rPr lang="en-US" altLang="zh-CN" smtClean="0"/>
              <a:t>】</a:t>
            </a:r>
            <a:r>
              <a:rPr lang="zh-CN" altLang="en-US" smtClean="0"/>
              <a:t>：将标题框及正文框中的文字可直接改为您所需文字</a:t>
            </a:r>
            <a:br>
              <a:rPr lang="zh-CN" altLang="en-US" smtClean="0"/>
            </a:br>
            <a:r>
              <a:rPr lang="en-US" altLang="zh-CN" smtClean="0"/>
              <a:t>【</a:t>
            </a:r>
            <a:r>
              <a:rPr lang="zh-CN" altLang="en-US" smtClean="0"/>
              <a:t>更改图片</a:t>
            </a:r>
            <a:r>
              <a:rPr lang="en-US" altLang="zh-CN" smtClean="0"/>
              <a:t>】</a:t>
            </a:r>
            <a:r>
              <a:rPr lang="zh-CN" altLang="en-US" smtClean="0"/>
              <a:t>：点中图片</a:t>
            </a:r>
            <a:r>
              <a:rPr lang="en-US" altLang="zh-CN" smtClean="0"/>
              <a:t>》</a:t>
            </a:r>
            <a:r>
              <a:rPr lang="zh-CN" altLang="en-US" smtClean="0"/>
              <a:t>绘图工具</a:t>
            </a:r>
            <a:r>
              <a:rPr lang="en-US" altLang="zh-CN" smtClean="0"/>
              <a:t>》</a:t>
            </a:r>
            <a:r>
              <a:rPr lang="zh-CN" altLang="en-US" smtClean="0"/>
              <a:t>格式</a:t>
            </a:r>
            <a:r>
              <a:rPr lang="en-US" altLang="zh-CN" smtClean="0"/>
              <a:t>》</a:t>
            </a:r>
            <a:r>
              <a:rPr lang="zh-CN" altLang="en-US" smtClean="0"/>
              <a:t>填充</a:t>
            </a:r>
            <a:r>
              <a:rPr lang="en-US" altLang="zh-CN" smtClean="0"/>
              <a:t>》</a:t>
            </a:r>
            <a:r>
              <a:rPr lang="zh-CN" altLang="en-US" smtClean="0"/>
              <a:t>图片</a:t>
            </a:r>
            <a:r>
              <a:rPr lang="en-US" altLang="zh-CN" smtClean="0"/>
              <a:t>》</a:t>
            </a:r>
            <a:r>
              <a:rPr lang="zh-CN" altLang="en-US" smtClean="0"/>
              <a:t>选择您需要展示的图片</a:t>
            </a:r>
            <a:br>
              <a:rPr lang="zh-CN" altLang="en-US" smtClean="0"/>
            </a:br>
            <a:r>
              <a:rPr lang="en-US" altLang="zh-CN" smtClean="0"/>
              <a:t>【</a:t>
            </a:r>
            <a:r>
              <a:rPr lang="zh-CN" altLang="en-US" smtClean="0"/>
              <a:t>增加减少图片</a:t>
            </a:r>
            <a:r>
              <a:rPr lang="en-US" altLang="zh-CN" smtClean="0"/>
              <a:t>】</a:t>
            </a:r>
            <a:r>
              <a:rPr lang="zh-CN" altLang="en-US" smtClean="0"/>
              <a:t>：直接复制粘贴图片来增加图片数，复制后更改方法见</a:t>
            </a:r>
            <a:r>
              <a:rPr lang="en-US" altLang="zh-CN" smtClean="0"/>
              <a:t>【</a:t>
            </a:r>
            <a:r>
              <a:rPr lang="zh-CN" altLang="en-US" smtClean="0"/>
              <a:t>更改图片</a:t>
            </a:r>
            <a:r>
              <a:rPr lang="en-US" altLang="zh-CN" smtClean="0"/>
              <a:t>】</a:t>
            </a:r>
            <a:br>
              <a:rPr lang="zh-CN" altLang="en-US" smtClean="0"/>
            </a:br>
            <a:r>
              <a:rPr lang="en-US" altLang="zh-CN" smtClean="0"/>
              <a:t>【</a:t>
            </a:r>
            <a:r>
              <a:rPr lang="zh-CN" altLang="en-US" smtClean="0"/>
              <a:t>更改图片色彩</a:t>
            </a:r>
            <a:r>
              <a:rPr lang="en-US" altLang="zh-CN" smtClean="0"/>
              <a:t>】</a:t>
            </a:r>
            <a:r>
              <a:rPr lang="zh-CN" altLang="en-US" smtClean="0"/>
              <a:t>：点中图片</a:t>
            </a:r>
            <a:r>
              <a:rPr lang="en-US" altLang="zh-CN" smtClean="0"/>
              <a:t>》</a:t>
            </a:r>
            <a:r>
              <a:rPr lang="zh-CN" altLang="en-US" smtClean="0"/>
              <a:t>图片工具</a:t>
            </a:r>
            <a:r>
              <a:rPr lang="en-US" altLang="zh-CN" smtClean="0"/>
              <a:t>》</a:t>
            </a:r>
            <a:r>
              <a:rPr lang="zh-CN" altLang="en-US" smtClean="0"/>
              <a:t>格式</a:t>
            </a:r>
            <a:r>
              <a:rPr lang="en-US" altLang="zh-CN" smtClean="0"/>
              <a:t>》</a:t>
            </a:r>
            <a:r>
              <a:rPr lang="zh-CN" altLang="en-US" smtClean="0"/>
              <a:t>色彩（重新着色）</a:t>
            </a:r>
            <a:r>
              <a:rPr lang="en-US" altLang="zh-CN" smtClean="0"/>
              <a:t>》</a:t>
            </a:r>
            <a:r>
              <a:rPr lang="zh-CN" altLang="en-US" smtClean="0"/>
              <a:t>选择您喜欢的色彩</a:t>
            </a:r>
            <a:br>
              <a:rPr lang="zh-CN" altLang="en-US" smtClean="0"/>
            </a:br>
            <a:r>
              <a:rPr lang="zh-CN" altLang="en-US" smtClean="0"/>
              <a:t>下载更多模板、视频教程：</a:t>
            </a:r>
            <a:r>
              <a:rPr lang="en-US" altLang="zh-CN" smtClean="0"/>
              <a:t>http://www.mysoeasy.com</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2A37592-17C2-434C-811C-554C0FF2491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A37592-17C2-434C-811C-554C0FF2491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A37592-17C2-434C-811C-554C0FF2491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BB962C8B-B14F-4D97-AF65-F5344CB8AC3E}" type="datetime1">
              <a:rPr lang="en-US" altLang="zh-CN"/>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1C81848-5924-4597-B681-86D56896D523}" type="slidenum">
              <a:rPr lang="en-US" altLang="zh-CN"/>
            </a:fld>
            <a:endParaRPr lang="en-US" altLang="zh-CN"/>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p:spPr>
        <p:txBody>
          <a:bodyPr/>
          <a:lstStyle>
            <a:lvl1pPr>
              <a:defRPr sz="1800">
                <a:latin typeface="+mj-lt"/>
              </a:defRPr>
            </a:lvl1pPr>
          </a:lstStyle>
          <a:p>
            <a:pPr>
              <a:defRPr/>
            </a:pPr>
            <a:fld id="{BB962C8B-B14F-4D97-AF65-F5344CB8AC3E}" type="datetime1">
              <a:rPr lang="zh-CN" altLang="en-US"/>
            </a:fld>
            <a:endParaRPr lang="zh-CN" altLang="en-US"/>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pPr>
              <a:defRPr/>
            </a:pPr>
            <a:r>
              <a:rPr lang="en-US" altLang="zh-CN"/>
              <a:t>www.themegallery.com</a:t>
            </a:r>
            <a:endParaRPr lang="zh-CN" altLang="zh-CN"/>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pPr>
              <a:defRPr/>
            </a:pPr>
            <a:fld id="{1A38C843-512A-4D41-8824-A65CE039C3B7}" type="slidenum">
              <a:rPr lang="zh-CN" altLang="en-US"/>
            </a:fld>
            <a:endParaRPr lang="zh-CN" altLang="en-US" sz="1800">
              <a:solidFill>
                <a:schemeClr val="tx1"/>
              </a:solidFill>
              <a:latin typeface="+mj-lt"/>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A37592-17C2-434C-811C-554C0FF2491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2A37592-17C2-434C-811C-554C0FF2491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2A37592-17C2-434C-811C-554C0FF2491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2A37592-17C2-434C-811C-554C0FF24913}"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2A37592-17C2-434C-811C-554C0FF2491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A37592-17C2-434C-811C-554C0FF24913}"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2A37592-17C2-434C-811C-554C0FF2491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2A37592-17C2-434C-811C-554C0FF2491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01A7FF-A737-4A7D-8D88-093D9C0B6A17}"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5.png"/><Relationship Id="rId18" Type="http://schemas.microsoft.com/office/2007/relationships/hdphoto" Target="../media/image1.tiff"/><Relationship Id="rId17" Type="http://schemas.openxmlformats.org/officeDocument/2006/relationships/image" Target="../media/image4.png"/><Relationship Id="rId16" Type="http://schemas.openxmlformats.org/officeDocument/2006/relationships/image" Target="../media/image3.png"/><Relationship Id="rId15" Type="http://schemas.openxmlformats.org/officeDocument/2006/relationships/image" Target="../media/image2.png"/><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37592-17C2-434C-811C-554C0FF24913}"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01A7FF-A737-4A7D-8D88-093D9C0B6A17}" type="slidenum">
              <a:rPr lang="zh-CN" altLang="en-US" smtClean="0"/>
            </a:fld>
            <a:endParaRPr lang="zh-CN" altLang="en-US"/>
          </a:p>
        </p:txBody>
      </p:sp>
      <p:pic>
        <p:nvPicPr>
          <p:cNvPr id="7" name="图片 6"/>
          <p:cNvPicPr>
            <a:picLocks noChangeAspect="1"/>
          </p:cNvPicPr>
          <p:nvPr userDrawn="1"/>
        </p:nvPicPr>
        <p:blipFill>
          <a:blip r:embed="rId14" cstate="print">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0800000">
            <a:off x="7074048" y="6237312"/>
            <a:ext cx="2069952" cy="1124120"/>
          </a:xfrm>
          <a:prstGeom prst="rect">
            <a:avLst/>
          </a:prstGeom>
          <a:noFill/>
        </p:spPr>
      </p:pic>
      <p:pic>
        <p:nvPicPr>
          <p:cNvPr id="8" name="Picture 3" descr="F:\希言\新建文件夹\ppt2-13.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87" y="1"/>
            <a:ext cx="9142413" cy="6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16" cstate="print">
            <a:lum bright="70000" contrast="-70000"/>
            <a:extLst>
              <a:ext uri="{28A0092B-C50C-407E-A947-70E740481C1C}">
                <a14:useLocalDpi xmlns:a14="http://schemas.microsoft.com/office/drawing/2010/main" val="0"/>
              </a:ext>
            </a:extLst>
          </a:blip>
          <a:stretch>
            <a:fillRect/>
          </a:stretch>
        </p:blipFill>
        <p:spPr>
          <a:xfrm>
            <a:off x="-900608" y="-171400"/>
            <a:ext cx="5020056" cy="977519"/>
          </a:xfrm>
          <a:prstGeom prst="rect">
            <a:avLst/>
          </a:prstGeom>
        </p:spPr>
      </p:pic>
      <p:pic>
        <p:nvPicPr>
          <p:cNvPr id="11" name="Picture 3" descr="F:\希言\新建文件夹\ppt2-13.png"/>
          <p:cNvPicPr>
            <a:picLocks noChangeAspect="1" noChangeArrowheads="1"/>
          </p:cNvPicPr>
          <p:nvPr userDrawn="1"/>
        </p:nvPicPr>
        <p:blipFill>
          <a:blip r:embed="rId17" cstate="print">
            <a:extLst>
              <a:ext uri="{BEBA8EAE-BF5A-486C-A8C5-ECC9F3942E4B}">
                <a14:imgProps xmlns:a14="http://schemas.microsoft.com/office/drawing/2010/main">
                  <a14:imgLayer r:embed="rId18">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587" y="0"/>
            <a:ext cx="9142413" cy="836711"/>
          </a:xfrm>
          <a:prstGeom prst="rect">
            <a:avLst/>
          </a:prstGeom>
          <a:noFill/>
          <a:ln>
            <a:noFill/>
          </a:ln>
        </p:spPr>
      </p:pic>
      <p:pic>
        <p:nvPicPr>
          <p:cNvPr id="12" name="图片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51520" y="-99392"/>
            <a:ext cx="2800304" cy="1029082"/>
          </a:xfrm>
          <a:prstGeom prst="rect">
            <a:avLst/>
          </a:prstGeom>
        </p:spPr>
      </p:pic>
      <p:sp>
        <p:nvSpPr>
          <p:cNvPr id="13" name="TextBox 12"/>
          <p:cNvSpPr txBox="1"/>
          <p:nvPr userDrawn="1"/>
        </p:nvSpPr>
        <p:spPr>
          <a:xfrm>
            <a:off x="7452320" y="184316"/>
            <a:ext cx="1512168" cy="461665"/>
          </a:xfrm>
          <a:prstGeom prst="rect">
            <a:avLst/>
          </a:prstGeom>
          <a:noFill/>
        </p:spPr>
        <p:txBody>
          <a:bodyPr wrap="square" rtlCol="0">
            <a:spAutoFit/>
          </a:bodyPr>
          <a:lstStyle/>
          <a:p>
            <a:r>
              <a:rPr lang="zh-CN" altLang="en-US" sz="2400" b="1" i="1" dirty="0">
                <a:solidFill>
                  <a:srgbClr val="FFC000"/>
                </a:solidFill>
                <a:latin typeface="仿宋" pitchFamily="49" charset="-122"/>
                <a:ea typeface="仿宋" pitchFamily="49" charset="-122"/>
              </a:rPr>
              <a:t>金融学院</a:t>
            </a:r>
            <a:endParaRPr lang="zh-CN" altLang="en-US" sz="2400" b="1" i="1" dirty="0">
              <a:solidFill>
                <a:srgbClr val="FFC000"/>
              </a:solidFill>
              <a:latin typeface="仿宋" pitchFamily="49" charset="-122"/>
              <a:ea typeface="仿宋"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9" Type="http://schemas.openxmlformats.org/officeDocument/2006/relationships/customXml" Target="../ink/ink9.xml"/><Relationship Id="rId8" Type="http://schemas.openxmlformats.org/officeDocument/2006/relationships/customXml" Target="../ink/ink8.xml"/><Relationship Id="rId7" Type="http://schemas.openxmlformats.org/officeDocument/2006/relationships/customXml" Target="../ink/ink7.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customXml" Target="../ink/ink4.xml"/><Relationship Id="rId35" Type="http://schemas.openxmlformats.org/officeDocument/2006/relationships/slideLayout" Target="../slideLayouts/slideLayout2.xml"/><Relationship Id="rId34" Type="http://schemas.openxmlformats.org/officeDocument/2006/relationships/customXml" Target="../ink/ink34.xml"/><Relationship Id="rId33" Type="http://schemas.openxmlformats.org/officeDocument/2006/relationships/customXml" Target="../ink/ink33.xml"/><Relationship Id="rId32" Type="http://schemas.openxmlformats.org/officeDocument/2006/relationships/customXml" Target="../ink/ink32.xml"/><Relationship Id="rId31" Type="http://schemas.openxmlformats.org/officeDocument/2006/relationships/customXml" Target="../ink/ink31.xml"/><Relationship Id="rId30" Type="http://schemas.openxmlformats.org/officeDocument/2006/relationships/customXml" Target="../ink/ink30.xml"/><Relationship Id="rId3" Type="http://schemas.openxmlformats.org/officeDocument/2006/relationships/customXml" Target="../ink/ink3.xml"/><Relationship Id="rId29" Type="http://schemas.openxmlformats.org/officeDocument/2006/relationships/customXml" Target="../ink/ink29.xml"/><Relationship Id="rId28" Type="http://schemas.openxmlformats.org/officeDocument/2006/relationships/customXml" Target="../ink/ink28.xml"/><Relationship Id="rId27" Type="http://schemas.openxmlformats.org/officeDocument/2006/relationships/customXml" Target="../ink/ink27.xml"/><Relationship Id="rId26" Type="http://schemas.openxmlformats.org/officeDocument/2006/relationships/customXml" Target="../ink/ink26.xml"/><Relationship Id="rId25" Type="http://schemas.openxmlformats.org/officeDocument/2006/relationships/customXml" Target="../ink/ink25.xml"/><Relationship Id="rId24" Type="http://schemas.openxmlformats.org/officeDocument/2006/relationships/customXml" Target="../ink/ink24.xml"/><Relationship Id="rId23" Type="http://schemas.openxmlformats.org/officeDocument/2006/relationships/customXml" Target="../ink/ink23.xml"/><Relationship Id="rId22" Type="http://schemas.openxmlformats.org/officeDocument/2006/relationships/customXml" Target="../ink/ink22.xml"/><Relationship Id="rId21" Type="http://schemas.openxmlformats.org/officeDocument/2006/relationships/customXml" Target="../ink/ink21.xml"/><Relationship Id="rId20" Type="http://schemas.openxmlformats.org/officeDocument/2006/relationships/customXml" Target="../ink/ink20.xml"/><Relationship Id="rId2" Type="http://schemas.openxmlformats.org/officeDocument/2006/relationships/customXml" Target="../ink/ink2.xml"/><Relationship Id="rId19" Type="http://schemas.openxmlformats.org/officeDocument/2006/relationships/customXml" Target="../ink/ink19.xml"/><Relationship Id="rId18" Type="http://schemas.openxmlformats.org/officeDocument/2006/relationships/customXml" Target="../ink/ink18.xml"/><Relationship Id="rId17" Type="http://schemas.openxmlformats.org/officeDocument/2006/relationships/customXml" Target="../ink/ink17.xml"/><Relationship Id="rId16" Type="http://schemas.openxmlformats.org/officeDocument/2006/relationships/customXml" Target="../ink/ink16.xml"/><Relationship Id="rId15" Type="http://schemas.openxmlformats.org/officeDocument/2006/relationships/customXml" Target="../ink/ink15.xml"/><Relationship Id="rId14" Type="http://schemas.openxmlformats.org/officeDocument/2006/relationships/customXml" Target="../ink/ink14.xml"/><Relationship Id="rId13" Type="http://schemas.openxmlformats.org/officeDocument/2006/relationships/customXml" Target="../ink/ink13.xml"/><Relationship Id="rId12" Type="http://schemas.openxmlformats.org/officeDocument/2006/relationships/customXml" Target="../ink/ink12.xml"/><Relationship Id="rId11" Type="http://schemas.openxmlformats.org/officeDocument/2006/relationships/customXml" Target="../ink/ink11.xml"/><Relationship Id="rId10" Type="http://schemas.openxmlformats.org/officeDocument/2006/relationships/customXml" Target="../ink/ink10.xml"/><Relationship Id="rId1"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customXml" Target="../ink/ink37.xml"/><Relationship Id="rId2" Type="http://schemas.openxmlformats.org/officeDocument/2006/relationships/customXml" Target="../ink/ink36.xml"/><Relationship Id="rId1" Type="http://schemas.openxmlformats.org/officeDocument/2006/relationships/customXml" Target="../ink/ink3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ustomXml" Target="../ink/ink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3.bin"/><Relationship Id="rId4" Type="http://schemas.openxmlformats.org/officeDocument/2006/relationships/image" Target="../media/image20.wmf"/><Relationship Id="rId3" Type="http://schemas.openxmlformats.org/officeDocument/2006/relationships/oleObject" Target="../embeddings/oleObject2.bin"/><Relationship Id="rId2" Type="http://schemas.openxmlformats.org/officeDocument/2006/relationships/image" Target="../media/image19.wmf"/><Relationship Id="rId1"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9" Type="http://schemas.openxmlformats.org/officeDocument/2006/relationships/customXml" Target="../ink/ink46.xml"/><Relationship Id="rId8" Type="http://schemas.openxmlformats.org/officeDocument/2006/relationships/customXml" Target="../ink/ink45.xml"/><Relationship Id="rId7" Type="http://schemas.openxmlformats.org/officeDocument/2006/relationships/customXml" Target="../ink/ink44.xml"/><Relationship Id="rId6" Type="http://schemas.openxmlformats.org/officeDocument/2006/relationships/customXml" Target="../ink/ink43.xml"/><Relationship Id="rId5" Type="http://schemas.openxmlformats.org/officeDocument/2006/relationships/customXml" Target="../ink/ink42.xml"/><Relationship Id="rId4" Type="http://schemas.openxmlformats.org/officeDocument/2006/relationships/customXml" Target="../ink/ink41.xml"/><Relationship Id="rId3" Type="http://schemas.openxmlformats.org/officeDocument/2006/relationships/customXml" Target="../ink/ink40.xml"/><Relationship Id="rId26" Type="http://schemas.openxmlformats.org/officeDocument/2006/relationships/slideLayout" Target="../slideLayouts/slideLayout2.xml"/><Relationship Id="rId25" Type="http://schemas.openxmlformats.org/officeDocument/2006/relationships/customXml" Target="../ink/ink62.xml"/><Relationship Id="rId24" Type="http://schemas.openxmlformats.org/officeDocument/2006/relationships/customXml" Target="../ink/ink61.xml"/><Relationship Id="rId23" Type="http://schemas.openxmlformats.org/officeDocument/2006/relationships/customXml" Target="../ink/ink60.xml"/><Relationship Id="rId22" Type="http://schemas.openxmlformats.org/officeDocument/2006/relationships/customXml" Target="../ink/ink59.xml"/><Relationship Id="rId21" Type="http://schemas.openxmlformats.org/officeDocument/2006/relationships/customXml" Target="../ink/ink58.xml"/><Relationship Id="rId20" Type="http://schemas.openxmlformats.org/officeDocument/2006/relationships/customXml" Target="../ink/ink57.xml"/><Relationship Id="rId2" Type="http://schemas.openxmlformats.org/officeDocument/2006/relationships/customXml" Target="../ink/ink39.xml"/><Relationship Id="rId19" Type="http://schemas.openxmlformats.org/officeDocument/2006/relationships/customXml" Target="../ink/ink56.xml"/><Relationship Id="rId18" Type="http://schemas.openxmlformats.org/officeDocument/2006/relationships/customXml" Target="../ink/ink55.xml"/><Relationship Id="rId17" Type="http://schemas.openxmlformats.org/officeDocument/2006/relationships/customXml" Target="../ink/ink54.xml"/><Relationship Id="rId16" Type="http://schemas.openxmlformats.org/officeDocument/2006/relationships/customXml" Target="../ink/ink53.xml"/><Relationship Id="rId15" Type="http://schemas.openxmlformats.org/officeDocument/2006/relationships/customXml" Target="../ink/ink52.xml"/><Relationship Id="rId14" Type="http://schemas.openxmlformats.org/officeDocument/2006/relationships/customXml" Target="../ink/ink51.xml"/><Relationship Id="rId13" Type="http://schemas.openxmlformats.org/officeDocument/2006/relationships/customXml" Target="../ink/ink50.xml"/><Relationship Id="rId12" Type="http://schemas.openxmlformats.org/officeDocument/2006/relationships/customXml" Target="../ink/ink49.xml"/><Relationship Id="rId11" Type="http://schemas.openxmlformats.org/officeDocument/2006/relationships/customXml" Target="../ink/ink48.xml"/><Relationship Id="rId10" Type="http://schemas.openxmlformats.org/officeDocument/2006/relationships/customXml" Target="../ink/ink47.xml"/><Relationship Id="rId1"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2"/>
          <p:cNvSpPr txBox="1">
            <a:spLocks noChangeArrowheads="1"/>
          </p:cNvSpPr>
          <p:nvPr/>
        </p:nvSpPr>
        <p:spPr bwMode="auto">
          <a:xfrm>
            <a:off x="30163" y="788988"/>
            <a:ext cx="173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chemeClr val="accent1"/>
                </a:solidFill>
              </a:rPr>
              <a:t>课程框架</a:t>
            </a:r>
            <a:endParaRPr lang="zh-CN" altLang="en-US" sz="2400" b="1">
              <a:solidFill>
                <a:schemeClr val="accent1"/>
              </a:solidFill>
            </a:endParaRPr>
          </a:p>
        </p:txBody>
      </p:sp>
      <p:sp>
        <p:nvSpPr>
          <p:cNvPr id="70" name="圆角矩形 69"/>
          <p:cNvSpPr/>
          <p:nvPr/>
        </p:nvSpPr>
        <p:spPr>
          <a:xfrm>
            <a:off x="395288" y="2024063"/>
            <a:ext cx="6121400" cy="2125662"/>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7" name="TextBox 70"/>
          <p:cNvSpPr txBox="1">
            <a:spLocks noChangeArrowheads="1"/>
          </p:cNvSpPr>
          <p:nvPr/>
        </p:nvSpPr>
        <p:spPr bwMode="auto">
          <a:xfrm>
            <a:off x="6804025" y="2608263"/>
            <a:ext cx="2012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kumimoji="1" lang="zh-CN" altLang="en-US" sz="2400" b="1">
                <a:solidFill>
                  <a:srgbClr val="2C3036"/>
                </a:solidFill>
                <a:latin typeface="华文楷体" pitchFamily="2" charset="-122"/>
                <a:ea typeface="华文楷体" pitchFamily="2" charset="-122"/>
              </a:rPr>
              <a:t>业   务   篇    （</a:t>
            </a:r>
            <a:r>
              <a:rPr kumimoji="1" lang="en-US" altLang="zh-CN" sz="2400" b="1">
                <a:solidFill>
                  <a:srgbClr val="2C3036"/>
                </a:solidFill>
                <a:latin typeface="华文楷体" pitchFamily="2" charset="-122"/>
                <a:ea typeface="华文楷体" pitchFamily="2" charset="-122"/>
              </a:rPr>
              <a:t>3-8</a:t>
            </a:r>
            <a:r>
              <a:rPr kumimoji="1" lang="zh-CN" altLang="en-US" sz="2400" b="1">
                <a:solidFill>
                  <a:srgbClr val="2C3036"/>
                </a:solidFill>
                <a:latin typeface="华文楷体" pitchFamily="2" charset="-122"/>
                <a:ea typeface="华文楷体" pitchFamily="2" charset="-122"/>
              </a:rPr>
              <a:t>）</a:t>
            </a:r>
            <a:endParaRPr lang="zh-CN" altLang="en-US" sz="2400">
              <a:solidFill>
                <a:srgbClr val="00B050"/>
              </a:solidFill>
            </a:endParaRPr>
          </a:p>
        </p:txBody>
      </p:sp>
      <p:grpSp>
        <p:nvGrpSpPr>
          <p:cNvPr id="3078" name="组合 78"/>
          <p:cNvGrpSpPr/>
          <p:nvPr/>
        </p:nvGrpSpPr>
        <p:grpSpPr bwMode="auto">
          <a:xfrm>
            <a:off x="684213" y="1052513"/>
            <a:ext cx="5111750" cy="5184775"/>
            <a:chOff x="611560" y="1052736"/>
            <a:chExt cx="5112568" cy="5184576"/>
          </a:xfrm>
        </p:grpSpPr>
        <p:cxnSp>
          <p:nvCxnSpPr>
            <p:cNvPr id="27" name="直接连接符 26"/>
            <p:cNvCxnSpPr/>
            <p:nvPr/>
          </p:nvCxnSpPr>
          <p:spPr>
            <a:xfrm>
              <a:off x="4715904" y="3573589"/>
              <a:ext cx="0" cy="35876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14" name="组合 77"/>
            <p:cNvGrpSpPr/>
            <p:nvPr/>
          </p:nvGrpSpPr>
          <p:grpSpPr bwMode="auto">
            <a:xfrm>
              <a:off x="611560" y="1052736"/>
              <a:ext cx="5112568" cy="5184576"/>
              <a:chOff x="611560" y="1052736"/>
              <a:chExt cx="5112568" cy="5184576"/>
            </a:xfrm>
          </p:grpSpPr>
          <p:grpSp>
            <p:nvGrpSpPr>
              <p:cNvPr id="3115" name="组合 65"/>
              <p:cNvGrpSpPr/>
              <p:nvPr/>
            </p:nvGrpSpPr>
            <p:grpSpPr bwMode="auto">
              <a:xfrm>
                <a:off x="611560" y="1052736"/>
                <a:ext cx="5112568" cy="5184576"/>
                <a:chOff x="467544" y="1000582"/>
                <a:chExt cx="5112568" cy="5184576"/>
              </a:xfrm>
            </p:grpSpPr>
            <p:sp>
              <p:nvSpPr>
                <p:cNvPr id="4" name="圆角矩形 3"/>
                <p:cNvSpPr/>
                <p:nvPr/>
              </p:nvSpPr>
              <p:spPr>
                <a:xfrm>
                  <a:off x="1259833" y="1000582"/>
                  <a:ext cx="1727476" cy="7206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圆角矩形 4"/>
                <p:cNvSpPr/>
                <p:nvPr/>
              </p:nvSpPr>
              <p:spPr>
                <a:xfrm>
                  <a:off x="1259833" y="2584846"/>
                  <a:ext cx="1584579" cy="9365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6"/>
                <p:cNvSpPr/>
                <p:nvPr/>
              </p:nvSpPr>
              <p:spPr>
                <a:xfrm>
                  <a:off x="467544" y="4724714"/>
                  <a:ext cx="1152709" cy="10810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a:xfrm>
                  <a:off x="1836188" y="4745350"/>
                  <a:ext cx="1197167" cy="10794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3347730" y="4745350"/>
                  <a:ext cx="1247975" cy="10794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连接符 12"/>
                <p:cNvCxnSpPr>
                  <a:stCxn id="4" idx="2"/>
                </p:cNvCxnSpPr>
                <p:nvPr/>
              </p:nvCxnSpPr>
              <p:spPr>
                <a:xfrm>
                  <a:off x="2123571" y="1721279"/>
                  <a:ext cx="0" cy="3587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12029" y="2080041"/>
                  <a:ext cx="496808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52123" y="2080041"/>
                  <a:ext cx="0" cy="5048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500439" y="2080041"/>
                  <a:ext cx="0" cy="50480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83479" y="3880196"/>
                  <a:ext cx="489663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844411" y="3861147"/>
                  <a:ext cx="0" cy="5238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9413" y="4385002"/>
                  <a:ext cx="468069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70862" y="6185158"/>
                  <a:ext cx="460925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116" name="TextBox 66"/>
              <p:cNvSpPr txBox="1">
                <a:spLocks noChangeArrowheads="1"/>
              </p:cNvSpPr>
              <p:nvPr/>
            </p:nvSpPr>
            <p:spPr bwMode="auto">
              <a:xfrm>
                <a:off x="2190637" y="1196752"/>
                <a:ext cx="1630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sz="2000"/>
              </a:p>
            </p:txBody>
          </p:sp>
          <p:sp>
            <p:nvSpPr>
              <p:cNvPr id="3117" name="TextBox 67"/>
              <p:cNvSpPr txBox="1">
                <a:spLocks noChangeArrowheads="1"/>
              </p:cNvSpPr>
              <p:nvPr/>
            </p:nvSpPr>
            <p:spPr bwMode="auto">
              <a:xfrm>
                <a:off x="1259632" y="2780928"/>
                <a:ext cx="1800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a:ea typeface="黑体" pitchFamily="49" charset="-122"/>
                  </a:rPr>
                  <a:t> 贷款业务</a:t>
                </a:r>
                <a:endParaRPr lang="en-US" altLang="zh-CN" sz="2000" b="1">
                  <a:ea typeface="黑体" pitchFamily="49" charset="-122"/>
                </a:endParaRPr>
              </a:p>
              <a:p>
                <a:pPr algn="ctr"/>
                <a:r>
                  <a:rPr lang="zh-CN" altLang="en-US" sz="2000" b="1">
                    <a:ea typeface="黑体" pitchFamily="49" charset="-122"/>
                  </a:rPr>
                  <a:t>（个人</a:t>
                </a:r>
                <a:r>
                  <a:rPr lang="en-US" altLang="zh-CN" sz="2000" b="1">
                    <a:ea typeface="黑体" pitchFamily="49" charset="-122"/>
                  </a:rPr>
                  <a:t>,</a:t>
                </a:r>
                <a:r>
                  <a:rPr lang="zh-CN" altLang="en-US" sz="2000" b="1">
                    <a:ea typeface="黑体" pitchFamily="49" charset="-122"/>
                  </a:rPr>
                  <a:t>企业）</a:t>
                </a:r>
                <a:endParaRPr lang="zh-CN" altLang="en-US" sz="2000"/>
              </a:p>
            </p:txBody>
          </p:sp>
          <p:sp>
            <p:nvSpPr>
              <p:cNvPr id="3118" name="TextBox 71"/>
              <p:cNvSpPr txBox="1">
                <a:spLocks noChangeArrowheads="1"/>
              </p:cNvSpPr>
              <p:nvPr/>
            </p:nvSpPr>
            <p:spPr bwMode="auto">
              <a:xfrm>
                <a:off x="683568" y="4869160"/>
                <a:ext cx="972108" cy="90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40000"/>
                  </a:lnSpc>
                </a:pPr>
                <a:r>
                  <a:rPr lang="zh-CN" altLang="en-US" sz="2000" b="1" dirty="0">
                    <a:solidFill>
                      <a:srgbClr val="FF0000"/>
                    </a:solidFill>
                    <a:ea typeface="黑体" pitchFamily="49" charset="-122"/>
                  </a:rPr>
                  <a:t>资本金管理</a:t>
                </a:r>
                <a:endParaRPr lang="en-US" altLang="zh-CN" sz="2000" b="1" dirty="0">
                  <a:solidFill>
                    <a:srgbClr val="FF0000"/>
                  </a:solidFill>
                  <a:ea typeface="黑体" pitchFamily="49" charset="-122"/>
                </a:endParaRPr>
              </a:p>
            </p:txBody>
          </p:sp>
        </p:grpSp>
      </p:grpSp>
      <p:sp>
        <p:nvSpPr>
          <p:cNvPr id="75" name="圆角矩形 74"/>
          <p:cNvSpPr/>
          <p:nvPr/>
        </p:nvSpPr>
        <p:spPr>
          <a:xfrm>
            <a:off x="395288" y="4292600"/>
            <a:ext cx="6121400" cy="203358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80" name="TextBox 75"/>
          <p:cNvSpPr txBox="1">
            <a:spLocks noChangeArrowheads="1"/>
          </p:cNvSpPr>
          <p:nvPr/>
        </p:nvSpPr>
        <p:spPr bwMode="auto">
          <a:xfrm>
            <a:off x="6732588" y="4797425"/>
            <a:ext cx="2087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kumimoji="1" lang="zh-CN" altLang="en-US" sz="2400" b="1">
                <a:solidFill>
                  <a:srgbClr val="2C3036"/>
                </a:solidFill>
                <a:latin typeface="华文楷体" pitchFamily="2" charset="-122"/>
                <a:ea typeface="华文楷体" pitchFamily="2" charset="-122"/>
              </a:rPr>
              <a:t>管    理    篇   （</a:t>
            </a:r>
            <a:r>
              <a:rPr kumimoji="1" lang="en-US" altLang="zh-CN" sz="2400" b="1">
                <a:solidFill>
                  <a:srgbClr val="2C3036"/>
                </a:solidFill>
                <a:latin typeface="华文楷体" pitchFamily="2" charset="-122"/>
                <a:ea typeface="华文楷体" pitchFamily="2" charset="-122"/>
              </a:rPr>
              <a:t>9-12</a:t>
            </a:r>
            <a:r>
              <a:rPr kumimoji="1" lang="zh-CN" altLang="en-US" sz="2400" b="1">
                <a:solidFill>
                  <a:srgbClr val="2C3036"/>
                </a:solidFill>
                <a:latin typeface="华文楷体" pitchFamily="2" charset="-122"/>
                <a:ea typeface="华文楷体" pitchFamily="2" charset="-122"/>
              </a:rPr>
              <a:t>）</a:t>
            </a:r>
            <a:endParaRPr lang="zh-CN" altLang="en-US" sz="2400">
              <a:solidFill>
                <a:srgbClr val="FF0000"/>
              </a:solidFill>
            </a:endParaRPr>
          </a:p>
        </p:txBody>
      </p:sp>
      <p:sp>
        <p:nvSpPr>
          <p:cNvPr id="3081" name="TextBox 76"/>
          <p:cNvSpPr txBox="1">
            <a:spLocks noChangeArrowheads="1"/>
          </p:cNvSpPr>
          <p:nvPr/>
        </p:nvSpPr>
        <p:spPr bwMode="auto">
          <a:xfrm>
            <a:off x="6659563" y="1050925"/>
            <a:ext cx="2020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kumimoji="1" lang="zh-CN" altLang="en-US" sz="2400" b="1">
                <a:solidFill>
                  <a:srgbClr val="2C3036"/>
                </a:solidFill>
                <a:latin typeface="华文楷体" pitchFamily="2" charset="-122"/>
                <a:ea typeface="华文楷体" pitchFamily="2" charset="-122"/>
              </a:rPr>
              <a:t>基 础 理 论 篇（</a:t>
            </a:r>
            <a:r>
              <a:rPr kumimoji="1" lang="en-US" altLang="zh-CN" sz="2400" b="1">
                <a:solidFill>
                  <a:srgbClr val="2C3036"/>
                </a:solidFill>
                <a:latin typeface="华文楷体" pitchFamily="2" charset="-122"/>
                <a:ea typeface="华文楷体" pitchFamily="2" charset="-122"/>
              </a:rPr>
              <a:t>1-2</a:t>
            </a:r>
            <a:r>
              <a:rPr kumimoji="1" lang="zh-CN" altLang="en-US" sz="2400" b="1">
                <a:solidFill>
                  <a:srgbClr val="2C3036"/>
                </a:solidFill>
                <a:latin typeface="华文楷体" pitchFamily="2" charset="-122"/>
                <a:ea typeface="华文楷体" pitchFamily="2" charset="-122"/>
              </a:rPr>
              <a:t>）</a:t>
            </a:r>
            <a:endParaRPr lang="zh-CN" altLang="en-US" sz="2400"/>
          </a:p>
        </p:txBody>
      </p:sp>
      <p:cxnSp>
        <p:nvCxnSpPr>
          <p:cNvPr id="41" name="直接连接符 40"/>
          <p:cNvCxnSpPr/>
          <p:nvPr/>
        </p:nvCxnSpPr>
        <p:spPr>
          <a:xfrm>
            <a:off x="3635375" y="2133600"/>
            <a:ext cx="0" cy="50323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83" name="矩形 47"/>
          <p:cNvSpPr>
            <a:spLocks noChangeArrowheads="1"/>
          </p:cNvSpPr>
          <p:nvPr/>
        </p:nvSpPr>
        <p:spPr bwMode="auto">
          <a:xfrm>
            <a:off x="1547813" y="1125538"/>
            <a:ext cx="15795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80000"/>
              </a:lnSpc>
            </a:pPr>
            <a:r>
              <a:rPr lang="zh-CN" altLang="en-US" b="1">
                <a:latin typeface="黑体" pitchFamily="49" charset="-122"/>
                <a:ea typeface="黑体" pitchFamily="49" charset="-122"/>
              </a:rPr>
              <a:t>商业银行导论</a:t>
            </a:r>
            <a:endParaRPr lang="en-US" altLang="zh-CN" b="1">
              <a:latin typeface="黑体" pitchFamily="49" charset="-122"/>
              <a:ea typeface="黑体" pitchFamily="49" charset="-122"/>
            </a:endParaRPr>
          </a:p>
        </p:txBody>
      </p:sp>
      <p:sp>
        <p:nvSpPr>
          <p:cNvPr id="49" name="圆角矩形 48"/>
          <p:cNvSpPr/>
          <p:nvPr/>
        </p:nvSpPr>
        <p:spPr>
          <a:xfrm>
            <a:off x="3851275" y="1052513"/>
            <a:ext cx="1944688" cy="720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1" name="直接连接符 50"/>
          <p:cNvCxnSpPr/>
          <p:nvPr/>
        </p:nvCxnSpPr>
        <p:spPr>
          <a:xfrm>
            <a:off x="4859338" y="1773238"/>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86" name="矩形 52"/>
          <p:cNvSpPr>
            <a:spLocks noChangeArrowheads="1"/>
          </p:cNvSpPr>
          <p:nvPr/>
        </p:nvSpPr>
        <p:spPr bwMode="auto">
          <a:xfrm>
            <a:off x="3924300" y="1052513"/>
            <a:ext cx="1800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b="1">
                <a:latin typeface="黑体" pitchFamily="49" charset="-122"/>
                <a:ea typeface="黑体" pitchFamily="49" charset="-122"/>
              </a:rPr>
              <a:t>商业银行经营</a:t>
            </a:r>
            <a:endParaRPr lang="en-US" altLang="zh-CN" b="1">
              <a:latin typeface="黑体" pitchFamily="49" charset="-122"/>
              <a:ea typeface="黑体" pitchFamily="49" charset="-122"/>
            </a:endParaRPr>
          </a:p>
          <a:p>
            <a:pPr algn="ctr" eaLnBrk="1" hangingPunct="1"/>
            <a:r>
              <a:rPr lang="zh-CN" altLang="en-US" b="1">
                <a:latin typeface="黑体" pitchFamily="49" charset="-122"/>
                <a:ea typeface="黑体" pitchFamily="49" charset="-122"/>
              </a:rPr>
              <a:t>管理概述</a:t>
            </a:r>
            <a:endParaRPr lang="en-US" altLang="zh-CN" b="1">
              <a:latin typeface="黑体" pitchFamily="49" charset="-122"/>
              <a:ea typeface="黑体" pitchFamily="49" charset="-122"/>
            </a:endParaRPr>
          </a:p>
        </p:txBody>
      </p:sp>
      <p:sp>
        <p:nvSpPr>
          <p:cNvPr id="63" name="圆角矩形 62"/>
          <p:cNvSpPr/>
          <p:nvPr/>
        </p:nvSpPr>
        <p:spPr>
          <a:xfrm>
            <a:off x="3203575" y="2636838"/>
            <a:ext cx="863600" cy="9366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圆角矩形 63"/>
          <p:cNvSpPr/>
          <p:nvPr/>
        </p:nvSpPr>
        <p:spPr>
          <a:xfrm>
            <a:off x="468313" y="2636838"/>
            <a:ext cx="863600" cy="9366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圆角矩形 79"/>
          <p:cNvSpPr/>
          <p:nvPr/>
        </p:nvSpPr>
        <p:spPr>
          <a:xfrm>
            <a:off x="4284663" y="2636838"/>
            <a:ext cx="935037" cy="9366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 name="圆角矩形 80"/>
          <p:cNvSpPr/>
          <p:nvPr/>
        </p:nvSpPr>
        <p:spPr>
          <a:xfrm>
            <a:off x="5364163" y="2636838"/>
            <a:ext cx="863600" cy="9366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91" name="TextBox 81"/>
          <p:cNvSpPr txBox="1">
            <a:spLocks noChangeArrowheads="1"/>
          </p:cNvSpPr>
          <p:nvPr/>
        </p:nvSpPr>
        <p:spPr bwMode="auto">
          <a:xfrm>
            <a:off x="468313" y="2781300"/>
            <a:ext cx="86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a:ea typeface="黑体" pitchFamily="49" charset="-122"/>
              </a:rPr>
              <a:t>负债业务</a:t>
            </a:r>
            <a:endParaRPr lang="zh-CN" altLang="en-US" sz="2000"/>
          </a:p>
        </p:txBody>
      </p:sp>
      <p:sp>
        <p:nvSpPr>
          <p:cNvPr id="3092" name="TextBox 82"/>
          <p:cNvSpPr txBox="1">
            <a:spLocks noChangeArrowheads="1"/>
          </p:cNvSpPr>
          <p:nvPr/>
        </p:nvSpPr>
        <p:spPr bwMode="auto">
          <a:xfrm>
            <a:off x="3203575" y="2781300"/>
            <a:ext cx="86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a:ea typeface="黑体" pitchFamily="49" charset="-122"/>
              </a:rPr>
              <a:t>中间业务</a:t>
            </a:r>
            <a:endParaRPr lang="zh-CN" altLang="en-US" sz="2000"/>
          </a:p>
        </p:txBody>
      </p:sp>
      <p:sp>
        <p:nvSpPr>
          <p:cNvPr id="3093" name="TextBox 83"/>
          <p:cNvSpPr txBox="1">
            <a:spLocks noChangeArrowheads="1"/>
          </p:cNvSpPr>
          <p:nvPr/>
        </p:nvSpPr>
        <p:spPr bwMode="auto">
          <a:xfrm>
            <a:off x="4211638" y="2781300"/>
            <a:ext cx="1008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t>金融市场业务</a:t>
            </a:r>
            <a:endParaRPr lang="zh-CN" altLang="en-US" sz="2000" b="1" dirty="0"/>
          </a:p>
        </p:txBody>
      </p:sp>
      <p:sp>
        <p:nvSpPr>
          <p:cNvPr id="3094" name="TextBox 84"/>
          <p:cNvSpPr txBox="1">
            <a:spLocks noChangeArrowheads="1"/>
          </p:cNvSpPr>
          <p:nvPr/>
        </p:nvSpPr>
        <p:spPr bwMode="auto">
          <a:xfrm>
            <a:off x="5364163" y="2781300"/>
            <a:ext cx="86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b="1" dirty="0"/>
              <a:t>电子银行</a:t>
            </a:r>
            <a:endParaRPr lang="zh-CN" altLang="en-US" sz="2000" b="1" dirty="0"/>
          </a:p>
        </p:txBody>
      </p:sp>
      <p:cxnSp>
        <p:nvCxnSpPr>
          <p:cNvPr id="86" name="直接连接符 85"/>
          <p:cNvCxnSpPr/>
          <p:nvPr/>
        </p:nvCxnSpPr>
        <p:spPr>
          <a:xfrm>
            <a:off x="5795963" y="2133600"/>
            <a:ext cx="0" cy="50323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27088" y="2133600"/>
            <a:ext cx="0" cy="50323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795963" y="35734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635375" y="35734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2268538" y="35734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900113" y="35734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a:xfrm>
            <a:off x="5219700" y="4797425"/>
            <a:ext cx="1152525" cy="1079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02" name="矩形 103"/>
          <p:cNvSpPr>
            <a:spLocks noChangeArrowheads="1"/>
          </p:cNvSpPr>
          <p:nvPr/>
        </p:nvSpPr>
        <p:spPr bwMode="auto">
          <a:xfrm>
            <a:off x="2051050" y="4941888"/>
            <a:ext cx="1081088"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40000"/>
              </a:lnSpc>
            </a:pPr>
            <a:r>
              <a:rPr lang="zh-CN" altLang="en-US" b="1">
                <a:ea typeface="黑体" pitchFamily="49" charset="-122"/>
              </a:rPr>
              <a:t>流动性管理</a:t>
            </a:r>
            <a:endParaRPr lang="zh-CN" altLang="en-US" b="1">
              <a:ea typeface="黑体" pitchFamily="49" charset="-122"/>
            </a:endParaRPr>
          </a:p>
        </p:txBody>
      </p:sp>
      <p:sp>
        <p:nvSpPr>
          <p:cNvPr id="3103" name="矩形 104"/>
          <p:cNvSpPr>
            <a:spLocks noChangeArrowheads="1"/>
          </p:cNvSpPr>
          <p:nvPr/>
        </p:nvSpPr>
        <p:spPr bwMode="auto">
          <a:xfrm>
            <a:off x="3635375" y="5157788"/>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ea typeface="黑体" pitchFamily="49" charset="-122"/>
              </a:rPr>
              <a:t>风险管理</a:t>
            </a:r>
            <a:endParaRPr lang="zh-CN" altLang="en-US"/>
          </a:p>
        </p:txBody>
      </p:sp>
      <p:sp>
        <p:nvSpPr>
          <p:cNvPr id="3104" name="矩形 105"/>
          <p:cNvSpPr>
            <a:spLocks noChangeArrowheads="1"/>
          </p:cNvSpPr>
          <p:nvPr/>
        </p:nvSpPr>
        <p:spPr bwMode="auto">
          <a:xfrm>
            <a:off x="5219700" y="5157788"/>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ea typeface="黑体" pitchFamily="49" charset="-122"/>
              </a:rPr>
              <a:t>绩效评价</a:t>
            </a:r>
            <a:endParaRPr lang="zh-CN" altLang="en-US"/>
          </a:p>
        </p:txBody>
      </p:sp>
      <p:cxnSp>
        <p:nvCxnSpPr>
          <p:cNvPr id="112" name="直接连接符 111"/>
          <p:cNvCxnSpPr/>
          <p:nvPr/>
        </p:nvCxnSpPr>
        <p:spPr>
          <a:xfrm>
            <a:off x="5795963" y="44370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116013" y="44370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627313" y="44370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140200" y="4437063"/>
            <a:ext cx="0" cy="36036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258888" y="5876925"/>
            <a:ext cx="0" cy="3603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627313" y="5876925"/>
            <a:ext cx="0" cy="3603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4211638" y="5876925"/>
            <a:ext cx="0" cy="3603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795963" y="5876925"/>
            <a:ext cx="0" cy="3603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标题 1"/>
          <p:cNvSpPr>
            <a:spLocks noGrp="1"/>
          </p:cNvSpPr>
          <p:nvPr>
            <p:ph type="title" idx="4294967295"/>
          </p:nvPr>
        </p:nvSpPr>
        <p:spPr>
          <a:xfrm>
            <a:off x="755576" y="620688"/>
            <a:ext cx="7931224" cy="796950"/>
          </a:xfrm>
        </p:spPr>
        <p:txBody>
          <a:bodyPr>
            <a:normAutofit/>
          </a:bodyPr>
          <a:lstStyle/>
          <a:p>
            <a:r>
              <a:rPr lang="zh-CN" altLang="en-US" sz="4000" dirty="0">
                <a:solidFill>
                  <a:srgbClr val="FF0000"/>
                </a:solidFill>
                <a:latin typeface="微软雅黑" pitchFamily="34" charset="-122"/>
                <a:ea typeface="微软雅黑" pitchFamily="34" charset="-122"/>
                <a:cs typeface="楷体" pitchFamily="49" charset="-122"/>
              </a:rPr>
              <a:t>两个案例给你什么启示呢</a:t>
            </a:r>
            <a:r>
              <a:rPr lang="zh-CN" altLang="en-US" sz="4000" dirty="0" smtClean="0">
                <a:solidFill>
                  <a:srgbClr val="FF0000"/>
                </a:solidFill>
                <a:latin typeface="微软雅黑" pitchFamily="34" charset="-122"/>
                <a:ea typeface="微软雅黑" pitchFamily="34" charset="-122"/>
                <a:cs typeface="楷体" pitchFamily="49" charset="-122"/>
              </a:rPr>
              <a:t>？</a:t>
            </a:r>
            <a:endParaRPr lang="zh-CN" altLang="en-US" sz="4000" b="1" dirty="0" smtClean="0">
              <a:latin typeface="黑体" pitchFamily="49" charset="-122"/>
              <a:ea typeface="黑体" pitchFamily="49" charset="-122"/>
              <a:cs typeface="楷体" pitchFamily="49" charset="-122"/>
            </a:endParaRPr>
          </a:p>
        </p:txBody>
      </p:sp>
      <p:sp>
        <p:nvSpPr>
          <p:cNvPr id="23556" name="内容占位符 2"/>
          <p:cNvSpPr>
            <a:spLocks noGrp="1"/>
          </p:cNvSpPr>
          <p:nvPr>
            <p:ph idx="4294967295"/>
          </p:nvPr>
        </p:nvSpPr>
        <p:spPr>
          <a:xfrm>
            <a:off x="457200" y="2590800"/>
            <a:ext cx="7696200" cy="1905000"/>
          </a:xfrm>
          <a:ln w="34925">
            <a:solidFill>
              <a:srgbClr val="7030A0"/>
            </a:solidFill>
            <a:miter lim="800000"/>
          </a:ln>
        </p:spPr>
        <p:txBody>
          <a:bodyPr/>
          <a:lstStyle/>
          <a:p>
            <a:r>
              <a:rPr lang="zh-CN" altLang="en-US" sz="4000" smtClean="0">
                <a:solidFill>
                  <a:srgbClr val="C00000"/>
                </a:solidFill>
                <a:latin typeface="微软雅黑" pitchFamily="34" charset="-122"/>
                <a:ea typeface="微软雅黑" pitchFamily="34" charset="-122"/>
              </a:rPr>
              <a:t>资本的关键作用：</a:t>
            </a:r>
            <a:r>
              <a:rPr lang="zh-CN" altLang="en-US" sz="4000" smtClean="0">
                <a:solidFill>
                  <a:srgbClr val="000000"/>
                </a:solidFill>
                <a:latin typeface="微软雅黑" pitchFamily="34" charset="-122"/>
                <a:ea typeface="微软雅黑" pitchFamily="34" charset="-122"/>
              </a:rPr>
              <a:t>吸收意外损失，消除银行的不稳定因素。</a:t>
            </a:r>
            <a:endParaRPr lang="zh-CN" altLang="en-US" sz="4000" smtClean="0">
              <a:solidFill>
                <a:srgbClr val="000000"/>
              </a:solidFill>
              <a:latin typeface="微软雅黑" pitchFamily="34" charset="-122"/>
              <a:ea typeface="微软雅黑" pitchFamily="34" charset="-122"/>
            </a:endParaRPr>
          </a:p>
        </p:txBody>
      </p:sp>
      <p:sp>
        <p:nvSpPr>
          <p:cNvPr id="23557" name="灯片编号占位符 3"/>
          <p:cNvSpPr txBox="1">
            <a:spLocks noGrp="1"/>
          </p:cNvSpPr>
          <p:nvPr/>
        </p:nvSpPr>
        <p:spPr bwMode="auto">
          <a:xfrm>
            <a:off x="3505200" y="64611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endParaRPr lang="en-US" altLang="zh-CN" sz="1200">
              <a:latin typeface="Verdana" pitchFamily="34" charset="0"/>
            </a:endParaRPr>
          </a:p>
        </p:txBody>
      </p:sp>
      <p:sp>
        <p:nvSpPr>
          <p:cNvPr id="9" name="虚尾箭头 8"/>
          <p:cNvSpPr/>
          <p:nvPr/>
        </p:nvSpPr>
        <p:spPr>
          <a:xfrm rot="5400000">
            <a:off x="3873252" y="1522884"/>
            <a:ext cx="914400" cy="838200"/>
          </a:xfrm>
          <a:prstGeom prst="strip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7"/>
          <p:cNvSpPr txBox="1">
            <a:spLocks noChangeArrowheads="1"/>
          </p:cNvSpPr>
          <p:nvPr/>
        </p:nvSpPr>
        <p:spPr bwMode="auto">
          <a:xfrm>
            <a:off x="9906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6147" name="Text Box 8"/>
          <p:cNvSpPr txBox="1">
            <a:spLocks noChangeArrowheads="1"/>
          </p:cNvSpPr>
          <p:nvPr/>
        </p:nvSpPr>
        <p:spPr bwMode="auto">
          <a:xfrm>
            <a:off x="2971800" y="3505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6148" name="Text Box 10"/>
          <p:cNvSpPr txBox="1">
            <a:spLocks noChangeArrowheads="1"/>
          </p:cNvSpPr>
          <p:nvPr/>
        </p:nvSpPr>
        <p:spPr bwMode="auto">
          <a:xfrm>
            <a:off x="1143000" y="38100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3095" name="Rectangle 23"/>
          <p:cNvSpPr>
            <a:spLocks noGrp="1"/>
          </p:cNvSpPr>
          <p:nvPr>
            <p:ph type="body" idx="4294967295"/>
          </p:nvPr>
        </p:nvSpPr>
        <p:spPr>
          <a:xfrm>
            <a:off x="251520" y="764704"/>
            <a:ext cx="8640960" cy="5904656"/>
          </a:xfrm>
        </p:spPr>
        <p:txBody>
          <a:bodyPr>
            <a:normAutofit fontScale="62500" lnSpcReduction="20000"/>
          </a:bodyPr>
          <a:lstStyle/>
          <a:p>
            <a:pPr eaLnBrk="1" hangingPunct="1">
              <a:lnSpc>
                <a:spcPct val="80000"/>
              </a:lnSpc>
              <a:buFont typeface="Arial" charset="0"/>
              <a:buNone/>
            </a:pPr>
            <a:endParaRPr lang="en-US" altLang="zh-CN" sz="2400" dirty="0" smtClean="0"/>
          </a:p>
          <a:p>
            <a:pPr algn="ctr" eaLnBrk="1" hangingPunct="1">
              <a:lnSpc>
                <a:spcPct val="120000"/>
              </a:lnSpc>
              <a:buFont typeface="Arial" charset="0"/>
              <a:buNone/>
            </a:pPr>
            <a:r>
              <a:rPr lang="zh-CN" altLang="en-US" sz="5100" b="1" dirty="0" smtClean="0">
                <a:solidFill>
                  <a:srgbClr val="FF0000"/>
                </a:solidFill>
              </a:rPr>
              <a:t>（二）巴塞尔监管角度</a:t>
            </a:r>
            <a:endParaRPr lang="en-US" altLang="zh-CN" sz="5800" b="1" dirty="0" smtClean="0">
              <a:solidFill>
                <a:srgbClr val="FF0000"/>
              </a:solidFill>
            </a:endParaRPr>
          </a:p>
          <a:p>
            <a:pPr marL="0" indent="0" eaLnBrk="1" hangingPunct="1">
              <a:lnSpc>
                <a:spcPct val="120000"/>
              </a:lnSpc>
              <a:buNone/>
            </a:pPr>
            <a:r>
              <a:rPr lang="zh-CN" altLang="zh-CN" b="1" dirty="0" smtClean="0">
                <a:solidFill>
                  <a:srgbClr val="FF0000"/>
                </a:solidFill>
              </a:rPr>
              <a:t>世界各国对银行业进行监管的主要内容包括：</a:t>
            </a:r>
            <a:endParaRPr lang="zh-CN" altLang="zh-CN" b="1" dirty="0" smtClean="0">
              <a:solidFill>
                <a:srgbClr val="FF0000"/>
              </a:solidFill>
            </a:endParaRPr>
          </a:p>
          <a:p>
            <a:pPr marL="0" indent="0" eaLnBrk="1" hangingPunct="1">
              <a:lnSpc>
                <a:spcPct val="120000"/>
              </a:lnSpc>
              <a:buNone/>
            </a:pPr>
            <a:r>
              <a:rPr lang="zh-CN" altLang="zh-CN" dirty="0" smtClean="0"/>
              <a:t>（</a:t>
            </a:r>
            <a:r>
              <a:rPr lang="en-US" altLang="zh-CN" dirty="0" smtClean="0"/>
              <a:t>1</a:t>
            </a:r>
            <a:r>
              <a:rPr lang="zh-CN" altLang="zh-CN" dirty="0" smtClean="0"/>
              <a:t>）银行业的准入。 </a:t>
            </a:r>
            <a:endParaRPr lang="zh-CN" altLang="zh-CN" dirty="0" smtClean="0"/>
          </a:p>
          <a:p>
            <a:pPr marL="0" indent="0" eaLnBrk="1" hangingPunct="1">
              <a:lnSpc>
                <a:spcPct val="120000"/>
              </a:lnSpc>
              <a:buNone/>
            </a:pPr>
            <a:r>
              <a:rPr lang="zh-CN" altLang="zh-CN" dirty="0" smtClean="0">
                <a:solidFill>
                  <a:srgbClr val="FF0000"/>
                </a:solidFill>
              </a:rPr>
              <a:t>（</a:t>
            </a:r>
            <a:r>
              <a:rPr lang="en-US" altLang="zh-CN" b="1" dirty="0" smtClean="0">
                <a:solidFill>
                  <a:srgbClr val="FF0000"/>
                </a:solidFill>
              </a:rPr>
              <a:t>2</a:t>
            </a:r>
            <a:r>
              <a:rPr lang="zh-CN" altLang="zh-CN" b="1" dirty="0" smtClean="0">
                <a:solidFill>
                  <a:srgbClr val="FF0000"/>
                </a:solidFill>
              </a:rPr>
              <a:t>）银行资本的充足率 </a:t>
            </a:r>
            <a:endParaRPr lang="zh-CN" altLang="zh-CN" b="1" dirty="0" smtClean="0">
              <a:solidFill>
                <a:srgbClr val="FF0000"/>
              </a:solidFill>
            </a:endParaRPr>
          </a:p>
          <a:p>
            <a:pPr marL="0" indent="0" eaLnBrk="1" hangingPunct="1">
              <a:lnSpc>
                <a:spcPct val="120000"/>
              </a:lnSpc>
              <a:buNone/>
            </a:pPr>
            <a:r>
              <a:rPr lang="zh-CN" altLang="zh-CN" dirty="0" smtClean="0"/>
              <a:t>（</a:t>
            </a:r>
            <a:r>
              <a:rPr lang="en-US" altLang="zh-CN" dirty="0" smtClean="0"/>
              <a:t>3</a:t>
            </a:r>
            <a:r>
              <a:rPr lang="zh-CN" altLang="zh-CN" dirty="0" smtClean="0"/>
              <a:t>）银行的清偿能力 </a:t>
            </a:r>
            <a:endParaRPr lang="zh-CN" altLang="zh-CN" dirty="0" smtClean="0"/>
          </a:p>
          <a:p>
            <a:pPr marL="0" indent="0" eaLnBrk="1" hangingPunct="1">
              <a:lnSpc>
                <a:spcPct val="120000"/>
              </a:lnSpc>
              <a:buNone/>
            </a:pPr>
            <a:r>
              <a:rPr lang="zh-CN" altLang="zh-CN" dirty="0" smtClean="0"/>
              <a:t>（</a:t>
            </a:r>
            <a:r>
              <a:rPr lang="en-US" altLang="zh-CN" dirty="0" smtClean="0"/>
              <a:t>4</a:t>
            </a:r>
            <a:r>
              <a:rPr lang="zh-CN" altLang="zh-CN" dirty="0" smtClean="0"/>
              <a:t>）银行业务活动的范围 </a:t>
            </a:r>
            <a:endParaRPr lang="zh-CN" altLang="zh-CN" dirty="0" smtClean="0"/>
          </a:p>
          <a:p>
            <a:pPr marL="0" indent="0" eaLnBrk="1" hangingPunct="1">
              <a:lnSpc>
                <a:spcPct val="120000"/>
              </a:lnSpc>
              <a:buNone/>
            </a:pPr>
            <a:r>
              <a:rPr lang="zh-CN" altLang="zh-CN" dirty="0" smtClean="0"/>
              <a:t>（</a:t>
            </a:r>
            <a:r>
              <a:rPr lang="en-US" altLang="zh-CN" dirty="0" smtClean="0"/>
              <a:t>5</a:t>
            </a:r>
            <a:r>
              <a:rPr lang="zh-CN" altLang="zh-CN" dirty="0" smtClean="0"/>
              <a:t>）贷款的集中程度</a:t>
            </a:r>
            <a:endParaRPr lang="en-US" altLang="zh-CN" dirty="0" smtClean="0"/>
          </a:p>
          <a:p>
            <a:pPr marL="0" indent="0" eaLnBrk="1" hangingPunct="1">
              <a:lnSpc>
                <a:spcPct val="120000"/>
              </a:lnSpc>
              <a:buNone/>
            </a:pPr>
            <a:endParaRPr lang="zh-CN" altLang="en-US" dirty="0" smtClean="0"/>
          </a:p>
          <a:p>
            <a:pPr marL="0" indent="0">
              <a:lnSpc>
                <a:spcPct val="120000"/>
              </a:lnSpc>
              <a:buNone/>
            </a:pPr>
            <a:r>
              <a:rPr lang="zh-CN" altLang="en-US" dirty="0"/>
              <a:t>按照较广泛的监管意义上的资本界定，银行资本主要包括：</a:t>
            </a:r>
            <a:endParaRPr lang="zh-CN" altLang="en-US" dirty="0"/>
          </a:p>
          <a:p>
            <a:pPr marL="0" indent="0">
              <a:lnSpc>
                <a:spcPct val="120000"/>
              </a:lnSpc>
              <a:buNone/>
            </a:pPr>
            <a:r>
              <a:rPr lang="en-US" altLang="zh-CN" dirty="0"/>
              <a:t>1</a:t>
            </a:r>
            <a:r>
              <a:rPr lang="zh-CN" altLang="en-US" dirty="0"/>
              <a:t>．</a:t>
            </a:r>
            <a:r>
              <a:rPr lang="zh-CN" altLang="en-US" b="1" dirty="0">
                <a:solidFill>
                  <a:srgbClr val="FF0000"/>
                </a:solidFill>
              </a:rPr>
              <a:t>权益资本</a:t>
            </a:r>
            <a:r>
              <a:rPr lang="zh-CN" altLang="en-US" dirty="0" smtClean="0"/>
              <a:t>。由</a:t>
            </a:r>
            <a:r>
              <a:rPr lang="zh-CN" altLang="en-US" dirty="0"/>
              <a:t>普通股、优先股、资本盈余、未分配利润组成。</a:t>
            </a:r>
            <a:endParaRPr lang="zh-CN" altLang="en-US" dirty="0"/>
          </a:p>
          <a:p>
            <a:pPr marL="0" indent="0">
              <a:lnSpc>
                <a:spcPct val="120000"/>
              </a:lnSpc>
              <a:buNone/>
            </a:pPr>
            <a:r>
              <a:rPr lang="en-US" altLang="zh-CN" dirty="0"/>
              <a:t>2</a:t>
            </a:r>
            <a:r>
              <a:rPr lang="zh-CN" altLang="en-US" dirty="0"/>
              <a:t>．</a:t>
            </a:r>
            <a:r>
              <a:rPr lang="zh-CN" altLang="en-US" b="1" dirty="0">
                <a:solidFill>
                  <a:srgbClr val="FF0000"/>
                </a:solidFill>
              </a:rPr>
              <a:t>损失准备金与资本准备金</a:t>
            </a:r>
            <a:r>
              <a:rPr lang="zh-CN" altLang="en-US" b="1" dirty="0" smtClean="0">
                <a:solidFill>
                  <a:srgbClr val="FF0000"/>
                </a:solidFill>
              </a:rPr>
              <a:t>。</a:t>
            </a:r>
            <a:r>
              <a:rPr lang="zh-CN" altLang="en-US" dirty="0" smtClean="0"/>
              <a:t>资本</a:t>
            </a:r>
            <a:r>
              <a:rPr lang="zh-CN" altLang="en-US" dirty="0"/>
              <a:t>准备金则用于未来回购股票、支付可能的法律诉讼费用、延期税收支付或偿付其他意外事故债务等项目。</a:t>
            </a:r>
            <a:endParaRPr lang="zh-CN" altLang="en-US" dirty="0"/>
          </a:p>
          <a:p>
            <a:pPr marL="0" indent="0">
              <a:lnSpc>
                <a:spcPct val="120000"/>
              </a:lnSpc>
              <a:buNone/>
            </a:pPr>
            <a:r>
              <a:rPr lang="en-US" altLang="zh-CN" dirty="0"/>
              <a:t>3</a:t>
            </a:r>
            <a:r>
              <a:rPr lang="zh-CN" altLang="en-US" dirty="0"/>
              <a:t>．</a:t>
            </a:r>
            <a:r>
              <a:rPr lang="zh-CN" altLang="en-US" b="1" dirty="0">
                <a:solidFill>
                  <a:srgbClr val="FF0000"/>
                </a:solidFill>
              </a:rPr>
              <a:t>债务资本。</a:t>
            </a:r>
            <a:r>
              <a:rPr lang="zh-CN" altLang="en-US" dirty="0"/>
              <a:t>商业银行可以发行长期次级债务工具作为资本的补充来源，其持有者对银行收益和资产的要求权优先于普通股、优先股，但次于存款人和其他债务人，又称附属债务</a:t>
            </a:r>
            <a:r>
              <a:rPr lang="zh-CN" altLang="en-US" dirty="0" smtClean="0"/>
              <a:t>。</a:t>
            </a:r>
            <a:endParaRPr lang="zh-CN" altLang="en-US" dirty="0" smtClean="0"/>
          </a:p>
          <a:p>
            <a:pPr eaLnBrk="1" hangingPunct="1">
              <a:lnSpc>
                <a:spcPct val="120000"/>
              </a:lnSpc>
              <a:buFontTx/>
              <a:buNone/>
            </a:pPr>
            <a:endParaRPr lang="zh-CN" altLang="en-US" dirty="0" smtClean="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116067" y="3022092"/>
              <a:ext cx="61723" cy="128016"/>
            </p14:xfrm>
          </p:contentPart>
        </mc:Choice>
        <mc:Fallback xmlns="">
          <p:pic>
            <p:nvPicPr>
              <p:cNvPr id="2" name="墨迹 1"/>
            </p:nvPicPr>
            <p:blipFill>
              <a:blip/>
            </p:blipFill>
            <p:spPr>
              <a:xfrm>
                <a:off x="5116067" y="3022092"/>
                <a:ext cx="61723" cy="128016"/>
              </a:xfrm>
              <a:prstGeom prst="rect"/>
            </p:spPr>
          </p:pic>
        </mc:Fallback>
      </mc:AlternateContent>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207507" y="2988373"/>
              <a:ext cx="91440" cy="45149"/>
            </p14:xfrm>
          </p:contentPart>
        </mc:Choice>
        <mc:Fallback xmlns="">
          <p:pic>
            <p:nvPicPr>
              <p:cNvPr id="3" name="墨迹 2"/>
            </p:nvPicPr>
            <p:blipFill>
              <a:blip/>
            </p:blipFill>
            <p:spPr>
              <a:xfrm>
                <a:off x="5207507" y="2988373"/>
                <a:ext cx="91440" cy="4514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5198363" y="3026663"/>
              <a:ext cx="50292" cy="84583"/>
            </p14:xfrm>
          </p:contentPart>
        </mc:Choice>
        <mc:Fallback xmlns="">
          <p:pic>
            <p:nvPicPr>
              <p:cNvPr id="4" name="墨迹 3"/>
            </p:nvPicPr>
            <p:blipFill>
              <a:blip/>
            </p:blipFill>
            <p:spPr>
              <a:xfrm>
                <a:off x="5198363" y="3026663"/>
                <a:ext cx="50292" cy="84583"/>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5239512" y="3087242"/>
              <a:ext cx="22860" cy="19431"/>
            </p14:xfrm>
          </p:contentPart>
        </mc:Choice>
        <mc:Fallback xmlns="">
          <p:pic>
            <p:nvPicPr>
              <p:cNvPr id="5" name="墨迹 4"/>
            </p:nvPicPr>
            <p:blipFill>
              <a:blip/>
            </p:blipFill>
            <p:spPr>
              <a:xfrm>
                <a:off x="5239512" y="3087242"/>
                <a:ext cx="22860" cy="1943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148072" y="3136392"/>
              <a:ext cx="22860" cy="66294"/>
            </p14:xfrm>
          </p:contentPart>
        </mc:Choice>
        <mc:Fallback xmlns="">
          <p:pic>
            <p:nvPicPr>
              <p:cNvPr id="6" name="墨迹 5"/>
            </p:nvPicPr>
            <p:blipFill>
              <a:blip/>
            </p:blipFill>
            <p:spPr>
              <a:xfrm>
                <a:off x="5148072" y="3136392"/>
                <a:ext cx="22860" cy="6629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161787" y="3119675"/>
              <a:ext cx="164593" cy="67008"/>
            </p14:xfrm>
          </p:contentPart>
        </mc:Choice>
        <mc:Fallback xmlns="">
          <p:pic>
            <p:nvPicPr>
              <p:cNvPr id="7" name="墨迹 6"/>
            </p:nvPicPr>
            <p:blipFill>
              <a:blip/>
            </p:blipFill>
            <p:spPr>
              <a:xfrm>
                <a:off x="5161787" y="3119675"/>
                <a:ext cx="164593" cy="6700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193792" y="3159252"/>
              <a:ext cx="59435" cy="86868"/>
            </p14:xfrm>
          </p:contentPart>
        </mc:Choice>
        <mc:Fallback xmlns="">
          <p:pic>
            <p:nvPicPr>
              <p:cNvPr id="8" name="墨迹 7"/>
            </p:nvPicPr>
            <p:blipFill>
              <a:blip/>
            </p:blipFill>
            <p:spPr>
              <a:xfrm>
                <a:off x="5193792" y="3159252"/>
                <a:ext cx="59435" cy="8686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221224" y="3214116"/>
              <a:ext cx="126873" cy="13716"/>
            </p14:xfrm>
          </p:contentPart>
        </mc:Choice>
        <mc:Fallback xmlns="">
          <p:pic>
            <p:nvPicPr>
              <p:cNvPr id="9" name="墨迹 8"/>
            </p:nvPicPr>
            <p:blipFill>
              <a:blip/>
            </p:blipFill>
            <p:spPr>
              <a:xfrm>
                <a:off x="5221224" y="3214116"/>
                <a:ext cx="126873" cy="1371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5382815" y="2955797"/>
              <a:ext cx="193882" cy="87583"/>
            </p14:xfrm>
          </p:contentPart>
        </mc:Choice>
        <mc:Fallback xmlns="">
          <p:pic>
            <p:nvPicPr>
              <p:cNvPr id="10" name="墨迹 9"/>
            </p:nvPicPr>
            <p:blipFill>
              <a:blip/>
            </p:blipFill>
            <p:spPr>
              <a:xfrm>
                <a:off x="5382815" y="2955797"/>
                <a:ext cx="193882" cy="8758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5504687" y="2944367"/>
              <a:ext cx="41148" cy="254461"/>
            </p14:xfrm>
          </p:contentPart>
        </mc:Choice>
        <mc:Fallback xmlns="">
          <p:pic>
            <p:nvPicPr>
              <p:cNvPr id="11" name="墨迹 10"/>
            </p:nvPicPr>
            <p:blipFill>
              <a:blip/>
            </p:blipFill>
            <p:spPr>
              <a:xfrm>
                <a:off x="5504687" y="2944367"/>
                <a:ext cx="41148" cy="25446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5391530" y="3022092"/>
              <a:ext cx="113157" cy="103584"/>
            </p14:xfrm>
          </p:contentPart>
        </mc:Choice>
        <mc:Fallback xmlns="">
          <p:pic>
            <p:nvPicPr>
              <p:cNvPr id="12" name="墨迹 11"/>
            </p:nvPicPr>
            <p:blipFill>
              <a:blip/>
            </p:blipFill>
            <p:spPr>
              <a:xfrm>
                <a:off x="5391530" y="3022092"/>
                <a:ext cx="113157" cy="10358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5504687" y="3012947"/>
              <a:ext cx="117301" cy="29718"/>
            </p14:xfrm>
          </p:contentPart>
        </mc:Choice>
        <mc:Fallback xmlns="">
          <p:pic>
            <p:nvPicPr>
              <p:cNvPr id="13" name="墨迹 12"/>
            </p:nvPicPr>
            <p:blipFill>
              <a:blip/>
            </p:blipFill>
            <p:spPr>
              <a:xfrm>
                <a:off x="5504687" y="3012947"/>
                <a:ext cx="117301" cy="2971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5463540" y="3079242"/>
              <a:ext cx="150875" cy="48006"/>
            </p14:xfrm>
          </p:contentPart>
        </mc:Choice>
        <mc:Fallback xmlns="">
          <p:pic>
            <p:nvPicPr>
              <p:cNvPr id="14" name="墨迹 13"/>
            </p:nvPicPr>
            <p:blipFill>
              <a:blip/>
            </p:blipFill>
            <p:spPr>
              <a:xfrm>
                <a:off x="5463540" y="3079242"/>
                <a:ext cx="150875" cy="48006"/>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5693711" y="2880360"/>
              <a:ext cx="15574" cy="11430"/>
            </p14:xfrm>
          </p:contentPart>
        </mc:Choice>
        <mc:Fallback xmlns="">
          <p:pic>
            <p:nvPicPr>
              <p:cNvPr id="15" name="墨迹 14"/>
            </p:nvPicPr>
            <p:blipFill>
              <a:blip/>
            </p:blipFill>
            <p:spPr>
              <a:xfrm>
                <a:off x="5693711" y="2880360"/>
                <a:ext cx="15574" cy="1143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647991" y="2923222"/>
              <a:ext cx="144732" cy="101155"/>
            </p14:xfrm>
          </p:contentPart>
        </mc:Choice>
        <mc:Fallback xmlns="">
          <p:pic>
            <p:nvPicPr>
              <p:cNvPr id="16" name="墨迹 15"/>
            </p:nvPicPr>
            <p:blipFill>
              <a:blip/>
            </p:blipFill>
            <p:spPr>
              <a:xfrm>
                <a:off x="5647991" y="2923222"/>
                <a:ext cx="144732" cy="10115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729859" y="3017520"/>
              <a:ext cx="8001" cy="96012"/>
            </p14:xfrm>
          </p:contentPart>
        </mc:Choice>
        <mc:Fallback xmlns="">
          <p:pic>
            <p:nvPicPr>
              <p:cNvPr id="17" name="墨迹 16"/>
            </p:nvPicPr>
            <p:blipFill>
              <a:blip/>
            </p:blipFill>
            <p:spPr>
              <a:xfrm>
                <a:off x="5729859" y="3017520"/>
                <a:ext cx="8001" cy="9601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760720" y="2953512"/>
              <a:ext cx="102870" cy="150876"/>
            </p14:xfrm>
          </p:contentPart>
        </mc:Choice>
        <mc:Fallback xmlns="">
          <p:pic>
            <p:nvPicPr>
              <p:cNvPr id="18" name="墨迹 17"/>
            </p:nvPicPr>
            <p:blipFill>
              <a:blip/>
            </p:blipFill>
            <p:spPr>
              <a:xfrm>
                <a:off x="5760720" y="2953512"/>
                <a:ext cx="102870" cy="15087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5886450" y="2857500"/>
              <a:ext cx="41147" cy="64007"/>
            </p14:xfrm>
          </p:contentPart>
        </mc:Choice>
        <mc:Fallback xmlns="">
          <p:pic>
            <p:nvPicPr>
              <p:cNvPr id="19" name="墨迹 18"/>
            </p:nvPicPr>
            <p:blipFill>
              <a:blip/>
            </p:blipFill>
            <p:spPr>
              <a:xfrm>
                <a:off x="5886450" y="2857500"/>
                <a:ext cx="41147" cy="6400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907024" y="2836354"/>
              <a:ext cx="137160" cy="130874"/>
            </p14:xfrm>
          </p:contentPart>
        </mc:Choice>
        <mc:Fallback xmlns="">
          <p:pic>
            <p:nvPicPr>
              <p:cNvPr id="20" name="墨迹 19"/>
            </p:nvPicPr>
            <p:blipFill>
              <a:blip/>
            </p:blipFill>
            <p:spPr>
              <a:xfrm>
                <a:off x="5907024" y="2836354"/>
                <a:ext cx="137160" cy="13087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916167" y="2953512"/>
              <a:ext cx="9145" cy="93726"/>
            </p14:xfrm>
          </p:contentPart>
        </mc:Choice>
        <mc:Fallback xmlns="">
          <p:pic>
            <p:nvPicPr>
              <p:cNvPr id="21" name="墨迹 20"/>
            </p:nvPicPr>
            <p:blipFill>
              <a:blip/>
            </p:blipFill>
            <p:spPr>
              <a:xfrm>
                <a:off x="5916167" y="2953512"/>
                <a:ext cx="9145" cy="9372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902452" y="3008376"/>
              <a:ext cx="178308" cy="59436"/>
            </p14:xfrm>
          </p:contentPart>
        </mc:Choice>
        <mc:Fallback xmlns="">
          <p:pic>
            <p:nvPicPr>
              <p:cNvPr id="22" name="墨迹 21"/>
            </p:nvPicPr>
            <p:blipFill>
              <a:blip/>
            </p:blipFill>
            <p:spPr>
              <a:xfrm>
                <a:off x="5902452" y="3008376"/>
                <a:ext cx="178308" cy="59436"/>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6115050" y="2734056"/>
              <a:ext cx="6857" cy="45720"/>
            </p14:xfrm>
          </p:contentPart>
        </mc:Choice>
        <mc:Fallback xmlns="">
          <p:pic>
            <p:nvPicPr>
              <p:cNvPr id="23" name="墨迹 22"/>
            </p:nvPicPr>
            <p:blipFill>
              <a:blip/>
            </p:blipFill>
            <p:spPr>
              <a:xfrm>
                <a:off x="6115050" y="2734056"/>
                <a:ext cx="6857" cy="457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085332" y="2756916"/>
              <a:ext cx="140160" cy="64007"/>
            </p14:xfrm>
          </p:contentPart>
        </mc:Choice>
        <mc:Fallback xmlns="">
          <p:pic>
            <p:nvPicPr>
              <p:cNvPr id="24" name="墨迹 23"/>
            </p:nvPicPr>
            <p:blipFill>
              <a:blip/>
            </p:blipFill>
            <p:spPr>
              <a:xfrm>
                <a:off x="6085332" y="2756916"/>
                <a:ext cx="140160" cy="64007"/>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133337" y="2761487"/>
              <a:ext cx="70866" cy="89154"/>
            </p14:xfrm>
          </p:contentPart>
        </mc:Choice>
        <mc:Fallback xmlns="">
          <p:pic>
            <p:nvPicPr>
              <p:cNvPr id="25" name="墨迹 24"/>
            </p:nvPicPr>
            <p:blipFill>
              <a:blip/>
            </p:blipFill>
            <p:spPr>
              <a:xfrm>
                <a:off x="6133337" y="2761487"/>
                <a:ext cx="70866" cy="8915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108192" y="2839212"/>
              <a:ext cx="57150" cy="18288"/>
            </p14:xfrm>
          </p:contentPart>
        </mc:Choice>
        <mc:Fallback xmlns="">
          <p:pic>
            <p:nvPicPr>
              <p:cNvPr id="26" name="墨迹 25"/>
            </p:nvPicPr>
            <p:blipFill>
              <a:blip/>
            </p:blipFill>
            <p:spPr>
              <a:xfrm>
                <a:off x="6108192" y="2839212"/>
                <a:ext cx="57150" cy="1828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6231635" y="2788920"/>
              <a:ext cx="36576" cy="35432"/>
            </p14:xfrm>
          </p:contentPart>
        </mc:Choice>
        <mc:Fallback xmlns="">
          <p:pic>
            <p:nvPicPr>
              <p:cNvPr id="27" name="墨迹 26"/>
            </p:nvPicPr>
            <p:blipFill>
              <a:blip/>
            </p:blipFill>
            <p:spPr>
              <a:xfrm>
                <a:off x="6231635" y="2788920"/>
                <a:ext cx="36576" cy="3543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067044" y="2851213"/>
              <a:ext cx="225742" cy="93155"/>
            </p14:xfrm>
          </p:contentPart>
        </mc:Choice>
        <mc:Fallback xmlns="">
          <p:pic>
            <p:nvPicPr>
              <p:cNvPr id="28" name="墨迹 27"/>
            </p:nvPicPr>
            <p:blipFill>
              <a:blip/>
            </p:blipFill>
            <p:spPr>
              <a:xfrm>
                <a:off x="6067044" y="2851213"/>
                <a:ext cx="225742" cy="9315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187059" y="2834640"/>
              <a:ext cx="58293" cy="239458"/>
            </p14:xfrm>
          </p:contentPart>
        </mc:Choice>
        <mc:Fallback xmlns="">
          <p:pic>
            <p:nvPicPr>
              <p:cNvPr id="29" name="墨迹 28"/>
            </p:nvPicPr>
            <p:blipFill>
              <a:blip/>
            </p:blipFill>
            <p:spPr>
              <a:xfrm>
                <a:off x="6187059" y="2834640"/>
                <a:ext cx="58293" cy="23945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364224" y="2729483"/>
              <a:ext cx="194310" cy="190453"/>
            </p14:xfrm>
          </p:contentPart>
        </mc:Choice>
        <mc:Fallback xmlns="">
          <p:pic>
            <p:nvPicPr>
              <p:cNvPr id="30" name="墨迹 29"/>
            </p:nvPicPr>
            <p:blipFill>
              <a:blip/>
            </p:blipFill>
            <p:spPr>
              <a:xfrm>
                <a:off x="6364224" y="2729483"/>
                <a:ext cx="194310" cy="190453"/>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6517385" y="2679192"/>
              <a:ext cx="6858" cy="253746"/>
            </p14:xfrm>
          </p:contentPart>
        </mc:Choice>
        <mc:Fallback xmlns="">
          <p:pic>
            <p:nvPicPr>
              <p:cNvPr id="31" name="墨迹 30"/>
            </p:nvPicPr>
            <p:blipFill>
              <a:blip/>
            </p:blipFill>
            <p:spPr>
              <a:xfrm>
                <a:off x="6517385" y="2679192"/>
                <a:ext cx="6858" cy="25374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6519672" y="2676334"/>
              <a:ext cx="117300" cy="239459"/>
            </p14:xfrm>
          </p:contentPart>
        </mc:Choice>
        <mc:Fallback xmlns="">
          <p:pic>
            <p:nvPicPr>
              <p:cNvPr id="32" name="墨迹 31"/>
            </p:nvPicPr>
            <p:blipFill>
              <a:blip/>
            </p:blipFill>
            <p:spPr>
              <a:xfrm>
                <a:off x="6519672" y="2676334"/>
                <a:ext cx="117300" cy="239459"/>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6496812" y="2795777"/>
              <a:ext cx="89154" cy="61723"/>
            </p14:xfrm>
          </p:contentPart>
        </mc:Choice>
        <mc:Fallback xmlns="">
          <p:pic>
            <p:nvPicPr>
              <p:cNvPr id="33" name="墨迹 32"/>
            </p:nvPicPr>
            <p:blipFill>
              <a:blip/>
            </p:blipFill>
            <p:spPr>
              <a:xfrm>
                <a:off x="6496812" y="2795777"/>
                <a:ext cx="89154" cy="6172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6798564" y="2868930"/>
              <a:ext cx="4572" cy="6857"/>
            </p14:xfrm>
          </p:contentPart>
        </mc:Choice>
        <mc:Fallback xmlns="">
          <p:pic>
            <p:nvPicPr>
              <p:cNvPr id="34" name="墨迹 33"/>
            </p:nvPicPr>
            <p:blipFill>
              <a:blip/>
            </p:blipFill>
            <p:spPr>
              <a:xfrm>
                <a:off x="6798564" y="2868930"/>
                <a:ext cx="4572" cy="685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1185719" y="4722876"/>
              <a:ext cx="307039" cy="258889"/>
            </p14:xfrm>
          </p:contentPart>
        </mc:Choice>
        <mc:Fallback xmlns="">
          <p:pic>
            <p:nvPicPr>
              <p:cNvPr id="36" name="墨迹 35"/>
            </p:nvPicPr>
            <p:blipFill>
              <a:blip/>
            </p:blipFill>
            <p:spPr>
              <a:xfrm>
                <a:off x="1185719" y="4722876"/>
                <a:ext cx="307039" cy="258889"/>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095">
                                            <p:txEl>
                                              <p:pRg st="1" end="1"/>
                                            </p:txEl>
                                          </p:spTgt>
                                        </p:tgtEl>
                                        <p:attrNameLst>
                                          <p:attrName>style.visibility</p:attrName>
                                        </p:attrNameLst>
                                      </p:cBhvr>
                                      <p:to>
                                        <p:strVal val="visible"/>
                                      </p:to>
                                    </p:set>
                                    <p:anim calcmode="lin" valueType="num">
                                      <p:cBhvr>
                                        <p:cTn id="7" dur="500" fill="hold"/>
                                        <p:tgtEl>
                                          <p:spTgt spid="3095">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95">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3095">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95">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9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095">
                                            <p:txEl>
                                              <p:pRg st="7" end="7"/>
                                            </p:txEl>
                                          </p:spTgt>
                                        </p:tgtEl>
                                        <p:attrNameLst>
                                          <p:attrName>style.visibility</p:attrName>
                                        </p:attrNameLst>
                                      </p:cBhvr>
                                      <p:to>
                                        <p:strVal val="visible"/>
                                      </p:to>
                                    </p:set>
                                    <p:anim calcmode="lin" valueType="num">
                                      <p:cBhvr>
                                        <p:cTn id="16" dur="500" fill="hold"/>
                                        <p:tgtEl>
                                          <p:spTgt spid="3095">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xEl>
                                              <p:pRg st="7" end="7"/>
                                            </p:txEl>
                                          </p:spTgt>
                                        </p:tgtEl>
                                        <p:attrNameLst>
                                          <p:attrName>ppt_y</p:attrName>
                                        </p:attrNameLst>
                                      </p:cBhvr>
                                      <p:tavLst>
                                        <p:tav tm="0">
                                          <p:val>
                                            <p:strVal val="#ppt_y"/>
                                          </p:val>
                                        </p:tav>
                                        <p:tav tm="100000">
                                          <p:val>
                                            <p:strVal val="#ppt_y"/>
                                          </p:val>
                                        </p:tav>
                                      </p:tavLst>
                                    </p:anim>
                                    <p:anim calcmode="lin" valueType="num">
                                      <p:cBhvr>
                                        <p:cTn id="18" dur="500" fill="hold"/>
                                        <p:tgtEl>
                                          <p:spTgt spid="3095">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095">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3095">
                                            <p:txEl>
                                              <p:pRg st="12" end="12"/>
                                            </p:txEl>
                                          </p:spTgt>
                                        </p:tgtEl>
                                        <p:attrNameLst>
                                          <p:attrName>style.visibility</p:attrName>
                                        </p:attrNameLst>
                                      </p:cBhvr>
                                      <p:to>
                                        <p:strVal val="visible"/>
                                      </p:to>
                                    </p:set>
                                    <p:anim calcmode="lin" valueType="num">
                                      <p:cBhvr>
                                        <p:cTn id="25" dur="500" fill="hold"/>
                                        <p:tgtEl>
                                          <p:spTgt spid="3095">
                                            <p:txEl>
                                              <p:pRg st="12" end="1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095">
                                            <p:txEl>
                                              <p:pRg st="12" end="12"/>
                                            </p:txEl>
                                          </p:spTgt>
                                        </p:tgtEl>
                                        <p:attrNameLst>
                                          <p:attrName>ppt_y</p:attrName>
                                        </p:attrNameLst>
                                      </p:cBhvr>
                                      <p:tavLst>
                                        <p:tav tm="0">
                                          <p:val>
                                            <p:strVal val="#ppt_y"/>
                                          </p:val>
                                        </p:tav>
                                        <p:tav tm="100000">
                                          <p:val>
                                            <p:strVal val="#ppt_y"/>
                                          </p:val>
                                        </p:tav>
                                      </p:tavLst>
                                    </p:anim>
                                    <p:anim calcmode="lin" valueType="num">
                                      <p:cBhvr>
                                        <p:cTn id="27" dur="500" fill="hold"/>
                                        <p:tgtEl>
                                          <p:spTgt spid="3095">
                                            <p:txEl>
                                              <p:pRg st="12" end="1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095">
                                            <p:txEl>
                                              <p:pRg st="12" end="1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095">
                                            <p:txEl>
                                              <p:pRg st="12" end="1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3095">
                                            <p:txEl>
                                              <p:pRg st="9" end="9"/>
                                            </p:txEl>
                                          </p:spTgt>
                                        </p:tgtEl>
                                        <p:attrNameLst>
                                          <p:attrName>style.visibility</p:attrName>
                                        </p:attrNameLst>
                                      </p:cBhvr>
                                      <p:to>
                                        <p:strVal val="visible"/>
                                      </p:to>
                                    </p:set>
                                    <p:anim calcmode="lin" valueType="num">
                                      <p:cBhvr>
                                        <p:cTn id="34" dur="500" fill="hold"/>
                                        <p:tgtEl>
                                          <p:spTgt spid="3095">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095">
                                            <p:txEl>
                                              <p:pRg st="9" end="9"/>
                                            </p:txEl>
                                          </p:spTgt>
                                        </p:tgtEl>
                                        <p:attrNameLst>
                                          <p:attrName>ppt_y</p:attrName>
                                        </p:attrNameLst>
                                      </p:cBhvr>
                                      <p:tavLst>
                                        <p:tav tm="0">
                                          <p:val>
                                            <p:strVal val="#ppt_y"/>
                                          </p:val>
                                        </p:tav>
                                        <p:tav tm="100000">
                                          <p:val>
                                            <p:strVal val="#ppt_y"/>
                                          </p:val>
                                        </p:tav>
                                      </p:tavLst>
                                    </p:anim>
                                    <p:anim calcmode="lin" valueType="num">
                                      <p:cBhvr>
                                        <p:cTn id="36" dur="500" fill="hold"/>
                                        <p:tgtEl>
                                          <p:spTgt spid="3095">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095">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09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nodeType="clickEffect">
                                  <p:stCondLst>
                                    <p:cond delay="0"/>
                                  </p:stCondLst>
                                  <p:iterate type="lt">
                                    <p:tmPct val="10000"/>
                                  </p:iterate>
                                  <p:childTnLst>
                                    <p:set>
                                      <p:cBhvr>
                                        <p:cTn id="42" dur="1" fill="hold">
                                          <p:stCondLst>
                                            <p:cond delay="0"/>
                                          </p:stCondLst>
                                        </p:cTn>
                                        <p:tgtEl>
                                          <p:spTgt spid="3095">
                                            <p:txEl>
                                              <p:pRg st="10" end="10"/>
                                            </p:txEl>
                                          </p:spTgt>
                                        </p:tgtEl>
                                        <p:attrNameLst>
                                          <p:attrName>style.visibility</p:attrName>
                                        </p:attrNameLst>
                                      </p:cBhvr>
                                      <p:to>
                                        <p:strVal val="visible"/>
                                      </p:to>
                                    </p:set>
                                    <p:anim calcmode="lin" valueType="num">
                                      <p:cBhvr>
                                        <p:cTn id="43" dur="500" fill="hold"/>
                                        <p:tgtEl>
                                          <p:spTgt spid="3095">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095">
                                            <p:txEl>
                                              <p:pRg st="10" end="10"/>
                                            </p:txEl>
                                          </p:spTgt>
                                        </p:tgtEl>
                                        <p:attrNameLst>
                                          <p:attrName>ppt_y</p:attrName>
                                        </p:attrNameLst>
                                      </p:cBhvr>
                                      <p:tavLst>
                                        <p:tav tm="0">
                                          <p:val>
                                            <p:strVal val="#ppt_y"/>
                                          </p:val>
                                        </p:tav>
                                        <p:tav tm="100000">
                                          <p:val>
                                            <p:strVal val="#ppt_y"/>
                                          </p:val>
                                        </p:tav>
                                      </p:tavLst>
                                    </p:anim>
                                    <p:anim calcmode="lin" valueType="num">
                                      <p:cBhvr>
                                        <p:cTn id="45" dur="500" fill="hold"/>
                                        <p:tgtEl>
                                          <p:spTgt spid="3095">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095">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09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nodeType="clickEffect">
                                  <p:stCondLst>
                                    <p:cond delay="0"/>
                                  </p:stCondLst>
                                  <p:iterate type="lt">
                                    <p:tmPct val="10000"/>
                                  </p:iterate>
                                  <p:childTnLst>
                                    <p:set>
                                      <p:cBhvr>
                                        <p:cTn id="51" dur="1" fill="hold">
                                          <p:stCondLst>
                                            <p:cond delay="0"/>
                                          </p:stCondLst>
                                        </p:cTn>
                                        <p:tgtEl>
                                          <p:spTgt spid="3095">
                                            <p:txEl>
                                              <p:pRg st="11" end="11"/>
                                            </p:txEl>
                                          </p:spTgt>
                                        </p:tgtEl>
                                        <p:attrNameLst>
                                          <p:attrName>style.visibility</p:attrName>
                                        </p:attrNameLst>
                                      </p:cBhvr>
                                      <p:to>
                                        <p:strVal val="visible"/>
                                      </p:to>
                                    </p:set>
                                    <p:anim calcmode="lin" valueType="num">
                                      <p:cBhvr>
                                        <p:cTn id="52" dur="500" fill="hold"/>
                                        <p:tgtEl>
                                          <p:spTgt spid="3095">
                                            <p:txEl>
                                              <p:pRg st="11" end="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095">
                                            <p:txEl>
                                              <p:pRg st="11" end="11"/>
                                            </p:txEl>
                                          </p:spTgt>
                                        </p:tgtEl>
                                        <p:attrNameLst>
                                          <p:attrName>ppt_y</p:attrName>
                                        </p:attrNameLst>
                                      </p:cBhvr>
                                      <p:tavLst>
                                        <p:tav tm="0">
                                          <p:val>
                                            <p:strVal val="#ppt_y"/>
                                          </p:val>
                                        </p:tav>
                                        <p:tav tm="100000">
                                          <p:val>
                                            <p:strVal val="#ppt_y"/>
                                          </p:val>
                                        </p:tav>
                                      </p:tavLst>
                                    </p:anim>
                                    <p:anim calcmode="lin" valueType="num">
                                      <p:cBhvr>
                                        <p:cTn id="54" dur="500" fill="hold"/>
                                        <p:tgtEl>
                                          <p:spTgt spid="3095">
                                            <p:txEl>
                                              <p:pRg st="11" end="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095">
                                            <p:txEl>
                                              <p:pRg st="11" end="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095">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nodeType="clickEffect">
                                  <p:stCondLst>
                                    <p:cond delay="0"/>
                                  </p:stCondLst>
                                  <p:iterate type="lt">
                                    <p:tmPct val="10000"/>
                                  </p:iterate>
                                  <p:childTnLst>
                                    <p:set>
                                      <p:cBhvr>
                                        <p:cTn id="60" dur="1" fill="hold">
                                          <p:stCondLst>
                                            <p:cond delay="0"/>
                                          </p:stCondLst>
                                        </p:cTn>
                                        <p:tgtEl>
                                          <p:spTgt spid="3095">
                                            <p:txEl>
                                              <p:pRg st="2" end="2"/>
                                            </p:txEl>
                                          </p:spTgt>
                                        </p:tgtEl>
                                        <p:attrNameLst>
                                          <p:attrName>style.visibility</p:attrName>
                                        </p:attrNameLst>
                                      </p:cBhvr>
                                      <p:to>
                                        <p:strVal val="visible"/>
                                      </p:to>
                                    </p:set>
                                    <p:anim calcmode="lin" valueType="num">
                                      <p:cBhvr>
                                        <p:cTn id="61" dur="500" fill="hold"/>
                                        <p:tgtEl>
                                          <p:spTgt spid="3095">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095">
                                            <p:txEl>
                                              <p:pRg st="2" end="2"/>
                                            </p:txEl>
                                          </p:spTgt>
                                        </p:tgtEl>
                                        <p:attrNameLst>
                                          <p:attrName>ppt_y</p:attrName>
                                        </p:attrNameLst>
                                      </p:cBhvr>
                                      <p:tavLst>
                                        <p:tav tm="0">
                                          <p:val>
                                            <p:strVal val="#ppt_y"/>
                                          </p:val>
                                        </p:tav>
                                        <p:tav tm="100000">
                                          <p:val>
                                            <p:strVal val="#ppt_y"/>
                                          </p:val>
                                        </p:tav>
                                      </p:tavLst>
                                    </p:anim>
                                    <p:anim calcmode="lin" valueType="num">
                                      <p:cBhvr>
                                        <p:cTn id="63" dur="500" fill="hold"/>
                                        <p:tgtEl>
                                          <p:spTgt spid="3095">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095">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095">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nodeType="clickEffect">
                                  <p:stCondLst>
                                    <p:cond delay="0"/>
                                  </p:stCondLst>
                                  <p:iterate type="lt">
                                    <p:tmPct val="10000"/>
                                  </p:iterate>
                                  <p:childTnLst>
                                    <p:set>
                                      <p:cBhvr>
                                        <p:cTn id="69" dur="1" fill="hold">
                                          <p:stCondLst>
                                            <p:cond delay="0"/>
                                          </p:stCondLst>
                                        </p:cTn>
                                        <p:tgtEl>
                                          <p:spTgt spid="3095">
                                            <p:txEl>
                                              <p:pRg st="3" end="3"/>
                                            </p:txEl>
                                          </p:spTgt>
                                        </p:tgtEl>
                                        <p:attrNameLst>
                                          <p:attrName>style.visibility</p:attrName>
                                        </p:attrNameLst>
                                      </p:cBhvr>
                                      <p:to>
                                        <p:strVal val="visible"/>
                                      </p:to>
                                    </p:set>
                                    <p:anim calcmode="lin" valueType="num">
                                      <p:cBhvr>
                                        <p:cTn id="70" dur="500" fill="hold"/>
                                        <p:tgtEl>
                                          <p:spTgt spid="3095">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095">
                                            <p:txEl>
                                              <p:pRg st="3" end="3"/>
                                            </p:txEl>
                                          </p:spTgt>
                                        </p:tgtEl>
                                        <p:attrNameLst>
                                          <p:attrName>ppt_y</p:attrName>
                                        </p:attrNameLst>
                                      </p:cBhvr>
                                      <p:tavLst>
                                        <p:tav tm="0">
                                          <p:val>
                                            <p:strVal val="#ppt_y"/>
                                          </p:val>
                                        </p:tav>
                                        <p:tav tm="100000">
                                          <p:val>
                                            <p:strVal val="#ppt_y"/>
                                          </p:val>
                                        </p:tav>
                                      </p:tavLst>
                                    </p:anim>
                                    <p:anim calcmode="lin" valueType="num">
                                      <p:cBhvr>
                                        <p:cTn id="72" dur="500" fill="hold"/>
                                        <p:tgtEl>
                                          <p:spTgt spid="3095">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095">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095">
                                            <p:txEl>
                                              <p:pRg st="3" end="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1" presetClass="entr" presetSubtype="0" fill="hold" nodeType="clickEffect">
                                  <p:stCondLst>
                                    <p:cond delay="0"/>
                                  </p:stCondLst>
                                  <p:iterate type="lt">
                                    <p:tmPct val="10000"/>
                                  </p:iterate>
                                  <p:childTnLst>
                                    <p:set>
                                      <p:cBhvr>
                                        <p:cTn id="78" dur="1" fill="hold">
                                          <p:stCondLst>
                                            <p:cond delay="0"/>
                                          </p:stCondLst>
                                        </p:cTn>
                                        <p:tgtEl>
                                          <p:spTgt spid="3095">
                                            <p:txEl>
                                              <p:pRg st="4" end="4"/>
                                            </p:txEl>
                                          </p:spTgt>
                                        </p:tgtEl>
                                        <p:attrNameLst>
                                          <p:attrName>style.visibility</p:attrName>
                                        </p:attrNameLst>
                                      </p:cBhvr>
                                      <p:to>
                                        <p:strVal val="visible"/>
                                      </p:to>
                                    </p:set>
                                    <p:anim calcmode="lin" valueType="num">
                                      <p:cBhvr>
                                        <p:cTn id="79" dur="500" fill="hold"/>
                                        <p:tgtEl>
                                          <p:spTgt spid="3095">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3095">
                                            <p:txEl>
                                              <p:pRg st="4" end="4"/>
                                            </p:txEl>
                                          </p:spTgt>
                                        </p:tgtEl>
                                        <p:attrNameLst>
                                          <p:attrName>ppt_y</p:attrName>
                                        </p:attrNameLst>
                                      </p:cBhvr>
                                      <p:tavLst>
                                        <p:tav tm="0">
                                          <p:val>
                                            <p:strVal val="#ppt_y"/>
                                          </p:val>
                                        </p:tav>
                                        <p:tav tm="100000">
                                          <p:val>
                                            <p:strVal val="#ppt_y"/>
                                          </p:val>
                                        </p:tav>
                                      </p:tavLst>
                                    </p:anim>
                                    <p:anim calcmode="lin" valueType="num">
                                      <p:cBhvr>
                                        <p:cTn id="81" dur="500" fill="hold"/>
                                        <p:tgtEl>
                                          <p:spTgt spid="3095">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3095">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3095">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41" presetClass="entr" presetSubtype="0" fill="hold" nodeType="clickEffect">
                                  <p:stCondLst>
                                    <p:cond delay="0"/>
                                  </p:stCondLst>
                                  <p:iterate type="lt">
                                    <p:tmPct val="10000"/>
                                  </p:iterate>
                                  <p:childTnLst>
                                    <p:set>
                                      <p:cBhvr>
                                        <p:cTn id="87" dur="1" fill="hold">
                                          <p:stCondLst>
                                            <p:cond delay="0"/>
                                          </p:stCondLst>
                                        </p:cTn>
                                        <p:tgtEl>
                                          <p:spTgt spid="3095">
                                            <p:txEl>
                                              <p:pRg st="5" end="5"/>
                                            </p:txEl>
                                          </p:spTgt>
                                        </p:tgtEl>
                                        <p:attrNameLst>
                                          <p:attrName>style.visibility</p:attrName>
                                        </p:attrNameLst>
                                      </p:cBhvr>
                                      <p:to>
                                        <p:strVal val="visible"/>
                                      </p:to>
                                    </p:set>
                                    <p:anim calcmode="lin" valueType="num">
                                      <p:cBhvr>
                                        <p:cTn id="88" dur="500" fill="hold"/>
                                        <p:tgtEl>
                                          <p:spTgt spid="309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095">
                                            <p:txEl>
                                              <p:pRg st="5" end="5"/>
                                            </p:txEl>
                                          </p:spTgt>
                                        </p:tgtEl>
                                        <p:attrNameLst>
                                          <p:attrName>ppt_y</p:attrName>
                                        </p:attrNameLst>
                                      </p:cBhvr>
                                      <p:tavLst>
                                        <p:tav tm="0">
                                          <p:val>
                                            <p:strVal val="#ppt_y"/>
                                          </p:val>
                                        </p:tav>
                                        <p:tav tm="100000">
                                          <p:val>
                                            <p:strVal val="#ppt_y"/>
                                          </p:val>
                                        </p:tav>
                                      </p:tavLst>
                                    </p:anim>
                                    <p:anim calcmode="lin" valueType="num">
                                      <p:cBhvr>
                                        <p:cTn id="90" dur="500" fill="hold"/>
                                        <p:tgtEl>
                                          <p:spTgt spid="309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09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095">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41" presetClass="entr" presetSubtype="0" fill="hold" nodeType="clickEffect">
                                  <p:stCondLst>
                                    <p:cond delay="0"/>
                                  </p:stCondLst>
                                  <p:iterate type="lt">
                                    <p:tmPct val="10000"/>
                                  </p:iterate>
                                  <p:childTnLst>
                                    <p:set>
                                      <p:cBhvr>
                                        <p:cTn id="96" dur="1" fill="hold">
                                          <p:stCondLst>
                                            <p:cond delay="0"/>
                                          </p:stCondLst>
                                        </p:cTn>
                                        <p:tgtEl>
                                          <p:spTgt spid="3095">
                                            <p:txEl>
                                              <p:pRg st="6" end="6"/>
                                            </p:txEl>
                                          </p:spTgt>
                                        </p:tgtEl>
                                        <p:attrNameLst>
                                          <p:attrName>style.visibility</p:attrName>
                                        </p:attrNameLst>
                                      </p:cBhvr>
                                      <p:to>
                                        <p:strVal val="visible"/>
                                      </p:to>
                                    </p:set>
                                    <p:anim calcmode="lin" valueType="num">
                                      <p:cBhvr>
                                        <p:cTn id="97" dur="500" fill="hold"/>
                                        <p:tgtEl>
                                          <p:spTgt spid="3095">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3095">
                                            <p:txEl>
                                              <p:pRg st="6" end="6"/>
                                            </p:txEl>
                                          </p:spTgt>
                                        </p:tgtEl>
                                        <p:attrNameLst>
                                          <p:attrName>ppt_y</p:attrName>
                                        </p:attrNameLst>
                                      </p:cBhvr>
                                      <p:tavLst>
                                        <p:tav tm="0">
                                          <p:val>
                                            <p:strVal val="#ppt_y"/>
                                          </p:val>
                                        </p:tav>
                                        <p:tav tm="100000">
                                          <p:val>
                                            <p:strVal val="#ppt_y"/>
                                          </p:val>
                                        </p:tav>
                                      </p:tavLst>
                                    </p:anim>
                                    <p:anim calcmode="lin" valueType="num">
                                      <p:cBhvr>
                                        <p:cTn id="99" dur="500" fill="hold"/>
                                        <p:tgtEl>
                                          <p:spTgt spid="3095">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3095">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30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323528" y="917129"/>
            <a:ext cx="8084889" cy="855687"/>
          </a:xfrm>
        </p:spPr>
        <p:txBody>
          <a:bodyPr>
            <a:normAutofit/>
          </a:bodyPr>
          <a:lstStyle/>
          <a:p>
            <a:pPr eaLnBrk="1" hangingPunct="1"/>
            <a:r>
              <a:rPr lang="en-US" altLang="zh-CN" sz="3200" b="1" dirty="0" smtClean="0">
                <a:latin typeface="+mn-ea"/>
                <a:ea typeface="+mn-ea"/>
              </a:rPr>
              <a:t>&lt;&lt;</a:t>
            </a:r>
            <a:r>
              <a:rPr lang="zh-CN" altLang="en-US" sz="3200" b="1" dirty="0" smtClean="0">
                <a:latin typeface="+mn-ea"/>
                <a:ea typeface="+mn-ea"/>
              </a:rPr>
              <a:t>巴塞尔协议</a:t>
            </a:r>
            <a:r>
              <a:rPr lang="en-US" altLang="zh-CN" sz="3200" b="1" dirty="0" smtClean="0">
                <a:latin typeface="+mn-ea"/>
                <a:ea typeface="+mn-ea"/>
              </a:rPr>
              <a:t>&gt;&gt;</a:t>
            </a:r>
            <a:r>
              <a:rPr lang="zh-CN" altLang="en-US" sz="3200" b="1" dirty="0" smtClean="0">
                <a:latin typeface="+mn-ea"/>
                <a:ea typeface="+mn-ea"/>
              </a:rPr>
              <a:t>与商业银行资本金管理</a:t>
            </a:r>
            <a:endParaRPr lang="zh-CN" altLang="en-US" sz="3200" b="1" dirty="0" smtClean="0">
              <a:latin typeface="+mn-ea"/>
              <a:ea typeface="+mn-ea"/>
            </a:endParaRPr>
          </a:p>
        </p:txBody>
      </p:sp>
      <p:sp>
        <p:nvSpPr>
          <p:cNvPr id="7171" name="Rectangle 3"/>
          <p:cNvSpPr>
            <a:spLocks noGrp="1"/>
          </p:cNvSpPr>
          <p:nvPr>
            <p:ph type="body" idx="1"/>
          </p:nvPr>
        </p:nvSpPr>
        <p:spPr>
          <a:xfrm>
            <a:off x="0" y="1196975"/>
            <a:ext cx="9144000" cy="6048375"/>
          </a:xfrm>
        </p:spPr>
        <p:txBody>
          <a:bodyPr/>
          <a:lstStyle/>
          <a:p>
            <a:pPr eaLnBrk="1" hangingPunct="1">
              <a:lnSpc>
                <a:spcPct val="80000"/>
              </a:lnSpc>
            </a:pPr>
            <a:endParaRPr lang="zh-CN" altLang="en-US" sz="1000" dirty="0" smtClean="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eaLnBrk="1" hangingPunct="1">
              <a:lnSpc>
                <a:spcPct val="80000"/>
              </a:lnSpc>
              <a:buNone/>
            </a:pPr>
            <a:endParaRPr lang="en-US" altLang="zh-CN" sz="2400" dirty="0" smtClean="0"/>
          </a:p>
          <a:p>
            <a:pPr marL="0" indent="0" eaLnBrk="1" hangingPunct="1">
              <a:lnSpc>
                <a:spcPct val="80000"/>
              </a:lnSpc>
              <a:buNone/>
            </a:pPr>
            <a:endParaRPr lang="en-US" altLang="zh-CN" sz="2400" dirty="0"/>
          </a:p>
          <a:p>
            <a:pPr marL="0" indent="0" algn="ctr" eaLnBrk="1" hangingPunct="1">
              <a:lnSpc>
                <a:spcPct val="80000"/>
              </a:lnSpc>
              <a:buNone/>
            </a:pPr>
            <a:r>
              <a:rPr lang="zh-CN" altLang="en-US" sz="2400" dirty="0" smtClean="0"/>
              <a:t>图</a:t>
            </a:r>
            <a:r>
              <a:rPr lang="en-US" altLang="zh-CN" sz="2400" dirty="0" smtClean="0"/>
              <a:t>9-1</a:t>
            </a:r>
            <a:r>
              <a:rPr lang="zh-CN" altLang="en-US" sz="2400" b="1" dirty="0" smtClean="0">
                <a:solidFill>
                  <a:srgbClr val="FF0000"/>
                </a:solidFill>
                <a:latin typeface="方正姚体" pitchFamily="2" charset="-122"/>
                <a:ea typeface="方正姚体" pitchFamily="2" charset="-122"/>
              </a:rPr>
              <a:t>巴塞尔银行资本监管</a:t>
            </a:r>
            <a:r>
              <a:rPr lang="en-US" altLang="zh-CN" sz="2400" b="1" dirty="0" smtClean="0">
                <a:solidFill>
                  <a:srgbClr val="FF0000"/>
                </a:solidFill>
                <a:latin typeface="方正姚体" pitchFamily="2" charset="-122"/>
                <a:ea typeface="方正姚体" pitchFamily="2" charset="-122"/>
              </a:rPr>
              <a:t>30</a:t>
            </a:r>
            <a:r>
              <a:rPr lang="zh-CN" altLang="en-US" sz="2400" b="1" dirty="0" smtClean="0">
                <a:solidFill>
                  <a:srgbClr val="FF0000"/>
                </a:solidFill>
                <a:latin typeface="方正姚体" pitchFamily="2" charset="-122"/>
                <a:ea typeface="方正姚体" pitchFamily="2" charset="-122"/>
              </a:rPr>
              <a:t>年</a:t>
            </a:r>
            <a:endParaRPr lang="zh-CN" altLang="en-US" sz="2400" b="1" dirty="0" smtClean="0">
              <a:solidFill>
                <a:srgbClr val="FF0000"/>
              </a:solidFill>
              <a:latin typeface="方正姚体" pitchFamily="2" charset="-122"/>
              <a:ea typeface="方正姚体" pitchFamily="2"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1772816"/>
            <a:ext cx="8964488"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3352800" y="1219200"/>
            <a:ext cx="5107632" cy="5181600"/>
          </a:xfrm>
          <a:ln w="34925">
            <a:solidFill>
              <a:schemeClr val="accent1"/>
            </a:solidFill>
            <a:miter lim="800000"/>
          </a:ln>
        </p:spPr>
        <p:txBody>
          <a:bodyPr/>
          <a:lstStyle/>
          <a:p>
            <a:pPr lvl="1">
              <a:lnSpc>
                <a:spcPct val="120000"/>
              </a:lnSpc>
              <a:spcBef>
                <a:spcPct val="40000"/>
              </a:spcBef>
              <a:spcAft>
                <a:spcPct val="10000"/>
              </a:spcAft>
              <a:buSzPct val="90000"/>
              <a:buFont typeface="Wingdings" charset="2"/>
              <a:buChar char="l"/>
            </a:pPr>
            <a:r>
              <a:rPr lang="zh-CN" altLang="en-US" sz="2600" b="1" dirty="0" smtClean="0">
                <a:latin typeface="楷体_GB2312" pitchFamily="49" charset="-122"/>
                <a:ea typeface="楷体_GB2312" pitchFamily="49" charset="-122"/>
              </a:rPr>
              <a:t>竞争日趋激烈</a:t>
            </a:r>
            <a:endParaRPr lang="zh-CN" altLang="en-US" sz="2600" b="1" dirty="0" smtClean="0">
              <a:latin typeface="楷体_GB2312" pitchFamily="49" charset="-122"/>
              <a:ea typeface="楷体_GB2312" pitchFamily="49" charset="-122"/>
            </a:endParaRPr>
          </a:p>
          <a:p>
            <a:pPr lvl="1">
              <a:lnSpc>
                <a:spcPct val="120000"/>
              </a:lnSpc>
              <a:spcBef>
                <a:spcPct val="40000"/>
              </a:spcBef>
              <a:spcAft>
                <a:spcPct val="10000"/>
              </a:spcAft>
              <a:buSzPct val="90000"/>
              <a:buFont typeface="Wingdings" charset="2"/>
              <a:buChar char="l"/>
            </a:pPr>
            <a:r>
              <a:rPr lang="zh-CN" altLang="en-US" sz="2600" b="1" dirty="0" smtClean="0">
                <a:latin typeface="楷体_GB2312" pitchFamily="49" charset="-122"/>
                <a:ea typeface="楷体_GB2312" pitchFamily="49" charset="-122"/>
              </a:rPr>
              <a:t>金融风险日趋国际化</a:t>
            </a:r>
            <a:endParaRPr lang="zh-CN" altLang="en-US" sz="2600" b="1" dirty="0" smtClean="0">
              <a:latin typeface="楷体_GB2312" pitchFamily="49" charset="-122"/>
              <a:ea typeface="楷体_GB2312" pitchFamily="49" charset="-122"/>
            </a:endParaRPr>
          </a:p>
          <a:p>
            <a:pPr lvl="1">
              <a:lnSpc>
                <a:spcPct val="120000"/>
              </a:lnSpc>
              <a:spcBef>
                <a:spcPct val="40000"/>
              </a:spcBef>
              <a:spcAft>
                <a:spcPct val="10000"/>
              </a:spcAft>
              <a:buSzPct val="90000"/>
              <a:buFont typeface="Wingdings" charset="2"/>
              <a:buChar char="l"/>
            </a:pPr>
            <a:r>
              <a:rPr lang="zh-CN" altLang="en-US" sz="2600" b="1" dirty="0" smtClean="0">
                <a:latin typeface="楷体_GB2312" pitchFamily="49" charset="-122"/>
                <a:ea typeface="楷体_GB2312" pitchFamily="49" charset="-122"/>
              </a:rPr>
              <a:t>金融衍生工具的广泛使用加大了银行的风险</a:t>
            </a:r>
            <a:endParaRPr lang="zh-CN" altLang="en-US" sz="2600" b="1" dirty="0" smtClean="0">
              <a:latin typeface="楷体_GB2312" pitchFamily="49" charset="-122"/>
              <a:ea typeface="楷体_GB2312" pitchFamily="49" charset="-122"/>
            </a:endParaRPr>
          </a:p>
          <a:p>
            <a:pPr lvl="1">
              <a:lnSpc>
                <a:spcPct val="120000"/>
              </a:lnSpc>
              <a:spcBef>
                <a:spcPct val="40000"/>
              </a:spcBef>
              <a:spcAft>
                <a:spcPct val="10000"/>
              </a:spcAft>
              <a:buSzPct val="90000"/>
              <a:buFont typeface="Wingdings" charset="2"/>
              <a:buChar char="l"/>
            </a:pPr>
            <a:r>
              <a:rPr lang="zh-CN" altLang="en-US" sz="2600" b="1" dirty="0" smtClean="0">
                <a:latin typeface="楷体_GB2312" pitchFamily="49" charset="-122"/>
                <a:ea typeface="楷体_GB2312" pitchFamily="49" charset="-122"/>
              </a:rPr>
              <a:t>跨国银行在多国设立机构，使得任何一国金融当局都无法实施有效监管</a:t>
            </a:r>
            <a:endParaRPr lang="zh-CN" altLang="en-US" sz="2600" b="1" dirty="0" smtClean="0">
              <a:latin typeface="楷体_GB2312" pitchFamily="49" charset="-122"/>
              <a:ea typeface="楷体_GB2312" pitchFamily="49" charset="-122"/>
            </a:endParaRPr>
          </a:p>
          <a:p>
            <a:pPr lvl="1">
              <a:lnSpc>
                <a:spcPct val="120000"/>
              </a:lnSpc>
              <a:spcBef>
                <a:spcPct val="40000"/>
              </a:spcBef>
              <a:spcAft>
                <a:spcPct val="10000"/>
              </a:spcAft>
              <a:buSzPct val="90000"/>
              <a:buFont typeface="Wingdings" charset="2"/>
              <a:buChar char="l"/>
            </a:pPr>
            <a:r>
              <a:rPr lang="zh-CN" altLang="en-US" sz="2600" b="1" dirty="0" smtClean="0">
                <a:latin typeface="楷体_GB2312" pitchFamily="49" charset="-122"/>
                <a:ea typeface="楷体_GB2312" pitchFamily="49" charset="-122"/>
              </a:rPr>
              <a:t>国际金融市场格局发生变化</a:t>
            </a:r>
            <a:endParaRPr lang="en-US" altLang="zh-CN" sz="2600" b="1" dirty="0" smtClean="0">
              <a:latin typeface="楷体_GB2312" pitchFamily="49" charset="-122"/>
              <a:ea typeface="楷体_GB2312" pitchFamily="49" charset="-122"/>
            </a:endParaRPr>
          </a:p>
        </p:txBody>
      </p:sp>
      <p:sp>
        <p:nvSpPr>
          <p:cNvPr id="5" name="矩形 4"/>
          <p:cNvSpPr/>
          <p:nvPr/>
        </p:nvSpPr>
        <p:spPr>
          <a:xfrm>
            <a:off x="228600" y="895499"/>
            <a:ext cx="3051652" cy="584775"/>
          </a:xfrm>
          <a:prstGeom prst="rect">
            <a:avLst/>
          </a:prstGeom>
          <a:solidFill>
            <a:srgbClr val="92D050"/>
          </a:solidFill>
          <a:ln w="34925">
            <a:solidFill>
              <a:srgbClr val="7030A0"/>
            </a:solidFill>
          </a:ln>
        </p:spPr>
        <p:txBody>
          <a:bodyPr wrap="square">
            <a:spAutoFit/>
          </a:bodyPr>
          <a:lstStyle/>
          <a:p>
            <a:pPr eaLnBrk="0" hangingPunct="0">
              <a:spcBef>
                <a:spcPct val="20000"/>
              </a:spcBef>
              <a:buClr>
                <a:srgbClr val="4C59D2"/>
              </a:buClr>
              <a:defRPr/>
            </a:pPr>
            <a:r>
              <a:rPr lang="en-US" altLang="zh-CN" sz="3200" b="1" kern="0" dirty="0" smtClean="0">
                <a:solidFill>
                  <a:srgbClr val="003366"/>
                </a:solidFill>
                <a:latin typeface="微软雅黑" pitchFamily="34" charset="-122"/>
                <a:ea typeface="微软雅黑" pitchFamily="34" charset="-122"/>
              </a:rPr>
              <a:t>1.</a:t>
            </a:r>
            <a:r>
              <a:rPr lang="zh-CN" altLang="en-US" sz="3200" b="1" kern="0" dirty="0" smtClean="0">
                <a:solidFill>
                  <a:srgbClr val="003366"/>
                </a:solidFill>
                <a:latin typeface="微软雅黑" pitchFamily="34" charset="-122"/>
                <a:ea typeface="微软雅黑" pitchFamily="34" charset="-122"/>
              </a:rPr>
              <a:t>巴塞尔协议</a:t>
            </a:r>
            <a:r>
              <a:rPr lang="en-US" altLang="zh-CN" sz="3200" b="1" kern="0" dirty="0" smtClean="0">
                <a:solidFill>
                  <a:srgbClr val="003366"/>
                </a:solidFill>
                <a:latin typeface="微软雅黑" pitchFamily="34" charset="-122"/>
                <a:ea typeface="微软雅黑" pitchFamily="34" charset="-122"/>
              </a:rPr>
              <a:t>I</a:t>
            </a:r>
            <a:endParaRPr lang="en-US" altLang="zh-CN" sz="3200" b="1" kern="0" dirty="0">
              <a:solidFill>
                <a:srgbClr val="003366"/>
              </a:solidFill>
              <a:latin typeface="微软雅黑" pitchFamily="34" charset="-122"/>
              <a:ea typeface="微软雅黑" pitchFamily="34" charset="-122"/>
            </a:endParaRPr>
          </a:p>
        </p:txBody>
      </p:sp>
      <p:sp>
        <p:nvSpPr>
          <p:cNvPr id="6" name="虚尾箭头 5"/>
          <p:cNvSpPr/>
          <p:nvPr/>
        </p:nvSpPr>
        <p:spPr>
          <a:xfrm rot="2378637">
            <a:off x="2097088" y="3606800"/>
            <a:ext cx="1066800" cy="749300"/>
          </a:xfrm>
          <a:prstGeom prst="striped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0" y="2492896"/>
            <a:ext cx="3059832" cy="1077218"/>
          </a:xfrm>
          <a:prstGeom prst="rect">
            <a:avLst/>
          </a:prstGeom>
          <a:noFill/>
        </p:spPr>
        <p:txBody>
          <a:bodyPr wrap="square" rtlCol="0">
            <a:spAutoFit/>
          </a:bodyPr>
          <a:lstStyle/>
          <a:p>
            <a:pPr algn="ctr"/>
            <a:r>
              <a:rPr lang="zh-CN" altLang="en-US" sz="3200" b="1" dirty="0"/>
              <a:t>《巴塞尔协议</a:t>
            </a:r>
            <a:r>
              <a:rPr lang="en-US" altLang="zh-CN" sz="3200" b="1" dirty="0"/>
              <a:t>I</a:t>
            </a:r>
            <a:r>
              <a:rPr lang="zh-CN" altLang="en-US" sz="3200" b="1" dirty="0"/>
              <a:t>》产</a:t>
            </a:r>
            <a:r>
              <a:rPr lang="zh-CN" altLang="en-US" sz="3200" b="1" dirty="0" smtClean="0"/>
              <a:t>生背景</a:t>
            </a:r>
            <a:endParaRPr lang="zh-CN" altLang="en-US" sz="32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611560" y="1484784"/>
            <a:ext cx="7696200" cy="4724400"/>
          </a:xfrm>
          <a:ln w="34925">
            <a:solidFill>
              <a:srgbClr val="7030A0"/>
            </a:solidFill>
            <a:miter lim="800000"/>
          </a:ln>
        </p:spPr>
        <p:txBody>
          <a:bodyPr/>
          <a:lstStyle/>
          <a:p>
            <a:pPr>
              <a:lnSpc>
                <a:spcPts val="3500"/>
              </a:lnSpc>
              <a:spcBef>
                <a:spcPts val="600"/>
              </a:spcBef>
              <a:spcAft>
                <a:spcPts val="600"/>
              </a:spcAft>
            </a:pPr>
            <a:r>
              <a:rPr lang="en-US" altLang="zh-CN" sz="2600" dirty="0" smtClean="0">
                <a:latin typeface="微软雅黑" pitchFamily="34" charset="-122"/>
                <a:ea typeface="微软雅黑" pitchFamily="34" charset="-122"/>
              </a:rPr>
              <a:t>1974</a:t>
            </a:r>
            <a:r>
              <a:rPr lang="zh-CN" altLang="en-US" sz="2600" dirty="0" smtClean="0">
                <a:latin typeface="微软雅黑" pitchFamily="34" charset="-122"/>
                <a:ea typeface="微软雅黑" pitchFamily="34" charset="-122"/>
              </a:rPr>
              <a:t>年，德国赫斯塔特银行、美国富兰克林银行相继破产</a:t>
            </a:r>
            <a:r>
              <a:rPr lang="en-US" altLang="zh-CN" sz="2600" dirty="0" smtClean="0">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推动银行监管的国际合作。</a:t>
            </a:r>
            <a:endParaRPr lang="zh-CN" altLang="en-US" sz="2600" dirty="0" smtClean="0">
              <a:latin typeface="微软雅黑" pitchFamily="34" charset="-122"/>
              <a:ea typeface="微软雅黑" pitchFamily="34" charset="-122"/>
            </a:endParaRPr>
          </a:p>
          <a:p>
            <a:pPr>
              <a:lnSpc>
                <a:spcPts val="3500"/>
              </a:lnSpc>
              <a:spcBef>
                <a:spcPts val="600"/>
              </a:spcBef>
              <a:spcAft>
                <a:spcPts val="600"/>
              </a:spcAft>
            </a:pPr>
            <a:r>
              <a:rPr lang="en-US" altLang="zh-CN" sz="2600" dirty="0" smtClean="0">
                <a:latin typeface="微软雅黑" pitchFamily="34" charset="-122"/>
                <a:ea typeface="微软雅黑" pitchFamily="34" charset="-122"/>
              </a:rPr>
              <a:t>1975</a:t>
            </a:r>
            <a:r>
              <a:rPr lang="zh-CN" altLang="en-US" sz="2600" dirty="0" smtClean="0">
                <a:latin typeface="微软雅黑" pitchFamily="34" charset="-122"/>
                <a:ea typeface="微软雅黑" pitchFamily="34" charset="-122"/>
              </a:rPr>
              <a:t>年</a:t>
            </a:r>
            <a:r>
              <a:rPr lang="en-US" altLang="zh-CN" sz="2600" dirty="0" smtClean="0">
                <a:latin typeface="微软雅黑" pitchFamily="34" charset="-122"/>
                <a:ea typeface="微软雅黑" pitchFamily="34" charset="-122"/>
              </a:rPr>
              <a:t>2</a:t>
            </a:r>
            <a:r>
              <a:rPr lang="zh-CN" altLang="en-US" sz="2600" dirty="0" smtClean="0">
                <a:latin typeface="微软雅黑" pitchFamily="34" charset="-122"/>
                <a:ea typeface="微软雅黑" pitchFamily="34" charset="-122"/>
              </a:rPr>
              <a:t>月，英格兰银行总裁建议，国际清算银行发起，</a:t>
            </a:r>
            <a:r>
              <a:rPr lang="zh-CN" altLang="en-US" sz="2600" b="1" dirty="0" smtClean="0">
                <a:solidFill>
                  <a:srgbClr val="FF0000"/>
                </a:solidFill>
                <a:latin typeface="微软雅黑" pitchFamily="34" charset="-122"/>
                <a:ea typeface="微软雅黑" pitchFamily="34" charset="-122"/>
              </a:rPr>
              <a:t>在瑞士巴塞尔创立“国际清算银行对银行进行管理和监督常设委员会</a:t>
            </a:r>
            <a:r>
              <a:rPr lang="en-US" altLang="zh-CN" sz="2600" b="1" dirty="0" smtClean="0">
                <a:solidFill>
                  <a:srgbClr val="FF0000"/>
                </a:solidFill>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a:t>
            </a:r>
            <a:endParaRPr lang="zh-CN" altLang="en-US" sz="2600" dirty="0" smtClean="0">
              <a:latin typeface="微软雅黑" pitchFamily="34" charset="-122"/>
              <a:ea typeface="微软雅黑" pitchFamily="34" charset="-122"/>
            </a:endParaRPr>
          </a:p>
          <a:p>
            <a:pPr>
              <a:lnSpc>
                <a:spcPts val="3500"/>
              </a:lnSpc>
              <a:spcBef>
                <a:spcPts val="600"/>
              </a:spcBef>
              <a:spcAft>
                <a:spcPts val="600"/>
              </a:spcAft>
            </a:pPr>
            <a:r>
              <a:rPr lang="en-US" altLang="zh-CN" sz="2600" dirty="0" smtClean="0">
                <a:latin typeface="微软雅黑" pitchFamily="34" charset="-122"/>
                <a:ea typeface="微软雅黑" pitchFamily="34" charset="-122"/>
              </a:rPr>
              <a:t>1975</a:t>
            </a:r>
            <a:r>
              <a:rPr lang="zh-CN" altLang="en-US" sz="2600" dirty="0" smtClean="0">
                <a:latin typeface="微软雅黑" pitchFamily="34" charset="-122"/>
                <a:ea typeface="微软雅黑" pitchFamily="34" charset="-122"/>
              </a:rPr>
              <a:t>年</a:t>
            </a:r>
            <a:r>
              <a:rPr lang="en-US" altLang="zh-CN" sz="2600" dirty="0" smtClean="0">
                <a:latin typeface="微软雅黑" pitchFamily="34" charset="-122"/>
                <a:ea typeface="微软雅黑" pitchFamily="34" charset="-122"/>
              </a:rPr>
              <a:t>12</a:t>
            </a:r>
            <a:r>
              <a:rPr lang="zh-CN" altLang="en-US" sz="2600" dirty="0" smtClean="0">
                <a:latin typeface="微软雅黑" pitchFamily="34" charset="-122"/>
                <a:ea typeface="微软雅黑" pitchFamily="34" charset="-122"/>
              </a:rPr>
              <a:t>月，十国集团等批准了“对银行的外国机构监督</a:t>
            </a:r>
            <a:r>
              <a:rPr lang="en-US" altLang="zh-CN" sz="2600" dirty="0" smtClean="0">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文件，即：第一个巴塞尔协议诞生。</a:t>
            </a:r>
            <a:endParaRPr lang="zh-CN" altLang="en-US" sz="2600" dirty="0" smtClean="0">
              <a:latin typeface="微软雅黑" pitchFamily="34" charset="-122"/>
              <a:ea typeface="微软雅黑" pitchFamily="34" charset="-122"/>
            </a:endParaRPr>
          </a:p>
          <a:p>
            <a:pPr>
              <a:lnSpc>
                <a:spcPts val="3500"/>
              </a:lnSpc>
              <a:spcBef>
                <a:spcPts val="600"/>
              </a:spcBef>
              <a:spcAft>
                <a:spcPts val="600"/>
              </a:spcAft>
            </a:pPr>
            <a:r>
              <a:rPr lang="en-US" altLang="zh-CN" sz="2600" dirty="0" smtClean="0">
                <a:latin typeface="微软雅黑" pitchFamily="34" charset="-122"/>
                <a:ea typeface="微软雅黑" pitchFamily="34" charset="-122"/>
              </a:rPr>
              <a:t>1983</a:t>
            </a:r>
            <a:r>
              <a:rPr lang="zh-CN" altLang="en-US" sz="2600" dirty="0" smtClean="0">
                <a:latin typeface="微软雅黑" pitchFamily="34" charset="-122"/>
                <a:ea typeface="微软雅黑" pitchFamily="34" charset="-122"/>
              </a:rPr>
              <a:t>年，基于第一个巴塞尔协议修改，产生了第二个巴塞尔协议。</a:t>
            </a:r>
            <a:endParaRPr lang="en-US" altLang="zh-CN" sz="2600" dirty="0" smtClean="0">
              <a:latin typeface="微软雅黑" pitchFamily="34" charset="-122"/>
              <a:ea typeface="微软雅黑" pitchFamily="34" charset="-122"/>
            </a:endParaRPr>
          </a:p>
          <a:p>
            <a:endParaRPr lang="en-US" altLang="zh-CN" sz="2600" dirty="0" smtClean="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683568" y="1556792"/>
            <a:ext cx="7467600" cy="3528392"/>
          </a:xfrm>
          <a:ln w="34925">
            <a:solidFill>
              <a:srgbClr val="7030A0"/>
            </a:solidFill>
            <a:miter lim="800000"/>
          </a:ln>
        </p:spPr>
        <p:txBody>
          <a:bodyPr>
            <a:normAutofit/>
          </a:bodyPr>
          <a:lstStyle/>
          <a:p>
            <a:pPr>
              <a:spcBef>
                <a:spcPts val="600"/>
              </a:spcBef>
              <a:spcAft>
                <a:spcPts val="600"/>
              </a:spcAft>
            </a:pPr>
            <a:r>
              <a:rPr lang="en-US" altLang="zh-CN" sz="2400" dirty="0" smtClean="0">
                <a:latin typeface="微软雅黑" pitchFamily="34" charset="-122"/>
                <a:ea typeface="微软雅黑" pitchFamily="34" charset="-122"/>
              </a:rPr>
              <a:t>1987</a:t>
            </a:r>
            <a:r>
              <a:rPr lang="zh-CN" altLang="en-US" sz="2400" dirty="0" smtClean="0">
                <a:latin typeface="微软雅黑" pitchFamily="34" charset="-122"/>
                <a:ea typeface="微软雅黑" pitchFamily="34" charset="-122"/>
              </a:rPr>
              <a:t>年在瑞士巴塞尔的银行监督常设委员会会议通过了</a:t>
            </a:r>
            <a:r>
              <a:rPr lang="zh-CN" altLang="en-US" sz="2400" b="1" dirty="0" smtClean="0">
                <a:solidFill>
                  <a:srgbClr val="FF0000"/>
                </a:solidFill>
                <a:latin typeface="微软雅黑" pitchFamily="34" charset="-122"/>
                <a:ea typeface="微软雅黑" pitchFamily="34" charset="-122"/>
              </a:rPr>
              <a:t>巴塞尔协议</a:t>
            </a:r>
            <a:r>
              <a:rPr lang="zh-CN" altLang="en-US" sz="2400" dirty="0" smtClean="0">
                <a:latin typeface="微软雅黑" pitchFamily="34" charset="-122"/>
                <a:ea typeface="微软雅黑" pitchFamily="34" charset="-122"/>
              </a:rPr>
              <a:t>，并于</a:t>
            </a:r>
            <a:r>
              <a:rPr lang="en-US" altLang="zh-CN" sz="2400" dirty="0" smtClean="0">
                <a:latin typeface="微软雅黑" pitchFamily="34" charset="-122"/>
                <a:ea typeface="微软雅黑" pitchFamily="34" charset="-122"/>
              </a:rPr>
              <a:t>1988</a:t>
            </a:r>
            <a:r>
              <a:rPr lang="zh-CN" altLang="en-US" sz="2400" dirty="0" smtClean="0">
                <a:latin typeface="微软雅黑" pitchFamily="34" charset="-122"/>
                <a:ea typeface="微软雅黑" pitchFamily="34" charset="-122"/>
              </a:rPr>
              <a:t>年达成“关于</a:t>
            </a:r>
            <a:r>
              <a:rPr lang="zh-CN" altLang="en-US" sz="2400" b="1" dirty="0" smtClean="0">
                <a:latin typeface="微软雅黑" pitchFamily="34" charset="-122"/>
                <a:ea typeface="微软雅黑" pitchFamily="34" charset="-122"/>
              </a:rPr>
              <a:t>统一国际银行的资本衡量和资本标准</a:t>
            </a:r>
            <a:r>
              <a:rPr lang="zh-CN" altLang="en-US" sz="2400" dirty="0" smtClean="0">
                <a:latin typeface="微软雅黑" pitchFamily="34" charset="-122"/>
                <a:ea typeface="微软雅黑" pitchFamily="34" charset="-122"/>
              </a:rPr>
              <a:t>的</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最终协议文本</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巴赛尔协议。</a:t>
            </a:r>
            <a:endParaRPr lang="zh-CN" altLang="en-US" sz="2400" dirty="0" smtClean="0">
              <a:latin typeface="微软雅黑" pitchFamily="34" charset="-122"/>
              <a:ea typeface="微软雅黑" pitchFamily="34" charset="-122"/>
            </a:endParaRPr>
          </a:p>
          <a:p>
            <a:pPr>
              <a:spcBef>
                <a:spcPts val="600"/>
              </a:spcBef>
              <a:spcAft>
                <a:spcPts val="600"/>
              </a:spcAft>
            </a:pPr>
            <a:r>
              <a:rPr lang="zh-CN" altLang="en-US" sz="2400" dirty="0" smtClean="0">
                <a:latin typeface="微软雅黑" pitchFamily="34" charset="-122"/>
                <a:ea typeface="微软雅黑" pitchFamily="34" charset="-122"/>
              </a:rPr>
              <a:t>其宗旨是在通过</a:t>
            </a:r>
            <a:r>
              <a:rPr lang="zh-CN" altLang="en-US" sz="2400" b="1" dirty="0" smtClean="0">
                <a:solidFill>
                  <a:srgbClr val="FF0000"/>
                </a:solidFill>
                <a:latin typeface="微软雅黑" pitchFamily="34" charset="-122"/>
                <a:ea typeface="微软雅黑" pitchFamily="34" charset="-122"/>
              </a:rPr>
              <a:t>制定资本对信用风险资产的比例和确定最低资本比率的办法加强国际银行的稳定</a:t>
            </a:r>
            <a:r>
              <a:rPr lang="zh-CN" altLang="en-US" sz="2400" dirty="0" smtClean="0">
                <a:latin typeface="微软雅黑" pitchFamily="34" charset="-122"/>
                <a:ea typeface="微软雅黑" pitchFamily="34" charset="-122"/>
              </a:rPr>
              <a:t>。</a:t>
            </a:r>
            <a:endParaRPr lang="zh-CN" altLang="en-US" sz="2400" dirty="0" smtClean="0">
              <a:latin typeface="微软雅黑" pitchFamily="34" charset="-122"/>
              <a:ea typeface="微软雅黑" pitchFamily="34" charset="-122"/>
            </a:endParaRPr>
          </a:p>
          <a:p>
            <a:pPr>
              <a:spcBef>
                <a:spcPts val="600"/>
              </a:spcBef>
              <a:spcAft>
                <a:spcPts val="600"/>
              </a:spcAft>
            </a:pPr>
            <a:r>
              <a:rPr lang="zh-CN" altLang="en-US" sz="2400" dirty="0" smtClean="0">
                <a:latin typeface="微软雅黑" pitchFamily="34" charset="-122"/>
                <a:ea typeface="微软雅黑" pitchFamily="34" charset="-122"/>
              </a:rPr>
              <a:t>在</a:t>
            </a:r>
            <a:r>
              <a:rPr lang="en-US" altLang="zh-CN" sz="2400" dirty="0" smtClean="0">
                <a:latin typeface="微软雅黑" pitchFamily="34" charset="-122"/>
                <a:ea typeface="微软雅黑" pitchFamily="34" charset="-122"/>
              </a:rPr>
              <a:t>1993</a:t>
            </a:r>
            <a:r>
              <a:rPr lang="zh-CN" altLang="en-US" sz="2400" dirty="0" smtClean="0">
                <a:latin typeface="微软雅黑" pitchFamily="34" charset="-122"/>
                <a:ea typeface="微软雅黑" pitchFamily="34" charset="-122"/>
              </a:rPr>
              <a:t>年</a:t>
            </a:r>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月，巴塞尔协议成为各国银行资本管理的监督的标准。</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body" idx="4294967295"/>
          </p:nvPr>
        </p:nvSpPr>
        <p:spPr>
          <a:xfrm>
            <a:off x="515279" y="1514939"/>
            <a:ext cx="7391400" cy="3124200"/>
          </a:xfrm>
          <a:ln w="34925">
            <a:solidFill>
              <a:srgbClr val="7030A0"/>
            </a:solidFill>
            <a:miter lim="800000"/>
          </a:ln>
        </p:spPr>
        <p:txBody>
          <a:bodyPr/>
          <a:lstStyle/>
          <a:p>
            <a:pPr eaLnBrk="1" hangingPunct="1">
              <a:spcBef>
                <a:spcPts val="1200"/>
              </a:spcBef>
              <a:spcAft>
                <a:spcPts val="1200"/>
              </a:spcAft>
            </a:pPr>
            <a:r>
              <a:rPr lang="zh-CN" altLang="en-US" b="1" dirty="0" smtClean="0">
                <a:solidFill>
                  <a:srgbClr val="FF0000"/>
                </a:solidFill>
                <a:latin typeface="微软雅黑" pitchFamily="34" charset="-122"/>
                <a:ea typeface="微软雅黑" pitchFamily="34" charset="-122"/>
                <a:cs typeface="楷体" pitchFamily="49" charset="-122"/>
              </a:rPr>
              <a:t>划分资本</a:t>
            </a:r>
            <a:endParaRPr lang="zh-CN" altLang="en-US" b="1" dirty="0" smtClean="0">
              <a:solidFill>
                <a:srgbClr val="FF0000"/>
              </a:solidFill>
              <a:latin typeface="微软雅黑" pitchFamily="34" charset="-122"/>
              <a:ea typeface="微软雅黑" pitchFamily="34" charset="-122"/>
              <a:cs typeface="楷体" pitchFamily="49" charset="-122"/>
            </a:endParaRPr>
          </a:p>
          <a:p>
            <a:pPr eaLnBrk="1" hangingPunct="1">
              <a:spcBef>
                <a:spcPts val="1200"/>
              </a:spcBef>
              <a:spcAft>
                <a:spcPts val="1200"/>
              </a:spcAft>
            </a:pPr>
            <a:r>
              <a:rPr lang="zh-CN" altLang="en-US" dirty="0" smtClean="0">
                <a:solidFill>
                  <a:srgbClr val="002060"/>
                </a:solidFill>
                <a:latin typeface="微软雅黑" pitchFamily="34" charset="-122"/>
                <a:ea typeface="微软雅黑" pitchFamily="34" charset="-122"/>
                <a:cs typeface="楷体" pitchFamily="49" charset="-122"/>
              </a:rPr>
              <a:t>规定资产的风险权重</a:t>
            </a:r>
            <a:endParaRPr lang="zh-CN" altLang="en-US" dirty="0" smtClean="0">
              <a:solidFill>
                <a:srgbClr val="002060"/>
              </a:solidFill>
              <a:latin typeface="微软雅黑" pitchFamily="34" charset="-122"/>
              <a:ea typeface="微软雅黑" pitchFamily="34" charset="-122"/>
              <a:cs typeface="楷体" pitchFamily="49" charset="-122"/>
            </a:endParaRPr>
          </a:p>
          <a:p>
            <a:pPr eaLnBrk="1" hangingPunct="1">
              <a:spcBef>
                <a:spcPts val="1200"/>
              </a:spcBef>
              <a:spcAft>
                <a:spcPts val="1200"/>
              </a:spcAft>
            </a:pPr>
            <a:r>
              <a:rPr lang="zh-CN" altLang="en-US" dirty="0" smtClean="0">
                <a:solidFill>
                  <a:srgbClr val="002060"/>
                </a:solidFill>
                <a:latin typeface="微软雅黑" pitchFamily="34" charset="-122"/>
                <a:ea typeface="微软雅黑" pitchFamily="34" charset="-122"/>
                <a:cs typeface="楷体" pitchFamily="49" charset="-122"/>
              </a:rPr>
              <a:t>规定商业银行资本充足率的最低标准</a:t>
            </a:r>
            <a:endParaRPr lang="zh-CN" altLang="en-US" dirty="0" smtClean="0">
              <a:solidFill>
                <a:srgbClr val="002060"/>
              </a:solidFill>
              <a:latin typeface="微软雅黑" pitchFamily="34" charset="-122"/>
              <a:ea typeface="微软雅黑" pitchFamily="34" charset="-122"/>
              <a:cs typeface="楷体" pitchFamily="49" charset="-122"/>
            </a:endParaRPr>
          </a:p>
          <a:p>
            <a:pPr eaLnBrk="1" hangingPunct="1">
              <a:spcBef>
                <a:spcPts val="1200"/>
              </a:spcBef>
              <a:spcAft>
                <a:spcPts val="1200"/>
              </a:spcAft>
            </a:pPr>
            <a:r>
              <a:rPr lang="zh-CN" altLang="en-US" dirty="0" smtClean="0">
                <a:solidFill>
                  <a:srgbClr val="002060"/>
                </a:solidFill>
                <a:latin typeface="微软雅黑" pitchFamily="34" charset="-122"/>
                <a:ea typeface="微软雅黑" pitchFamily="34" charset="-122"/>
                <a:cs typeface="楷体" pitchFamily="49" charset="-122"/>
              </a:rPr>
              <a:t>过渡期安排</a:t>
            </a:r>
            <a:endParaRPr lang="zh-CN" altLang="en-US" dirty="0" smtClean="0">
              <a:solidFill>
                <a:srgbClr val="002060"/>
              </a:solidFill>
              <a:latin typeface="微软雅黑" pitchFamily="34" charset="-122"/>
              <a:ea typeface="微软雅黑" pitchFamily="34" charset="-122"/>
              <a:cs typeface="楷体" pitchFamily="49" charset="-122"/>
            </a:endParaRPr>
          </a:p>
        </p:txBody>
      </p:sp>
      <p:sp>
        <p:nvSpPr>
          <p:cNvPr id="69636" name="Rectangle 2"/>
          <p:cNvSpPr>
            <a:spLocks noGrp="1" noChangeArrowheads="1"/>
          </p:cNvSpPr>
          <p:nvPr>
            <p:ph type="title" idx="4294967295"/>
          </p:nvPr>
        </p:nvSpPr>
        <p:spPr>
          <a:xfrm>
            <a:off x="1046312" y="764704"/>
            <a:ext cx="7037784" cy="650453"/>
          </a:xfrm>
        </p:spPr>
        <p:txBody>
          <a:bodyPr/>
          <a:lstStyle/>
          <a:p>
            <a:pPr algn="ctr" eaLnBrk="1" hangingPunct="1"/>
            <a:r>
              <a:rPr lang="zh-CN" altLang="en-US" sz="3600" b="1" dirty="0" smtClean="0">
                <a:latin typeface="黑体" pitchFamily="49" charset="-122"/>
                <a:ea typeface="黑体" pitchFamily="49" charset="-122"/>
                <a:cs typeface="楷体" pitchFamily="49" charset="-122"/>
              </a:rPr>
              <a:t>《巴塞尔协议</a:t>
            </a:r>
            <a:r>
              <a:rPr lang="en-US" altLang="zh-CN" sz="3600" b="1" dirty="0" smtClean="0">
                <a:latin typeface="黑体" pitchFamily="49" charset="-122"/>
                <a:ea typeface="黑体" pitchFamily="49" charset="-122"/>
                <a:cs typeface="楷体" pitchFamily="49" charset="-122"/>
              </a:rPr>
              <a:t>I</a:t>
            </a:r>
            <a:r>
              <a:rPr lang="zh-CN" altLang="en-US" sz="3600" b="1" dirty="0" smtClean="0">
                <a:latin typeface="黑体" pitchFamily="49" charset="-122"/>
                <a:ea typeface="黑体" pitchFamily="49" charset="-122"/>
                <a:cs typeface="楷体" pitchFamily="49" charset="-122"/>
              </a:rPr>
              <a:t>》的基本内容</a:t>
            </a:r>
            <a:endParaRPr lang="zh-CN" altLang="en-US" sz="3600" b="1" dirty="0" smtClean="0">
              <a:latin typeface="黑体" pitchFamily="49" charset="-122"/>
              <a:ea typeface="黑体" pitchFamily="49"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057FABE0-733C-42B1-9EE0-B248A0BC3D5F}" type="slidenum">
              <a:rPr lang="zh-CN" altLang="en-US" sz="1200">
                <a:latin typeface="+mj-lt"/>
              </a:rPr>
            </a:fld>
            <a:endParaRPr lang="en-US" sz="1200">
              <a:latin typeface="+mj-lt"/>
            </a:endParaRPr>
          </a:p>
        </p:txBody>
      </p:sp>
      <p:pic>
        <p:nvPicPr>
          <p:cNvPr id="69638" name="Picture 4" descr="http://b.hiphotos.baidu.com/news/crop=58,0,402,241;w=638/sign=166a537bb38f8c54f79c9f6f071c15d9/3b87e950352ac65ca903f3e6fcf2b21193138a2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4088" y="4783137"/>
            <a:ext cx="2743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body" idx="4294967295"/>
          </p:nvPr>
        </p:nvSpPr>
        <p:spPr>
          <a:xfrm>
            <a:off x="800100" y="1584325"/>
            <a:ext cx="5410200" cy="4876800"/>
          </a:xfrm>
          <a:ln w="34925">
            <a:solidFill>
              <a:srgbClr val="7030A0"/>
            </a:solidFill>
            <a:miter lim="800000"/>
          </a:ln>
        </p:spPr>
        <p:txBody>
          <a:bodyPr/>
          <a:lstStyle/>
          <a:p>
            <a:pPr marL="0" lvl="2" indent="0" eaLnBrk="1" hangingPunct="1">
              <a:spcBef>
                <a:spcPts val="800"/>
              </a:spcBef>
              <a:spcAft>
                <a:spcPts val="800"/>
              </a:spcAft>
              <a:buFont typeface="Wingdings" charset="2"/>
              <a:buChar char="u"/>
            </a:pPr>
            <a:r>
              <a:rPr lang="zh-CN" altLang="en-US" sz="2800" b="1" dirty="0" smtClean="0">
                <a:solidFill>
                  <a:srgbClr val="C00000"/>
                </a:solidFill>
                <a:latin typeface="微软雅黑" pitchFamily="34" charset="-122"/>
                <a:ea typeface="微软雅黑" pitchFamily="34" charset="-122"/>
                <a:cs typeface="楷体" pitchFamily="49" charset="-122"/>
              </a:rPr>
              <a:t>核心资本 </a:t>
            </a:r>
            <a:endParaRPr lang="zh-CN" altLang="en-US" sz="2800" dirty="0" smtClean="0">
              <a:solidFill>
                <a:srgbClr val="C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None/>
            </a:pPr>
            <a:r>
              <a:rPr lang="zh-CN" altLang="en-US" b="1" dirty="0" smtClean="0">
                <a:solidFill>
                  <a:srgbClr val="000000"/>
                </a:solidFill>
                <a:latin typeface="微软雅黑" pitchFamily="34" charset="-122"/>
                <a:ea typeface="微软雅黑" pitchFamily="34" charset="-122"/>
                <a:cs typeface="楷体" pitchFamily="49" charset="-122"/>
              </a:rPr>
              <a:t>  银行</a:t>
            </a:r>
            <a:r>
              <a:rPr lang="zh-CN" altLang="en-US" b="1" dirty="0" smtClean="0">
                <a:solidFill>
                  <a:srgbClr val="FF0000"/>
                </a:solidFill>
                <a:latin typeface="微软雅黑" pitchFamily="34" charset="-122"/>
                <a:ea typeface="微软雅黑" pitchFamily="34" charset="-122"/>
                <a:cs typeface="楷体" pitchFamily="49" charset="-122"/>
              </a:rPr>
              <a:t>股本</a:t>
            </a:r>
            <a:r>
              <a:rPr lang="zh-CN" altLang="en-US" b="1" dirty="0" smtClean="0">
                <a:solidFill>
                  <a:srgbClr val="000000"/>
                </a:solidFill>
                <a:latin typeface="微软雅黑" pitchFamily="34" charset="-122"/>
                <a:ea typeface="微软雅黑" pitchFamily="34" charset="-122"/>
                <a:cs typeface="楷体" pitchFamily="49" charset="-122"/>
              </a:rPr>
              <a:t>： </a:t>
            </a:r>
            <a:endParaRPr lang="zh-CN" altLang="en-US" dirty="0" smtClean="0">
              <a:solidFill>
                <a:srgbClr val="000000"/>
              </a:solidFill>
              <a:latin typeface="微软雅黑" pitchFamily="34" charset="-122"/>
              <a:ea typeface="微软雅黑" pitchFamily="34" charset="-122"/>
              <a:cs typeface="楷体" pitchFamily="49" charset="-122"/>
            </a:endParaRPr>
          </a:p>
          <a:p>
            <a:pPr marL="0" lvl="1" indent="0" eaLnBrk="1" hangingPunct="1">
              <a:spcBef>
                <a:spcPts val="800"/>
              </a:spcBef>
              <a:spcAft>
                <a:spcPts val="800"/>
              </a:spcAft>
              <a:buFont typeface="Wingdings" charset="2"/>
              <a:buNone/>
            </a:pPr>
            <a:r>
              <a:rPr lang="zh-CN" altLang="en-US" sz="2400" b="1" dirty="0" smtClean="0">
                <a:solidFill>
                  <a:srgbClr val="000000"/>
                </a:solidFill>
                <a:latin typeface="微软雅黑" pitchFamily="34" charset="-122"/>
                <a:ea typeface="微软雅黑" pitchFamily="34" charset="-122"/>
                <a:cs typeface="楷体" pitchFamily="49" charset="-122"/>
              </a:rPr>
              <a:t>  </a:t>
            </a:r>
            <a:r>
              <a:rPr lang="zh-CN" altLang="en-US" sz="2400" b="1" dirty="0" smtClean="0">
                <a:solidFill>
                  <a:srgbClr val="FF0000"/>
                </a:solidFill>
                <a:latin typeface="微软雅黑" pitchFamily="34" charset="-122"/>
                <a:ea typeface="微软雅黑" pitchFamily="34" charset="-122"/>
                <a:cs typeface="楷体" pitchFamily="49" charset="-122"/>
              </a:rPr>
              <a:t>从税后利润中提取的公开储备</a:t>
            </a:r>
            <a:r>
              <a:rPr lang="zh-CN" altLang="en-US" sz="2400" b="1" dirty="0" smtClean="0">
                <a:solidFill>
                  <a:srgbClr val="000000"/>
                </a:solidFill>
                <a:latin typeface="微软雅黑" pitchFamily="34" charset="-122"/>
                <a:ea typeface="微软雅黑" pitchFamily="34" charset="-122"/>
                <a:cs typeface="楷体" pitchFamily="49" charset="-122"/>
              </a:rPr>
              <a:t>。</a:t>
            </a:r>
            <a:endParaRPr lang="zh-CN" altLang="en-US" sz="2400" dirty="0" smtClean="0">
              <a:solidFill>
                <a:srgbClr val="0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Char char="u"/>
            </a:pPr>
            <a:r>
              <a:rPr lang="zh-CN" altLang="en-US" sz="2800" b="1" dirty="0" smtClean="0">
                <a:solidFill>
                  <a:srgbClr val="C00000"/>
                </a:solidFill>
                <a:latin typeface="微软雅黑" pitchFamily="34" charset="-122"/>
                <a:ea typeface="微软雅黑" pitchFamily="34" charset="-122"/>
                <a:cs typeface="楷体" pitchFamily="49" charset="-122"/>
              </a:rPr>
              <a:t>附属资本 </a:t>
            </a:r>
            <a:endParaRPr lang="zh-CN" altLang="en-US" sz="2800" dirty="0" smtClean="0">
              <a:solidFill>
                <a:srgbClr val="C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None/>
            </a:pPr>
            <a:r>
              <a:rPr lang="zh-CN" altLang="en-US" b="1" dirty="0" smtClean="0">
                <a:solidFill>
                  <a:srgbClr val="000000"/>
                </a:solidFill>
                <a:latin typeface="微软雅黑" pitchFamily="34" charset="-122"/>
                <a:ea typeface="微软雅黑" pitchFamily="34" charset="-122"/>
                <a:cs typeface="楷体" pitchFamily="49" charset="-122"/>
              </a:rPr>
              <a:t>  未公开储备； </a:t>
            </a:r>
            <a:endParaRPr lang="zh-CN" altLang="en-US" dirty="0" smtClean="0">
              <a:solidFill>
                <a:srgbClr val="0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None/>
            </a:pPr>
            <a:r>
              <a:rPr lang="zh-CN" altLang="en-US" b="1" dirty="0" smtClean="0">
                <a:solidFill>
                  <a:srgbClr val="000000"/>
                </a:solidFill>
                <a:latin typeface="微软雅黑" pitchFamily="34" charset="-122"/>
                <a:ea typeface="微软雅黑" pitchFamily="34" charset="-122"/>
                <a:cs typeface="楷体" pitchFamily="49" charset="-122"/>
              </a:rPr>
              <a:t>  重估储备； </a:t>
            </a:r>
            <a:endParaRPr lang="zh-CN" altLang="en-US" dirty="0" smtClean="0">
              <a:solidFill>
                <a:srgbClr val="0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None/>
            </a:pPr>
            <a:r>
              <a:rPr lang="zh-CN" altLang="en-US" b="1" dirty="0" smtClean="0">
                <a:solidFill>
                  <a:srgbClr val="000000"/>
                </a:solidFill>
                <a:latin typeface="微软雅黑" pitchFamily="34" charset="-122"/>
                <a:ea typeface="微软雅黑" pitchFamily="34" charset="-122"/>
                <a:cs typeface="楷体" pitchFamily="49" charset="-122"/>
              </a:rPr>
              <a:t>  普通准备金或普通呆帐准备金； </a:t>
            </a:r>
            <a:endParaRPr lang="zh-CN" altLang="en-US" dirty="0" smtClean="0">
              <a:solidFill>
                <a:srgbClr val="000000"/>
              </a:solidFill>
              <a:latin typeface="微软雅黑" pitchFamily="34" charset="-122"/>
              <a:ea typeface="微软雅黑" pitchFamily="34" charset="-122"/>
              <a:cs typeface="楷体" pitchFamily="49" charset="-122"/>
            </a:endParaRPr>
          </a:p>
          <a:p>
            <a:pPr marL="0" lvl="2" indent="0" eaLnBrk="1" hangingPunct="1">
              <a:spcBef>
                <a:spcPts val="800"/>
              </a:spcBef>
              <a:spcAft>
                <a:spcPts val="800"/>
              </a:spcAft>
              <a:buFont typeface="Wingdings" charset="2"/>
              <a:buNone/>
            </a:pPr>
            <a:r>
              <a:rPr lang="zh-CN" altLang="en-US" b="1" dirty="0" smtClean="0">
                <a:solidFill>
                  <a:srgbClr val="000000"/>
                </a:solidFill>
                <a:latin typeface="微软雅黑" pitchFamily="34" charset="-122"/>
                <a:ea typeface="微软雅黑" pitchFamily="34" charset="-122"/>
                <a:cs typeface="楷体" pitchFamily="49" charset="-122"/>
              </a:rPr>
              <a:t>  带有债务性质的资本工具等</a:t>
            </a:r>
            <a:r>
              <a:rPr lang="zh-CN" altLang="en-US" b="1" dirty="0" smtClean="0">
                <a:solidFill>
                  <a:srgbClr val="000000"/>
                </a:solidFill>
                <a:latin typeface="微软雅黑" pitchFamily="34" charset="-122"/>
                <a:ea typeface="微软雅黑" pitchFamily="34" charset="-122"/>
              </a:rPr>
              <a:t>。</a:t>
            </a:r>
            <a:endParaRPr lang="zh-CN" altLang="en-US" b="1" dirty="0" smtClean="0">
              <a:solidFill>
                <a:srgbClr val="000000"/>
              </a:solidFill>
              <a:latin typeface="微软雅黑" pitchFamily="34" charset="-122"/>
              <a:ea typeface="微软雅黑" pitchFamily="34" charset="-122"/>
            </a:endParaRPr>
          </a:p>
        </p:txBody>
      </p:sp>
      <p:sp>
        <p:nvSpPr>
          <p:cNvPr id="70660" name="Rectangle 2"/>
          <p:cNvSpPr>
            <a:spLocks noGrp="1" noChangeArrowheads="1"/>
          </p:cNvSpPr>
          <p:nvPr>
            <p:ph type="title" idx="4294967295"/>
          </p:nvPr>
        </p:nvSpPr>
        <p:spPr>
          <a:xfrm>
            <a:off x="323528" y="548680"/>
            <a:ext cx="8003232" cy="1012974"/>
          </a:xfrm>
        </p:spPr>
        <p:txBody>
          <a:bodyPr>
            <a:normAutofit/>
          </a:bodyPr>
          <a:lstStyle/>
          <a:p>
            <a:pPr algn="ctr" eaLnBrk="1" hangingPunct="1"/>
            <a:r>
              <a:rPr lang="zh-CN" altLang="en-US" sz="3600" b="1" dirty="0" smtClean="0">
                <a:latin typeface="黑体" pitchFamily="49" charset="-122"/>
                <a:ea typeface="黑体" pitchFamily="49" charset="-122"/>
                <a:cs typeface="楷体" pitchFamily="49" charset="-122"/>
              </a:rPr>
              <a:t>（</a:t>
            </a:r>
            <a:r>
              <a:rPr lang="en-US" altLang="zh-CN" sz="3600" b="1" dirty="0" smtClean="0">
                <a:latin typeface="黑体" pitchFamily="49" charset="-122"/>
                <a:ea typeface="黑体" pitchFamily="49" charset="-122"/>
                <a:cs typeface="楷体" pitchFamily="49" charset="-122"/>
              </a:rPr>
              <a:t>1</a:t>
            </a:r>
            <a:r>
              <a:rPr lang="zh-CN" altLang="en-US" sz="3600" b="1" dirty="0" smtClean="0">
                <a:latin typeface="黑体" pitchFamily="49" charset="-122"/>
                <a:ea typeface="黑体" pitchFamily="49" charset="-122"/>
                <a:cs typeface="楷体" pitchFamily="49" charset="-122"/>
              </a:rPr>
              <a:t>）划分资本</a:t>
            </a:r>
            <a:endParaRPr lang="zh-CN" altLang="en-US" sz="3600" dirty="0" smtClean="0">
              <a:latin typeface="黑体" pitchFamily="49" charset="-122"/>
              <a:ea typeface="黑体" pitchFamily="49"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723C04F8-0BFD-47D8-8515-3C90AA21861D}" type="slidenum">
              <a:rPr lang="zh-CN" altLang="en-US" sz="1200">
                <a:latin typeface="+mj-lt"/>
              </a:rPr>
            </a:fld>
            <a:endParaRPr lang="en-US" sz="1200">
              <a:latin typeface="+mj-lt"/>
            </a:endParaRPr>
          </a:p>
        </p:txBody>
      </p:sp>
      <p:pic>
        <p:nvPicPr>
          <p:cNvPr id="70662" name="Picture 2" descr="http://pic.baike.soso.com/p/20130620/20130620142056-124511179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77000" y="4267200"/>
            <a:ext cx="16383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2" descr="http://www.51wendang.com/pic/38b1d27635ca819978a147b6/1-810-jpg_6-1080-0-0-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219200"/>
            <a:ext cx="152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body" idx="4294967295"/>
          </p:nvPr>
        </p:nvSpPr>
        <p:spPr>
          <a:xfrm>
            <a:off x="876300" y="1484784"/>
            <a:ext cx="7656140" cy="4572000"/>
          </a:xfrm>
          <a:ln w="34925">
            <a:solidFill>
              <a:srgbClr val="7030A0"/>
            </a:solidFill>
            <a:miter lim="800000"/>
          </a:ln>
        </p:spPr>
        <p:txBody>
          <a:bodyPr/>
          <a:lstStyle/>
          <a:p>
            <a:pPr marL="0" lvl="2" eaLnBrk="1" hangingPunct="1">
              <a:spcBef>
                <a:spcPts val="600"/>
              </a:spcBef>
              <a:spcAft>
                <a:spcPts val="600"/>
              </a:spcAft>
              <a:buFont typeface="Wingdings" charset="2"/>
              <a:buChar char="Ø"/>
            </a:pPr>
            <a:r>
              <a:rPr lang="zh-CN" altLang="en-US" b="1" dirty="0" smtClean="0">
                <a:solidFill>
                  <a:srgbClr val="C00000"/>
                </a:solidFill>
                <a:latin typeface="微软雅黑" pitchFamily="34" charset="-122"/>
                <a:ea typeface="微软雅黑" pitchFamily="34" charset="-122"/>
                <a:cs typeface="楷体" pitchFamily="49" charset="-122"/>
              </a:rPr>
              <a:t>A.表内资产的风险权重分五级： </a:t>
            </a:r>
            <a:endParaRPr lang="zh-CN" altLang="en-US" dirty="0" smtClean="0">
              <a:solidFill>
                <a:srgbClr val="C00000"/>
              </a:solidFill>
              <a:latin typeface="微软雅黑" pitchFamily="34" charset="-122"/>
              <a:ea typeface="微软雅黑" pitchFamily="34" charset="-122"/>
              <a:cs typeface="楷体" pitchFamily="49" charset="-122"/>
            </a:endParaRPr>
          </a:p>
          <a:p>
            <a:pPr marL="0" lvl="2"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0：</a:t>
            </a:r>
            <a:r>
              <a:rPr lang="zh-CN" altLang="en-US" b="1" dirty="0" smtClean="0">
                <a:solidFill>
                  <a:srgbClr val="002060"/>
                </a:solidFill>
                <a:latin typeface="微软雅黑" pitchFamily="34" charset="-122"/>
                <a:ea typeface="微软雅黑" pitchFamily="34" charset="-122"/>
                <a:cs typeface="楷体" pitchFamily="49" charset="-122"/>
              </a:rPr>
              <a:t>包括现金、国家政府或央行的债权等资产 </a:t>
            </a:r>
            <a:endParaRPr lang="zh-CN" altLang="en-US" dirty="0" smtClean="0">
              <a:solidFill>
                <a:srgbClr val="002060"/>
              </a:solidFill>
              <a:latin typeface="微软雅黑" pitchFamily="34" charset="-122"/>
              <a:ea typeface="微软雅黑" pitchFamily="34" charset="-122"/>
              <a:cs typeface="楷体" pitchFamily="49" charset="-122"/>
            </a:endParaRPr>
          </a:p>
          <a:p>
            <a:pPr marL="0" lvl="2"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10%：</a:t>
            </a:r>
            <a:r>
              <a:rPr lang="zh-CN" altLang="en-US" b="1" dirty="0" smtClean="0">
                <a:solidFill>
                  <a:srgbClr val="002060"/>
                </a:solidFill>
                <a:latin typeface="微软雅黑" pitchFamily="34" charset="-122"/>
                <a:ea typeface="微软雅黑" pitchFamily="34" charset="-122"/>
                <a:cs typeface="楷体" pitchFamily="49" charset="-122"/>
              </a:rPr>
              <a:t>包括本国公共部门担保的贷款等资产 </a:t>
            </a:r>
            <a:endParaRPr lang="zh-CN" altLang="en-US" dirty="0" smtClean="0">
              <a:solidFill>
                <a:srgbClr val="002060"/>
              </a:solidFill>
              <a:latin typeface="微软雅黑" pitchFamily="34" charset="-122"/>
              <a:ea typeface="微软雅黑" pitchFamily="34" charset="-122"/>
              <a:cs typeface="楷体" pitchFamily="49" charset="-122"/>
            </a:endParaRPr>
          </a:p>
          <a:p>
            <a:pPr marL="0" lvl="2"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20%：</a:t>
            </a:r>
            <a:r>
              <a:rPr lang="zh-CN" altLang="en-US" b="1" dirty="0" smtClean="0">
                <a:solidFill>
                  <a:srgbClr val="002060"/>
                </a:solidFill>
                <a:latin typeface="微软雅黑" pitchFamily="34" charset="-122"/>
                <a:ea typeface="微软雅黑" pitchFamily="34" charset="-122"/>
                <a:cs typeface="楷体" pitchFamily="49" charset="-122"/>
              </a:rPr>
              <a:t>包括在经合组织成员国注册的银行债权等资产 </a:t>
            </a:r>
            <a:endParaRPr lang="zh-CN" altLang="en-US" dirty="0" smtClean="0">
              <a:solidFill>
                <a:srgbClr val="002060"/>
              </a:solidFill>
              <a:latin typeface="微软雅黑" pitchFamily="34" charset="-122"/>
              <a:ea typeface="微软雅黑" pitchFamily="34" charset="-122"/>
              <a:cs typeface="楷体" pitchFamily="49" charset="-122"/>
            </a:endParaRPr>
          </a:p>
          <a:p>
            <a:pPr marL="0" lvl="2"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50%：</a:t>
            </a:r>
            <a:r>
              <a:rPr lang="zh-CN" altLang="en-US" b="1" dirty="0" smtClean="0">
                <a:solidFill>
                  <a:srgbClr val="002060"/>
                </a:solidFill>
                <a:latin typeface="微软雅黑" pitchFamily="34" charset="-122"/>
                <a:ea typeface="微软雅黑" pitchFamily="34" charset="-122"/>
                <a:cs typeface="楷体" pitchFamily="49" charset="-122"/>
              </a:rPr>
              <a:t>指以完全用于居住的房产作抵押的贷款</a:t>
            </a:r>
            <a:endParaRPr lang="zh-CN" altLang="en-US" b="1" dirty="0" smtClean="0">
              <a:solidFill>
                <a:srgbClr val="002060"/>
              </a:solidFill>
              <a:latin typeface="微软雅黑" pitchFamily="34" charset="-122"/>
              <a:ea typeface="微软雅黑" pitchFamily="34" charset="-122"/>
              <a:cs typeface="楷体" pitchFamily="49" charset="-122"/>
            </a:endParaRPr>
          </a:p>
          <a:p>
            <a:pPr marL="0" lvl="2"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 100%：</a:t>
            </a:r>
            <a:r>
              <a:rPr lang="zh-CN" altLang="en-US" b="1" dirty="0" smtClean="0">
                <a:solidFill>
                  <a:srgbClr val="002060"/>
                </a:solidFill>
                <a:latin typeface="微软雅黑" pitchFamily="34" charset="-122"/>
                <a:ea typeface="微软雅黑" pitchFamily="34" charset="-122"/>
                <a:cs typeface="楷体" pitchFamily="49" charset="-122"/>
              </a:rPr>
              <a:t>包括对私人机构的债权等资产</a:t>
            </a:r>
            <a:endParaRPr lang="zh-CN" altLang="en-US" b="1" dirty="0" smtClean="0">
              <a:solidFill>
                <a:srgbClr val="002060"/>
              </a:solidFill>
              <a:latin typeface="微软雅黑" pitchFamily="34" charset="-122"/>
              <a:ea typeface="微软雅黑" pitchFamily="34" charset="-122"/>
              <a:cs typeface="楷体" pitchFamily="49" charset="-122"/>
            </a:endParaRPr>
          </a:p>
          <a:p>
            <a:pPr marL="0" lvl="1" eaLnBrk="1" hangingPunct="1">
              <a:spcBef>
                <a:spcPts val="600"/>
              </a:spcBef>
              <a:spcAft>
                <a:spcPts val="600"/>
              </a:spcAft>
              <a:buFont typeface="Wingdings" charset="2"/>
              <a:buChar char="Ø"/>
            </a:pPr>
            <a:r>
              <a:rPr lang="zh-CN" altLang="en-US" sz="2400" b="1" dirty="0" smtClean="0">
                <a:solidFill>
                  <a:srgbClr val="C00000"/>
                </a:solidFill>
                <a:latin typeface="微软雅黑" pitchFamily="34" charset="-122"/>
                <a:ea typeface="微软雅黑" pitchFamily="34" charset="-122"/>
                <a:cs typeface="楷体" pitchFamily="49" charset="-122"/>
              </a:rPr>
              <a:t>B.表外项目的信用转换系数 </a:t>
            </a:r>
            <a:endParaRPr lang="zh-CN" altLang="en-US" sz="2400" b="1" dirty="0" smtClean="0">
              <a:solidFill>
                <a:srgbClr val="C00000"/>
              </a:solidFill>
              <a:latin typeface="微软雅黑" pitchFamily="34" charset="-122"/>
              <a:ea typeface="微软雅黑" pitchFamily="34" charset="-122"/>
              <a:cs typeface="楷体" pitchFamily="49" charset="-122"/>
            </a:endParaRPr>
          </a:p>
          <a:p>
            <a:pPr marL="0" lvl="1" eaLnBrk="1" hangingPunct="1">
              <a:spcBef>
                <a:spcPts val="600"/>
              </a:spcBef>
              <a:spcAft>
                <a:spcPts val="600"/>
              </a:spcAft>
              <a:buFont typeface="Wingdings" charset="2"/>
              <a:buNone/>
            </a:pPr>
            <a:r>
              <a:rPr lang="zh-CN" altLang="en-US" sz="2400" b="1" dirty="0" smtClean="0">
                <a:solidFill>
                  <a:srgbClr val="002060"/>
                </a:solidFill>
                <a:latin typeface="微软雅黑" pitchFamily="34" charset="-122"/>
                <a:ea typeface="微软雅黑" pitchFamily="34" charset="-122"/>
                <a:cs typeface="楷体" pitchFamily="49" charset="-122"/>
              </a:rPr>
              <a:t>   表外资产转换系数分：</a:t>
            </a:r>
            <a:r>
              <a:rPr lang="zh-CN" altLang="en-US" sz="2400" b="1" dirty="0" smtClean="0">
                <a:solidFill>
                  <a:srgbClr val="FF0000"/>
                </a:solidFill>
                <a:latin typeface="微软雅黑" pitchFamily="34" charset="-122"/>
                <a:ea typeface="微软雅黑" pitchFamily="34" charset="-122"/>
                <a:cs typeface="楷体" pitchFamily="49" charset="-122"/>
              </a:rPr>
              <a:t>0；20%；50%；100%</a:t>
            </a:r>
            <a:endParaRPr lang="zh-CN" altLang="en-US" sz="2400" b="1" dirty="0" smtClean="0">
              <a:solidFill>
                <a:srgbClr val="FF0000"/>
              </a:solidFill>
              <a:latin typeface="微软雅黑" pitchFamily="34" charset="-122"/>
              <a:ea typeface="微软雅黑" pitchFamily="34" charset="-122"/>
              <a:cs typeface="楷体" pitchFamily="49" charset="-122"/>
            </a:endParaRPr>
          </a:p>
        </p:txBody>
      </p:sp>
      <p:sp>
        <p:nvSpPr>
          <p:cNvPr id="71684" name="Rectangle 2"/>
          <p:cNvSpPr>
            <a:spLocks noGrp="1" noChangeArrowheads="1"/>
          </p:cNvSpPr>
          <p:nvPr>
            <p:ph type="title" idx="4294967295"/>
          </p:nvPr>
        </p:nvSpPr>
        <p:spPr>
          <a:xfrm>
            <a:off x="755576" y="836712"/>
            <a:ext cx="7931224" cy="580926"/>
          </a:xfrm>
        </p:spPr>
        <p:txBody>
          <a:bodyPr>
            <a:normAutofit fontScale="90000"/>
          </a:bodyPr>
          <a:lstStyle/>
          <a:p>
            <a:pPr algn="ctr" eaLnBrk="1" hangingPunct="1"/>
            <a:r>
              <a:rPr lang="zh-CN" altLang="en-US" sz="4000" b="1" dirty="0" smtClean="0">
                <a:latin typeface="黑体" pitchFamily="49" charset="-122"/>
                <a:ea typeface="黑体" pitchFamily="49" charset="-122"/>
                <a:cs typeface="楷体" pitchFamily="49" charset="-122"/>
              </a:rPr>
              <a:t>（</a:t>
            </a:r>
            <a:r>
              <a:rPr lang="en-US" altLang="zh-CN" sz="4000" b="1" dirty="0" smtClean="0">
                <a:latin typeface="黑体" pitchFamily="49" charset="-122"/>
                <a:ea typeface="黑体" pitchFamily="49" charset="-122"/>
                <a:cs typeface="楷体" pitchFamily="49" charset="-122"/>
              </a:rPr>
              <a:t>2</a:t>
            </a:r>
            <a:r>
              <a:rPr lang="zh-CN" altLang="en-US" sz="4000" b="1" dirty="0" smtClean="0">
                <a:latin typeface="黑体" pitchFamily="49" charset="-122"/>
                <a:ea typeface="黑体" pitchFamily="49" charset="-122"/>
                <a:cs typeface="楷体" pitchFamily="49" charset="-122"/>
              </a:rPr>
              <a:t>）规定资产的风险权重</a:t>
            </a:r>
            <a:endParaRPr lang="zh-CN" altLang="en-US" sz="4000" b="1" dirty="0" smtClean="0">
              <a:latin typeface="黑体" pitchFamily="49" charset="-122"/>
              <a:ea typeface="黑体" pitchFamily="49"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4573A817-E9C0-4461-A4DE-EB17603F444E}"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body" idx="4294967295"/>
          </p:nvPr>
        </p:nvSpPr>
        <p:spPr>
          <a:xfrm>
            <a:off x="468313" y="1052513"/>
            <a:ext cx="7685087" cy="547687"/>
          </a:xfrm>
        </p:spPr>
        <p:txBody>
          <a:bodyPr/>
          <a:lstStyle/>
          <a:p>
            <a:pPr algn="ctr" eaLnBrk="1" hangingPunct="1">
              <a:buFont typeface="Wingdings" charset="2"/>
              <a:buNone/>
            </a:pPr>
            <a:r>
              <a:rPr lang="zh-CN" altLang="en-US" sz="2600" b="1" dirty="0" smtClean="0">
                <a:solidFill>
                  <a:srgbClr val="FF0000"/>
                </a:solidFill>
                <a:latin typeface="黑体" pitchFamily="49" charset="-122"/>
                <a:ea typeface="黑体" pitchFamily="49" charset="-122"/>
                <a:cs typeface="楷体" pitchFamily="49" charset="-122"/>
              </a:rPr>
              <a:t>表外业务</a:t>
            </a:r>
            <a:r>
              <a:rPr lang="zh-CN" altLang="en-US" sz="2600" dirty="0" smtClean="0">
                <a:solidFill>
                  <a:srgbClr val="C00000"/>
                </a:solidFill>
                <a:latin typeface="黑体" pitchFamily="49" charset="-122"/>
                <a:ea typeface="黑体" pitchFamily="49" charset="-122"/>
                <a:cs typeface="楷体" pitchFamily="49" charset="-122"/>
              </a:rPr>
              <a:t>风险权重表</a:t>
            </a:r>
            <a:endParaRPr lang="zh-CN" altLang="en-US" sz="2600" dirty="0" smtClean="0">
              <a:solidFill>
                <a:srgbClr val="C00000"/>
              </a:solidFill>
              <a:latin typeface="黑体" pitchFamily="49" charset="-122"/>
              <a:ea typeface="黑体" pitchFamily="49" charset="-122"/>
              <a:cs typeface="楷体" pitchFamily="49" charset="-122"/>
            </a:endParaRPr>
          </a:p>
          <a:p>
            <a:pPr eaLnBrk="1" hangingPunct="1">
              <a:buFont typeface="Wingdings" charset="2"/>
              <a:buNone/>
            </a:pPr>
            <a:endParaRPr lang="zh-CN" altLang="en-US" dirty="0" smtClean="0">
              <a:solidFill>
                <a:schemeClr val="accent2"/>
              </a:solidFill>
              <a:ea typeface="黑体" pitchFamily="49" charset="-122"/>
              <a:cs typeface="楷体" pitchFamily="49" charset="-122"/>
            </a:endParaRPr>
          </a:p>
        </p:txBody>
      </p:sp>
      <p:graphicFrame>
        <p:nvGraphicFramePr>
          <p:cNvPr id="75806" name="Group 30"/>
          <p:cNvGraphicFramePr>
            <a:graphicFrameLocks noGrp="1"/>
          </p:cNvGraphicFramePr>
          <p:nvPr/>
        </p:nvGraphicFramePr>
        <p:xfrm>
          <a:off x="539750" y="1700213"/>
          <a:ext cx="7613650" cy="4881561"/>
        </p:xfrm>
        <a:graphic>
          <a:graphicData uri="http://schemas.openxmlformats.org/drawingml/2006/table">
            <a:tbl>
              <a:tblPr/>
              <a:tblGrid>
                <a:gridCol w="1871663"/>
                <a:gridCol w="5741987"/>
              </a:tblGrid>
              <a:tr h="68759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信用转换系数</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cs typeface="楷体" pitchFamily="49" charset="-122"/>
                        </a:rPr>
                        <a:t>工具</a:t>
                      </a:r>
                      <a:endParaRPr kumimoji="0" lang="zh-CN" altLang="en-US" sz="2000" b="1" i="0" u="none" strike="noStrike" cap="none" normalizeH="0" baseline="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5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100%</a:t>
                      </a: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1.直接信用代用工具</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2.销售和回购协议以及有追索权的资产销售</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3.远期资产购买、超远期存款和部分缴付款项的股票和代表承诺一定损失的证券</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2881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50%</a:t>
                      </a: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1.某些与交易相关的或有项目</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2.票据发行融通和循环包销便利</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3.其他的初始期限为一年期以上的承诺</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14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20%</a:t>
                      </a: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短期的有自行清偿能力的、与贸易有关的或有项目</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4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2"/>
                        <a:buNone/>
                      </a:pPr>
                      <a:r>
                        <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0%</a:t>
                      </a:r>
                      <a:endParaRPr kumimoji="0" lang="en-US" altLang="zh-CN"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2"/>
                        <a:buNone/>
                      </a:pPr>
                      <a:r>
                        <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rPr>
                        <a:t>类似初始期限为一年以内的、或者是可以在任何时候无条件取消的承诺</a:t>
                      </a:r>
                      <a:endParaRPr kumimoji="0" lang="zh-CN" altLang="en-US" sz="2000" b="1" i="0" u="none" strike="noStrike" cap="none" normalizeH="0" baseline="0" dirty="0" smtClean="0">
                        <a:ln>
                          <a:noFill/>
                        </a:ln>
                        <a:solidFill>
                          <a:srgbClr val="000000"/>
                        </a:solidFill>
                        <a:effectLst/>
                        <a:latin typeface="微软雅黑" pitchFamily="34" charset="-122"/>
                        <a:ea typeface="微软雅黑" pitchFamily="34" charset="-122"/>
                        <a:cs typeface="楷体" pitchFamily="49"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灯片编号占位符 4"/>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C5037239-1838-43A2-8804-35C9D99592B4}"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idx="4294967295"/>
          </p:nvPr>
        </p:nvSpPr>
        <p:spPr>
          <a:xfrm>
            <a:off x="500063" y="1000125"/>
            <a:ext cx="8229600" cy="1000125"/>
          </a:xfrm>
        </p:spPr>
        <p:txBody>
          <a:bodyPr/>
          <a:lstStyle/>
          <a:p>
            <a:pPr eaLnBrk="1" hangingPunct="1"/>
            <a:r>
              <a:rPr lang="zh-CN" altLang="en-US" sz="3600" b="1" smtClean="0">
                <a:ea typeface="黑体" pitchFamily="49" charset="-122"/>
              </a:rPr>
              <a:t>第九章 资本金管理</a:t>
            </a:r>
            <a:endParaRPr lang="zh-CN" altLang="en-US" sz="3600" b="1" smtClean="0">
              <a:ea typeface="黑体" pitchFamily="49" charset="-122"/>
            </a:endParaRPr>
          </a:p>
        </p:txBody>
      </p:sp>
      <p:sp>
        <p:nvSpPr>
          <p:cNvPr id="54" name="Rectangle 3"/>
          <p:cNvSpPr txBox="1">
            <a:spLocks noChangeArrowheads="1"/>
          </p:cNvSpPr>
          <p:nvPr/>
        </p:nvSpPr>
        <p:spPr bwMode="auto">
          <a:xfrm>
            <a:off x="785813" y="2143125"/>
            <a:ext cx="7775575" cy="4318000"/>
          </a:xfrm>
          <a:prstGeom prst="rect">
            <a:avLst/>
          </a:prstGeom>
          <a:noFill/>
          <a:ln w="9525">
            <a:noFill/>
            <a:miter lim="800000"/>
          </a:ln>
        </p:spPr>
        <p:txBody>
          <a:bodyPr/>
          <a:lstStyle/>
          <a:p>
            <a:pPr indent="808355">
              <a:lnSpc>
                <a:spcPct val="150000"/>
              </a:lnSpc>
              <a:spcBef>
                <a:spcPct val="20000"/>
              </a:spcBef>
              <a:defRPr/>
            </a:pPr>
            <a:r>
              <a:rPr lang="zh-CN" altLang="en-US" sz="2800" b="1" kern="0" dirty="0" smtClean="0">
                <a:latin typeface="华文新魏" pitchFamily="2" charset="-122"/>
                <a:ea typeface="华文新魏" pitchFamily="2" charset="-122"/>
              </a:rPr>
              <a:t>第一</a:t>
            </a:r>
            <a:r>
              <a:rPr lang="zh-CN" altLang="en-US" sz="2800" b="1" kern="0" dirty="0">
                <a:latin typeface="华文新魏" pitchFamily="2" charset="-122"/>
                <a:ea typeface="华文新魏" pitchFamily="2" charset="-122"/>
              </a:rPr>
              <a:t>节  资本金的构成与功能</a:t>
            </a:r>
            <a:endParaRPr lang="en-US" altLang="zh-CN" sz="2800" b="1" kern="0" dirty="0">
              <a:latin typeface="华文新魏" pitchFamily="2" charset="-122"/>
              <a:ea typeface="华文新魏" pitchFamily="2" charset="-122"/>
            </a:endParaRPr>
          </a:p>
          <a:p>
            <a:pPr indent="808355">
              <a:lnSpc>
                <a:spcPct val="150000"/>
              </a:lnSpc>
              <a:spcBef>
                <a:spcPct val="20000"/>
              </a:spcBef>
              <a:defRPr/>
            </a:pPr>
            <a:r>
              <a:rPr lang="zh-CN" altLang="en-US" sz="2800" b="1" kern="0" dirty="0">
                <a:latin typeface="华文新魏" pitchFamily="2" charset="-122"/>
                <a:ea typeface="华文新魏" pitchFamily="2" charset="-122"/>
              </a:rPr>
              <a:t>第二节  </a:t>
            </a:r>
            <a:r>
              <a:rPr lang="zh-CN" altLang="en-US" sz="2800" b="1" kern="0" dirty="0" smtClean="0">
                <a:latin typeface="华文新魏" pitchFamily="2" charset="-122"/>
                <a:ea typeface="华文新魏" pitchFamily="2" charset="-122"/>
              </a:rPr>
              <a:t>资本</a:t>
            </a:r>
            <a:r>
              <a:rPr lang="zh-CN" altLang="en-US" sz="2800" b="1" kern="0" dirty="0">
                <a:latin typeface="华文新魏" pitchFamily="2" charset="-122"/>
                <a:ea typeface="华文新魏" pitchFamily="2" charset="-122"/>
              </a:rPr>
              <a:t>充足性</a:t>
            </a:r>
            <a:endParaRPr lang="zh-CN" altLang="en-US" sz="2800" b="1" kern="0" dirty="0">
              <a:latin typeface="华文新魏" pitchFamily="2" charset="-122"/>
              <a:ea typeface="华文新魏" pitchFamily="2" charset="-122"/>
            </a:endParaRPr>
          </a:p>
          <a:p>
            <a:pPr indent="808355">
              <a:lnSpc>
                <a:spcPct val="150000"/>
              </a:lnSpc>
              <a:spcBef>
                <a:spcPct val="20000"/>
              </a:spcBef>
              <a:defRPr/>
            </a:pPr>
            <a:r>
              <a:rPr lang="zh-CN" altLang="en-US" sz="2800" b="1" kern="0" dirty="0">
                <a:latin typeface="华文新魏" pitchFamily="2" charset="-122"/>
                <a:ea typeface="华文新魏" pitchFamily="2" charset="-122"/>
              </a:rPr>
              <a:t>第三节  </a:t>
            </a:r>
            <a:r>
              <a:rPr lang="zh-CN" altLang="en-US" sz="2800" b="1" kern="0" dirty="0" smtClean="0">
                <a:latin typeface="华文新魏" pitchFamily="2" charset="-122"/>
                <a:ea typeface="华文新魏" pitchFamily="2" charset="-122"/>
              </a:rPr>
              <a:t>资本金管理策略</a:t>
            </a:r>
            <a:endParaRPr lang="en-US" altLang="zh-CN" sz="2800" b="1" kern="0" dirty="0">
              <a:latin typeface="华文新魏" pitchFamily="2" charset="-122"/>
              <a:ea typeface="华文新魏" pitchFamily="2" charset="-122"/>
            </a:endParaRPr>
          </a:p>
          <a:p>
            <a:pPr indent="808355">
              <a:lnSpc>
                <a:spcPct val="150000"/>
              </a:lnSpc>
              <a:spcBef>
                <a:spcPct val="20000"/>
              </a:spcBef>
              <a:defRPr/>
            </a:pPr>
            <a:r>
              <a:rPr lang="zh-CN" altLang="en-US" sz="2800" b="1" kern="0" dirty="0">
                <a:latin typeface="华文新魏" pitchFamily="2" charset="-122"/>
                <a:ea typeface="华文新魏" pitchFamily="2" charset="-122"/>
              </a:rPr>
              <a:t>第四节  经济</a:t>
            </a:r>
            <a:r>
              <a:rPr lang="zh-CN" altLang="en-US" sz="2800" b="1" kern="0" dirty="0" smtClean="0">
                <a:latin typeface="华文新魏" pitchFamily="2" charset="-122"/>
                <a:ea typeface="华文新魏" pitchFamily="2" charset="-122"/>
              </a:rPr>
              <a:t>资本管理</a:t>
            </a:r>
            <a:endParaRPr lang="zh-CN" altLang="en-US" sz="2800" b="1" kern="0" dirty="0">
              <a:latin typeface="华文新魏" pitchFamily="2" charset="-122"/>
              <a:ea typeface="华文新魏" pitchFamily="2" charset="-122"/>
            </a:endParaRPr>
          </a:p>
          <a:p>
            <a:pPr marL="342900" indent="-342900">
              <a:lnSpc>
                <a:spcPct val="150000"/>
              </a:lnSpc>
              <a:spcBef>
                <a:spcPct val="20000"/>
              </a:spcBef>
              <a:defRPr/>
            </a:pPr>
            <a:r>
              <a:rPr lang="zh-CN" altLang="en-US" sz="2000" b="1" kern="0" dirty="0">
                <a:latin typeface="华文新魏" pitchFamily="2" charset="-122"/>
                <a:ea typeface="华文新魏" pitchFamily="2" charset="-122"/>
              </a:rPr>
              <a:t>         </a:t>
            </a:r>
            <a:endParaRPr lang="zh-CN" altLang="en-US" sz="1600" b="1" kern="0" dirty="0">
              <a:solidFill>
                <a:srgbClr val="FF0000"/>
              </a:solidFill>
              <a:latin typeface="宋体" charset="-122"/>
              <a:ea typeface="+mn-ea"/>
            </a:endParaRPr>
          </a:p>
          <a:p>
            <a:pPr marL="342900" indent="-342900">
              <a:lnSpc>
                <a:spcPct val="140000"/>
              </a:lnSpc>
              <a:spcBef>
                <a:spcPct val="20000"/>
              </a:spcBef>
              <a:defRPr/>
            </a:pPr>
            <a:endParaRPr lang="en-US" sz="1000" kern="0" dirty="0">
              <a:latin typeface="+mn-lt"/>
              <a:ea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body" idx="4294967295"/>
          </p:nvPr>
        </p:nvSpPr>
        <p:spPr>
          <a:xfrm>
            <a:off x="539552" y="2004474"/>
            <a:ext cx="7467600" cy="3872798"/>
          </a:xfrm>
          <a:ln w="34925">
            <a:solidFill>
              <a:srgbClr val="7030A0"/>
            </a:solidFill>
            <a:miter lim="800000"/>
          </a:ln>
        </p:spPr>
        <p:txBody>
          <a:bodyPr>
            <a:normAutofit/>
          </a:bodyPr>
          <a:lstStyle/>
          <a:p>
            <a:r>
              <a:rPr lang="zh-CN" altLang="en-US" sz="2600" b="1" dirty="0" smtClean="0">
                <a:solidFill>
                  <a:srgbClr val="FF0000"/>
                </a:solidFill>
                <a:latin typeface="微软雅黑" pitchFamily="34" charset="-122"/>
                <a:ea typeface="微软雅黑" pitchFamily="34" charset="-122"/>
              </a:rPr>
              <a:t>全部资本充足率不得低于</a:t>
            </a:r>
            <a:r>
              <a:rPr lang="en-US" altLang="zh-CN" sz="2600" b="1" dirty="0" smtClean="0">
                <a:solidFill>
                  <a:srgbClr val="FF0000"/>
                </a:solidFill>
                <a:latin typeface="微软雅黑" pitchFamily="34" charset="-122"/>
                <a:ea typeface="微软雅黑" pitchFamily="34" charset="-122"/>
              </a:rPr>
              <a:t>8</a:t>
            </a:r>
            <a:r>
              <a:rPr lang="zh-CN" altLang="en-US" sz="2600" b="1" dirty="0" smtClean="0">
                <a:solidFill>
                  <a:srgbClr val="FF0000"/>
                </a:solidFill>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即：</a:t>
            </a:r>
            <a:r>
              <a:rPr lang="en-US" altLang="zh-CN" sz="2600" dirty="0" smtClean="0">
                <a:latin typeface="微软雅黑" pitchFamily="34" charset="-122"/>
                <a:ea typeface="微软雅黑" pitchFamily="34" charset="-122"/>
              </a:rPr>
              <a:t>[</a:t>
            </a:r>
            <a:r>
              <a:rPr lang="en-US" altLang="zh-CN" sz="2600" dirty="0" smtClean="0">
                <a:latin typeface="微软雅黑" pitchFamily="34" charset="-122"/>
                <a:ea typeface="微软雅黑" pitchFamily="34" charset="-122"/>
                <a:sym typeface="Wingdings" charset="2"/>
              </a:rPr>
              <a:t>(</a:t>
            </a:r>
            <a:r>
              <a:rPr lang="zh-CN" altLang="en-US" sz="2600" dirty="0" smtClean="0">
                <a:latin typeface="微软雅黑" pitchFamily="34" charset="-122"/>
                <a:ea typeface="微软雅黑" pitchFamily="34" charset="-122"/>
                <a:sym typeface="Wingdings" charset="2"/>
              </a:rPr>
              <a:t>核心资本</a:t>
            </a:r>
            <a:r>
              <a:rPr lang="en-US" altLang="zh-CN" sz="2600" dirty="0" smtClean="0">
                <a:latin typeface="微软雅黑" pitchFamily="34" charset="-122"/>
                <a:ea typeface="微软雅黑" pitchFamily="34" charset="-122"/>
                <a:sym typeface="Wingdings" charset="2"/>
              </a:rPr>
              <a:t>+</a:t>
            </a:r>
            <a:r>
              <a:rPr lang="zh-CN" altLang="en-US" sz="2600" dirty="0" smtClean="0">
                <a:latin typeface="微软雅黑" pitchFamily="34" charset="-122"/>
                <a:ea typeface="微软雅黑" pitchFamily="34" charset="-122"/>
                <a:sym typeface="Wingdings" charset="2"/>
              </a:rPr>
              <a:t>附属资本</a:t>
            </a:r>
            <a:r>
              <a:rPr lang="en-US" altLang="zh-CN" sz="2600" dirty="0" smtClean="0">
                <a:latin typeface="微软雅黑" pitchFamily="34" charset="-122"/>
                <a:ea typeface="微软雅黑" pitchFamily="34" charset="-122"/>
                <a:sym typeface="Wingdings" charset="2"/>
              </a:rPr>
              <a:t>)/</a:t>
            </a:r>
            <a:r>
              <a:rPr lang="zh-CN" altLang="en-US" sz="2600" dirty="0" smtClean="0">
                <a:latin typeface="微软雅黑" pitchFamily="34" charset="-122"/>
                <a:ea typeface="微软雅黑" pitchFamily="34" charset="-122"/>
                <a:sym typeface="Wingdings" charset="2"/>
              </a:rPr>
              <a:t>总风险加权资产</a:t>
            </a:r>
            <a:r>
              <a:rPr lang="en-US" altLang="zh-CN" sz="2600" dirty="0" smtClean="0">
                <a:latin typeface="微软雅黑" pitchFamily="34" charset="-122"/>
                <a:ea typeface="微软雅黑" pitchFamily="34" charset="-122"/>
                <a:sym typeface="Wingdings" charset="2"/>
              </a:rPr>
              <a:t>]*100%&gt;=8%</a:t>
            </a:r>
            <a:endParaRPr lang="en-US" altLang="zh-CN" sz="2600" dirty="0" smtClean="0">
              <a:latin typeface="微软雅黑" pitchFamily="34" charset="-122"/>
              <a:ea typeface="微软雅黑" pitchFamily="34" charset="-122"/>
            </a:endParaRPr>
          </a:p>
          <a:p>
            <a:endParaRPr lang="en-US" altLang="zh-CN" sz="2600" dirty="0" smtClean="0">
              <a:latin typeface="微软雅黑" pitchFamily="34" charset="-122"/>
              <a:ea typeface="微软雅黑" pitchFamily="34" charset="-122"/>
            </a:endParaRPr>
          </a:p>
          <a:p>
            <a:r>
              <a:rPr lang="zh-CN" altLang="en-US" sz="2600" b="1" dirty="0" smtClean="0">
                <a:solidFill>
                  <a:srgbClr val="FF0000"/>
                </a:solidFill>
                <a:latin typeface="微软雅黑" pitchFamily="34" charset="-122"/>
                <a:ea typeface="微软雅黑" pitchFamily="34" charset="-122"/>
              </a:rPr>
              <a:t>核心资本充足率不得低于</a:t>
            </a:r>
            <a:r>
              <a:rPr lang="en-US" altLang="zh-CN" sz="2600" b="1" dirty="0" smtClean="0">
                <a:solidFill>
                  <a:srgbClr val="FF0000"/>
                </a:solidFill>
                <a:latin typeface="微软雅黑" pitchFamily="34" charset="-122"/>
                <a:ea typeface="微软雅黑" pitchFamily="34" charset="-122"/>
              </a:rPr>
              <a:t>4</a:t>
            </a:r>
            <a:r>
              <a:rPr lang="zh-CN" altLang="en-US" sz="2600" b="1" dirty="0" smtClean="0">
                <a:solidFill>
                  <a:srgbClr val="FF0000"/>
                </a:solidFill>
                <a:latin typeface="微软雅黑" pitchFamily="34" charset="-122"/>
                <a:ea typeface="微软雅黑" pitchFamily="34" charset="-122"/>
              </a:rPr>
              <a:t>％，</a:t>
            </a:r>
            <a:r>
              <a:rPr lang="zh-CN" altLang="en-US" sz="2600" dirty="0" smtClean="0">
                <a:latin typeface="微软雅黑" pitchFamily="34" charset="-122"/>
                <a:ea typeface="微软雅黑" pitchFamily="34" charset="-122"/>
              </a:rPr>
              <a:t>即：</a:t>
            </a:r>
            <a:r>
              <a:rPr lang="en-US" altLang="zh-CN" sz="2600" dirty="0" smtClean="0">
                <a:latin typeface="微软雅黑" pitchFamily="34" charset="-122"/>
                <a:ea typeface="微软雅黑" pitchFamily="34" charset="-122"/>
              </a:rPr>
              <a:t>[</a:t>
            </a:r>
            <a:r>
              <a:rPr lang="en-US" altLang="zh-CN" sz="2600" dirty="0" smtClean="0">
                <a:latin typeface="微软雅黑" pitchFamily="34" charset="-122"/>
                <a:ea typeface="微软雅黑" pitchFamily="34" charset="-122"/>
                <a:sym typeface="Wingdings" charset="2"/>
              </a:rPr>
              <a:t>(</a:t>
            </a:r>
            <a:r>
              <a:rPr lang="zh-CN" altLang="en-US" sz="2600" dirty="0" smtClean="0">
                <a:latin typeface="微软雅黑" pitchFamily="34" charset="-122"/>
                <a:ea typeface="微软雅黑" pitchFamily="34" charset="-122"/>
                <a:sym typeface="Wingdings" charset="2"/>
              </a:rPr>
              <a:t>核心资本</a:t>
            </a:r>
            <a:r>
              <a:rPr lang="en-US" altLang="zh-CN" sz="2600" dirty="0" smtClean="0">
                <a:latin typeface="微软雅黑" pitchFamily="34" charset="-122"/>
                <a:ea typeface="微软雅黑" pitchFamily="34" charset="-122"/>
                <a:sym typeface="Wingdings" charset="2"/>
              </a:rPr>
              <a:t>)/</a:t>
            </a:r>
            <a:r>
              <a:rPr lang="zh-CN" altLang="en-US" sz="2600" dirty="0" smtClean="0">
                <a:latin typeface="微软雅黑" pitchFamily="34" charset="-122"/>
                <a:ea typeface="微软雅黑" pitchFamily="34" charset="-122"/>
                <a:sym typeface="Wingdings" charset="2"/>
              </a:rPr>
              <a:t>总风险加权资产</a:t>
            </a:r>
            <a:r>
              <a:rPr lang="en-US" altLang="zh-CN" sz="2600" dirty="0" smtClean="0">
                <a:latin typeface="微软雅黑" pitchFamily="34" charset="-122"/>
                <a:ea typeface="微软雅黑" pitchFamily="34" charset="-122"/>
                <a:sym typeface="Wingdings" charset="2"/>
              </a:rPr>
              <a:t>]*100%&gt;=4%</a:t>
            </a:r>
            <a:endParaRPr lang="en-US" altLang="zh-CN" sz="2600" dirty="0" smtClean="0">
              <a:latin typeface="微软雅黑" pitchFamily="34" charset="-122"/>
              <a:ea typeface="微软雅黑" pitchFamily="34" charset="-122"/>
            </a:endParaRPr>
          </a:p>
          <a:p>
            <a:pPr eaLnBrk="1" hangingPunct="1">
              <a:lnSpc>
                <a:spcPct val="80000"/>
              </a:lnSpc>
              <a:buFont typeface="Wingdings" charset="2"/>
              <a:buNone/>
            </a:pPr>
            <a:endParaRPr lang="en-US" altLang="zh-CN" sz="2600" dirty="0" smtClean="0">
              <a:solidFill>
                <a:srgbClr val="000000"/>
              </a:solidFill>
              <a:latin typeface="微软雅黑" pitchFamily="34" charset="-122"/>
              <a:ea typeface="微软雅黑" pitchFamily="34" charset="-122"/>
              <a:cs typeface="楷体" pitchFamily="49" charset="-122"/>
            </a:endParaRPr>
          </a:p>
          <a:p>
            <a:pPr>
              <a:lnSpc>
                <a:spcPct val="80000"/>
              </a:lnSpc>
              <a:buNone/>
            </a:pPr>
            <a:r>
              <a:rPr lang="zh-CN" altLang="en-US" sz="2600" dirty="0">
                <a:solidFill>
                  <a:srgbClr val="002060"/>
                </a:solidFill>
                <a:latin typeface="微软雅黑" pitchFamily="34" charset="-122"/>
                <a:ea typeface="微软雅黑" pitchFamily="34" charset="-122"/>
                <a:cs typeface="楷体" pitchFamily="49" charset="-122"/>
              </a:rPr>
              <a:t>风险资产总额=表内风险资产总额+表外风险资总额 =∑（表内资产×风险权重）+∑（表外项目×信用转换系数×相应表内资产的风险权重）</a:t>
            </a:r>
            <a:endParaRPr lang="zh-CN" altLang="en-US" sz="2600" dirty="0">
              <a:solidFill>
                <a:srgbClr val="002060"/>
              </a:solidFill>
              <a:latin typeface="微软雅黑" pitchFamily="34" charset="-122"/>
              <a:ea typeface="微软雅黑" pitchFamily="34" charset="-122"/>
              <a:cs typeface="楷体" pitchFamily="49" charset="-122"/>
            </a:endParaRPr>
          </a:p>
          <a:p>
            <a:pPr eaLnBrk="1" hangingPunct="1">
              <a:lnSpc>
                <a:spcPct val="80000"/>
              </a:lnSpc>
              <a:buFont typeface="Wingdings" charset="2"/>
              <a:buNone/>
            </a:pPr>
            <a:endParaRPr lang="zh-CN" altLang="en-US" sz="2600" dirty="0" smtClean="0">
              <a:solidFill>
                <a:srgbClr val="000000"/>
              </a:solidFill>
              <a:latin typeface="微软雅黑" pitchFamily="34" charset="-122"/>
              <a:ea typeface="微软雅黑" pitchFamily="34" charset="-122"/>
              <a:cs typeface="楷体" pitchFamily="49" charset="-122"/>
            </a:endParaRPr>
          </a:p>
        </p:txBody>
      </p:sp>
      <p:sp>
        <p:nvSpPr>
          <p:cNvPr id="74756" name="Rectangle 2"/>
          <p:cNvSpPr>
            <a:spLocks noGrp="1" noChangeArrowheads="1"/>
          </p:cNvSpPr>
          <p:nvPr>
            <p:ph type="title" idx="4294967295"/>
          </p:nvPr>
        </p:nvSpPr>
        <p:spPr>
          <a:xfrm>
            <a:off x="395536" y="1052736"/>
            <a:ext cx="8414320" cy="563563"/>
          </a:xfrm>
        </p:spPr>
        <p:txBody>
          <a:bodyPr>
            <a:noAutofit/>
          </a:bodyPr>
          <a:lstStyle/>
          <a:p>
            <a:pPr eaLnBrk="1" hangingPunct="1"/>
            <a:r>
              <a:rPr lang="zh-CN" altLang="en-US" sz="3200" b="1" dirty="0" smtClean="0">
                <a:latin typeface="黑体" pitchFamily="49" charset="-122"/>
                <a:ea typeface="黑体" pitchFamily="49" charset="-122"/>
                <a:cs typeface="楷体" pitchFamily="49" charset="-122"/>
              </a:rPr>
              <a:t>（</a:t>
            </a:r>
            <a:r>
              <a:rPr lang="en-US" altLang="zh-CN" sz="3200" b="1" dirty="0" smtClean="0">
                <a:latin typeface="黑体" pitchFamily="49" charset="-122"/>
                <a:ea typeface="黑体" pitchFamily="49" charset="-122"/>
                <a:cs typeface="楷体" pitchFamily="49" charset="-122"/>
              </a:rPr>
              <a:t>3</a:t>
            </a:r>
            <a:r>
              <a:rPr lang="zh-CN" altLang="en-US" sz="3200" b="1" dirty="0" smtClean="0">
                <a:latin typeface="黑体" pitchFamily="49" charset="-122"/>
                <a:ea typeface="黑体" pitchFamily="49" charset="-122"/>
                <a:cs typeface="楷体" pitchFamily="49" charset="-122"/>
              </a:rPr>
              <a:t>）规定商业银行资本充足率的最低标准</a:t>
            </a:r>
            <a:endParaRPr lang="zh-CN" altLang="en-US" sz="3200" b="1" dirty="0" smtClean="0">
              <a:latin typeface="黑体" pitchFamily="49" charset="-122"/>
              <a:ea typeface="黑体" pitchFamily="49"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C4263AF2-BBCF-426C-B970-BA184342A59A}" type="slidenum">
              <a:rPr lang="zh-CN" altLang="en-US" sz="1200">
                <a:latin typeface="+mj-lt"/>
              </a:rPr>
            </a:fld>
            <a:endParaRPr lang="en-US" sz="1200">
              <a:latin typeface="+mj-lt"/>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658368" y="4732020"/>
              <a:ext cx="1851660" cy="32003"/>
            </p14:xfrm>
          </p:contentPart>
        </mc:Choice>
        <mc:Fallback xmlns="">
          <p:pic>
            <p:nvPicPr>
              <p:cNvPr id="2" name="墨迹 1"/>
            </p:nvPicPr>
            <p:blipFill>
              <a:blip/>
            </p:blipFill>
            <p:spPr>
              <a:xfrm>
                <a:off x="658368" y="4732020"/>
                <a:ext cx="1851660" cy="32003"/>
              </a:xfrm>
              <a:prstGeom prst="rect"/>
            </p:spPr>
          </p:pic>
        </mc:Fallback>
      </mc:AlternateContent>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828800" y="5106923"/>
              <a:ext cx="6053327" cy="54864"/>
            </p14:xfrm>
          </p:contentPart>
        </mc:Choice>
        <mc:Fallback xmlns="">
          <p:pic>
            <p:nvPicPr>
              <p:cNvPr id="3" name="墨迹 2"/>
            </p:nvPicPr>
            <p:blipFill>
              <a:blip/>
            </p:blipFill>
            <p:spPr>
              <a:xfrm>
                <a:off x="1828800" y="5106923"/>
                <a:ext cx="6053327" cy="5486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813815" y="5413247"/>
              <a:ext cx="6003036" cy="116586"/>
            </p14:xfrm>
          </p:contentPart>
        </mc:Choice>
        <mc:Fallback xmlns="">
          <p:pic>
            <p:nvPicPr>
              <p:cNvPr id="5" name="墨迹 4"/>
            </p:nvPicPr>
            <p:blipFill>
              <a:blip/>
            </p:blipFill>
            <p:spPr>
              <a:xfrm>
                <a:off x="813815" y="5413247"/>
                <a:ext cx="6003036" cy="116586"/>
              </a:xfrm>
              <a:prstGeom prst="rect"/>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body" idx="4294967295"/>
          </p:nvPr>
        </p:nvSpPr>
        <p:spPr>
          <a:xfrm>
            <a:off x="457200" y="1600200"/>
            <a:ext cx="7620000" cy="2133600"/>
          </a:xfrm>
          <a:ln w="34925">
            <a:solidFill>
              <a:srgbClr val="7030A0"/>
            </a:solidFill>
            <a:miter lim="800000"/>
          </a:ln>
        </p:spPr>
        <p:txBody>
          <a:bodyPr>
            <a:normAutofit fontScale="92500"/>
          </a:bodyPr>
          <a:lstStyle/>
          <a:p>
            <a:pPr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1990年底</a:t>
            </a:r>
            <a:r>
              <a:rPr lang="zh-CN" altLang="en-US" dirty="0" smtClean="0">
                <a:latin typeface="微软雅黑" pitchFamily="34" charset="-122"/>
                <a:ea typeface="微软雅黑" pitchFamily="34" charset="-122"/>
                <a:cs typeface="楷体" pitchFamily="49" charset="-122"/>
              </a:rPr>
              <a:t>，资本风险资产比率最低标准为7.25％，资本中至少一半是核心资本；</a:t>
            </a:r>
            <a:endParaRPr lang="zh-CN" altLang="en-US" dirty="0" smtClean="0">
              <a:latin typeface="微软雅黑" pitchFamily="34" charset="-122"/>
              <a:ea typeface="微软雅黑" pitchFamily="34" charset="-122"/>
              <a:cs typeface="楷体" pitchFamily="49" charset="-122"/>
            </a:endParaRPr>
          </a:p>
          <a:p>
            <a:pPr eaLnBrk="1" hangingPunct="1">
              <a:spcBef>
                <a:spcPts val="600"/>
              </a:spcBef>
              <a:spcAft>
                <a:spcPts val="600"/>
              </a:spcAft>
            </a:pPr>
            <a:r>
              <a:rPr lang="zh-CN" altLang="en-US" b="1" dirty="0" smtClean="0">
                <a:solidFill>
                  <a:srgbClr val="FF0000"/>
                </a:solidFill>
                <a:latin typeface="微软雅黑" pitchFamily="34" charset="-122"/>
                <a:ea typeface="微软雅黑" pitchFamily="34" charset="-122"/>
                <a:cs typeface="楷体" pitchFamily="49" charset="-122"/>
              </a:rPr>
              <a:t>1992年底以前</a:t>
            </a:r>
            <a:r>
              <a:rPr lang="zh-CN" altLang="en-US" dirty="0" smtClean="0">
                <a:latin typeface="微软雅黑" pitchFamily="34" charset="-122"/>
                <a:ea typeface="微软雅黑" pitchFamily="34" charset="-122"/>
                <a:cs typeface="楷体" pitchFamily="49" charset="-122"/>
              </a:rPr>
              <a:t>，资产与风险资产比率应达到规定的资本充足率标准。 </a:t>
            </a:r>
            <a:endParaRPr lang="zh-CN" altLang="en-US" dirty="0" smtClean="0">
              <a:latin typeface="微软雅黑" pitchFamily="34" charset="-122"/>
              <a:ea typeface="微软雅黑" pitchFamily="34" charset="-122"/>
              <a:cs typeface="楷体" pitchFamily="49" charset="-122"/>
            </a:endParaRPr>
          </a:p>
        </p:txBody>
      </p:sp>
      <p:sp>
        <p:nvSpPr>
          <p:cNvPr id="76804" name="Rectangle 2"/>
          <p:cNvSpPr>
            <a:spLocks noGrp="1" noChangeArrowheads="1"/>
          </p:cNvSpPr>
          <p:nvPr>
            <p:ph type="title" idx="4294967295"/>
          </p:nvPr>
        </p:nvSpPr>
        <p:spPr>
          <a:xfrm>
            <a:off x="971600" y="980728"/>
            <a:ext cx="6705600" cy="563563"/>
          </a:xfrm>
        </p:spPr>
        <p:txBody>
          <a:bodyPr>
            <a:normAutofit fontScale="90000"/>
          </a:bodyPr>
          <a:lstStyle/>
          <a:p>
            <a:pPr algn="ctr" eaLnBrk="1" hangingPunct="1"/>
            <a:r>
              <a:rPr lang="en-US" altLang="zh-CN" sz="4000" b="1" dirty="0" smtClean="0">
                <a:latin typeface="黑体" pitchFamily="49" charset="-122"/>
                <a:ea typeface="黑体" pitchFamily="49" charset="-122"/>
                <a:cs typeface="楷体" pitchFamily="49" charset="-122"/>
              </a:rPr>
              <a:t>(4)</a:t>
            </a:r>
            <a:r>
              <a:rPr lang="zh-CN" altLang="en-US" sz="4000" b="1" dirty="0" smtClean="0">
                <a:latin typeface="黑体" pitchFamily="49" charset="-122"/>
                <a:ea typeface="黑体" pitchFamily="49" charset="-122"/>
                <a:cs typeface="楷体" pitchFamily="49" charset="-122"/>
              </a:rPr>
              <a:t>过渡期安排</a:t>
            </a:r>
            <a:r>
              <a:rPr lang="zh-CN" altLang="en-US" sz="4000" dirty="0" smtClean="0">
                <a:latin typeface="黑体" pitchFamily="49" charset="-122"/>
                <a:ea typeface="黑体" pitchFamily="49" charset="-122"/>
                <a:cs typeface="楷体" pitchFamily="49" charset="-122"/>
              </a:rPr>
              <a:t> </a:t>
            </a:r>
            <a:endParaRPr lang="zh-CN" altLang="en-US" sz="4000" dirty="0" smtClean="0">
              <a:latin typeface="黑体" pitchFamily="49" charset="-122"/>
              <a:ea typeface="黑体" pitchFamily="49"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25FD8FA9-5F49-4358-9075-A081A71A36F6}" type="slidenum">
              <a:rPr lang="zh-CN" altLang="en-US" sz="1200">
                <a:latin typeface="+mj-lt"/>
              </a:rPr>
            </a:fld>
            <a:endParaRPr lang="en-US" sz="1200">
              <a:latin typeface="+mj-lt"/>
            </a:endParaRPr>
          </a:p>
        </p:txBody>
      </p:sp>
      <p:pic>
        <p:nvPicPr>
          <p:cNvPr id="76806" name="Picture 2" descr="http://pic.baike.soso.com/p/20130620/20130620143843-32590702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62600" y="3962400"/>
            <a:ext cx="25908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004048" y="1173946"/>
            <a:ext cx="3951784" cy="428413"/>
          </a:xfrm>
        </p:spPr>
        <p:txBody>
          <a:bodyPr>
            <a:normAutofit fontScale="90000"/>
          </a:bodyPr>
          <a:lstStyle/>
          <a:p>
            <a:pPr algn="ctr" eaLnBrk="1" hangingPunct="1">
              <a:lnSpc>
                <a:spcPct val="115000"/>
              </a:lnSpc>
            </a:pPr>
            <a:r>
              <a:rPr lang="zh-CN" altLang="en-US" sz="3600" b="1" dirty="0" smtClean="0">
                <a:latin typeface="黑体" pitchFamily="49" charset="-122"/>
                <a:ea typeface="黑体" pitchFamily="49" charset="-122"/>
                <a:cs typeface="楷体" pitchFamily="49" charset="-122"/>
              </a:rPr>
              <a:t>产生背景</a:t>
            </a:r>
            <a:endParaRPr lang="zh-CN" altLang="en-US" sz="3600" b="1" dirty="0" smtClean="0">
              <a:latin typeface="黑体" pitchFamily="49" charset="-122"/>
              <a:ea typeface="黑体" pitchFamily="49" charset="-122"/>
              <a:cs typeface="楷体" pitchFamily="49" charset="-122"/>
            </a:endParaRPr>
          </a:p>
        </p:txBody>
      </p:sp>
      <p:sp>
        <p:nvSpPr>
          <p:cNvPr id="78851" name="Rectangle 3"/>
          <p:cNvSpPr>
            <a:spLocks noGrp="1" noChangeArrowheads="1"/>
          </p:cNvSpPr>
          <p:nvPr>
            <p:ph type="body" idx="1"/>
          </p:nvPr>
        </p:nvSpPr>
        <p:spPr>
          <a:xfrm>
            <a:off x="539552" y="1700808"/>
            <a:ext cx="8136904" cy="4969768"/>
          </a:xfrm>
          <a:ln w="34925">
            <a:solidFill>
              <a:srgbClr val="7030A0"/>
            </a:solidFill>
            <a:miter lim="800000"/>
          </a:ln>
        </p:spPr>
        <p:txBody>
          <a:bodyPr>
            <a:normAutofit/>
          </a:bodyPr>
          <a:lstStyle/>
          <a:p>
            <a:pPr>
              <a:spcBef>
                <a:spcPts val="600"/>
              </a:spcBef>
              <a:spcAft>
                <a:spcPts val="600"/>
              </a:spcAft>
            </a:pPr>
            <a:r>
              <a:rPr lang="zh-CN" altLang="en-US" sz="2800" dirty="0" smtClean="0">
                <a:latin typeface="微软雅黑" pitchFamily="34" charset="-122"/>
                <a:ea typeface="微软雅黑" pitchFamily="34" charset="-122"/>
              </a:rPr>
              <a:t>技术进步和金融创新使得</a:t>
            </a:r>
            <a:r>
              <a:rPr lang="en-US" altLang="zh-CN" sz="2800" dirty="0" smtClean="0">
                <a:latin typeface="微软雅黑" pitchFamily="34" charset="-122"/>
                <a:ea typeface="微软雅黑" pitchFamily="34" charset="-122"/>
              </a:rPr>
              <a:t>1988</a:t>
            </a:r>
            <a:r>
              <a:rPr lang="zh-CN" altLang="en-US" sz="2800" dirty="0" smtClean="0">
                <a:latin typeface="微软雅黑" pitchFamily="34" charset="-122"/>
                <a:ea typeface="微软雅黑" pitchFamily="34" charset="-122"/>
              </a:rPr>
              <a:t>年的巴塞尔协议显得过时，新资本协议呼出欲出。</a:t>
            </a:r>
            <a:endParaRPr lang="zh-CN" altLang="en-US" sz="2800" dirty="0" smtClean="0">
              <a:latin typeface="微软雅黑" pitchFamily="34" charset="-122"/>
              <a:ea typeface="微软雅黑" pitchFamily="34" charset="-122"/>
            </a:endParaRPr>
          </a:p>
          <a:p>
            <a:pPr lvl="2">
              <a:spcBef>
                <a:spcPts val="600"/>
              </a:spcBef>
              <a:spcAft>
                <a:spcPts val="600"/>
              </a:spcAft>
            </a:pPr>
            <a:r>
              <a:rPr lang="zh-CN" altLang="en-US" b="1" dirty="0" smtClean="0">
                <a:solidFill>
                  <a:srgbClr val="7030A0"/>
                </a:solidFill>
                <a:latin typeface="微软雅黑" pitchFamily="34" charset="-122"/>
                <a:ea typeface="微软雅黑" pitchFamily="34" charset="-122"/>
              </a:rPr>
              <a:t>一是商业银行内部风险管理系统优于</a:t>
            </a:r>
            <a:r>
              <a:rPr lang="en-US" altLang="zh-CN" b="1" dirty="0" smtClean="0">
                <a:solidFill>
                  <a:srgbClr val="7030A0"/>
                </a:solidFill>
                <a:latin typeface="微软雅黑" pitchFamily="34" charset="-122"/>
                <a:ea typeface="微软雅黑" pitchFamily="34" charset="-122"/>
              </a:rPr>
              <a:t>1988</a:t>
            </a:r>
            <a:r>
              <a:rPr lang="zh-CN" altLang="en-US" b="1" dirty="0" smtClean="0">
                <a:solidFill>
                  <a:srgbClr val="7030A0"/>
                </a:solidFill>
                <a:latin typeface="微软雅黑" pitchFamily="34" charset="-122"/>
                <a:ea typeface="微软雅黑" pitchFamily="34" charset="-122"/>
              </a:rPr>
              <a:t>年的巴塞尔协议，许多商业银行认为</a:t>
            </a:r>
            <a:r>
              <a:rPr lang="zh-CN" altLang="en-US" b="1" dirty="0" smtClean="0">
                <a:solidFill>
                  <a:srgbClr val="FF0000"/>
                </a:solidFill>
                <a:latin typeface="微软雅黑" pitchFamily="34" charset="-122"/>
                <a:ea typeface="微软雅黑" pitchFamily="34" charset="-122"/>
              </a:rPr>
              <a:t>现有的分类不足以涵盖银行众多的风险种类</a:t>
            </a:r>
            <a:r>
              <a:rPr lang="zh-CN" altLang="en-US" b="1" dirty="0" smtClean="0">
                <a:solidFill>
                  <a:srgbClr val="7030A0"/>
                </a:solidFill>
                <a:latin typeface="微软雅黑" pitchFamily="34" charset="-122"/>
                <a:ea typeface="微软雅黑" pitchFamily="34" charset="-122"/>
              </a:rPr>
              <a:t>；</a:t>
            </a:r>
            <a:endParaRPr lang="zh-CN" altLang="en-US" b="1" dirty="0" smtClean="0">
              <a:solidFill>
                <a:srgbClr val="7030A0"/>
              </a:solidFill>
              <a:latin typeface="微软雅黑" pitchFamily="34" charset="-122"/>
              <a:ea typeface="微软雅黑" pitchFamily="34" charset="-122"/>
            </a:endParaRPr>
          </a:p>
          <a:p>
            <a:pPr lvl="2">
              <a:spcBef>
                <a:spcPts val="600"/>
              </a:spcBef>
              <a:spcAft>
                <a:spcPts val="600"/>
              </a:spcAft>
            </a:pPr>
            <a:r>
              <a:rPr lang="zh-CN" altLang="en-US" b="1" dirty="0" smtClean="0">
                <a:solidFill>
                  <a:srgbClr val="7030A0"/>
                </a:solidFill>
                <a:latin typeface="微软雅黑" pitchFamily="34" charset="-122"/>
                <a:ea typeface="微软雅黑" pitchFamily="34" charset="-122"/>
              </a:rPr>
              <a:t>二是金融创新产生了许多</a:t>
            </a:r>
            <a:r>
              <a:rPr lang="en-US" altLang="zh-CN" b="1" dirty="0" smtClean="0">
                <a:solidFill>
                  <a:srgbClr val="7030A0"/>
                </a:solidFill>
                <a:latin typeface="微软雅黑" pitchFamily="34" charset="-122"/>
                <a:ea typeface="微软雅黑" pitchFamily="34" charset="-122"/>
              </a:rPr>
              <a:t>1988</a:t>
            </a:r>
            <a:r>
              <a:rPr lang="zh-CN" altLang="en-US" b="1" dirty="0" smtClean="0">
                <a:solidFill>
                  <a:srgbClr val="7030A0"/>
                </a:solidFill>
                <a:latin typeface="微软雅黑" pitchFamily="34" charset="-122"/>
                <a:ea typeface="微软雅黑" pitchFamily="34" charset="-122"/>
              </a:rPr>
              <a:t>年巴塞尔协议计量框架</a:t>
            </a:r>
            <a:r>
              <a:rPr lang="zh-CN" altLang="en-US" b="1" dirty="0" smtClean="0">
                <a:solidFill>
                  <a:srgbClr val="FF0000"/>
                </a:solidFill>
                <a:latin typeface="微软雅黑" pitchFamily="34" charset="-122"/>
                <a:ea typeface="微软雅黑" pitchFamily="34" charset="-122"/>
              </a:rPr>
              <a:t>以外的风险</a:t>
            </a:r>
            <a:r>
              <a:rPr lang="zh-CN" altLang="en-US" b="1" dirty="0" smtClean="0">
                <a:solidFill>
                  <a:srgbClr val="7030A0"/>
                </a:solidFill>
                <a:latin typeface="微软雅黑" pitchFamily="34" charset="-122"/>
                <a:ea typeface="微软雅黑" pitchFamily="34" charset="-122"/>
              </a:rPr>
              <a:t>；</a:t>
            </a:r>
            <a:endParaRPr lang="zh-CN" altLang="en-US" b="1" dirty="0" smtClean="0">
              <a:solidFill>
                <a:srgbClr val="7030A0"/>
              </a:solidFill>
              <a:latin typeface="微软雅黑" pitchFamily="34" charset="-122"/>
              <a:ea typeface="微软雅黑" pitchFamily="34" charset="-122"/>
            </a:endParaRPr>
          </a:p>
          <a:p>
            <a:pPr lvl="2">
              <a:spcBef>
                <a:spcPts val="600"/>
              </a:spcBef>
              <a:spcAft>
                <a:spcPts val="600"/>
              </a:spcAft>
            </a:pPr>
            <a:r>
              <a:rPr lang="zh-CN" altLang="en-US" b="1" dirty="0" smtClean="0">
                <a:solidFill>
                  <a:srgbClr val="7030A0"/>
                </a:solidFill>
                <a:latin typeface="微软雅黑" pitchFamily="34" charset="-122"/>
                <a:ea typeface="微软雅黑" pitchFamily="34" charset="-122"/>
              </a:rPr>
              <a:t>三是</a:t>
            </a:r>
            <a:r>
              <a:rPr lang="en-US" altLang="zh-CN" b="1" dirty="0" smtClean="0">
                <a:solidFill>
                  <a:srgbClr val="7030A0"/>
                </a:solidFill>
                <a:latin typeface="微软雅黑" pitchFamily="34" charset="-122"/>
                <a:ea typeface="微软雅黑" pitchFamily="34" charset="-122"/>
              </a:rPr>
              <a:t>1997</a:t>
            </a:r>
            <a:r>
              <a:rPr lang="zh-CN" altLang="en-US" b="1" dirty="0" smtClean="0">
                <a:solidFill>
                  <a:srgbClr val="7030A0"/>
                </a:solidFill>
                <a:latin typeface="微软雅黑" pitchFamily="34" charset="-122"/>
                <a:ea typeface="微软雅黑" pitchFamily="34" charset="-122"/>
              </a:rPr>
              <a:t>年的巴塞尔原则只定位于银行风险管理的基本原则，</a:t>
            </a:r>
            <a:r>
              <a:rPr lang="zh-CN" altLang="en-US" b="1" dirty="0" smtClean="0">
                <a:solidFill>
                  <a:srgbClr val="FF0000"/>
                </a:solidFill>
                <a:latin typeface="微软雅黑" pitchFamily="34" charset="-122"/>
                <a:ea typeface="微软雅黑" pitchFamily="34" charset="-122"/>
              </a:rPr>
              <a:t>缺乏可操作性</a:t>
            </a:r>
            <a:r>
              <a:rPr lang="zh-CN" altLang="en-US" b="1" dirty="0" smtClean="0">
                <a:solidFill>
                  <a:srgbClr val="7030A0"/>
                </a:solidFill>
                <a:latin typeface="微软雅黑" pitchFamily="34" charset="-122"/>
                <a:ea typeface="微软雅黑" pitchFamily="34" charset="-122"/>
              </a:rPr>
              <a:t>；</a:t>
            </a:r>
            <a:endParaRPr lang="en-US" altLang="zh-CN" b="1" dirty="0" smtClean="0">
              <a:solidFill>
                <a:srgbClr val="7030A0"/>
              </a:solidFill>
              <a:latin typeface="微软雅黑" pitchFamily="34" charset="-122"/>
              <a:ea typeface="微软雅黑" pitchFamily="34" charset="-122"/>
            </a:endParaRPr>
          </a:p>
          <a:p>
            <a:pPr lvl="2">
              <a:spcBef>
                <a:spcPts val="600"/>
              </a:spcBef>
              <a:spcAft>
                <a:spcPts val="600"/>
              </a:spcAft>
            </a:pPr>
            <a:r>
              <a:rPr lang="zh-CN" altLang="en-US" b="1" dirty="0" smtClean="0">
                <a:solidFill>
                  <a:srgbClr val="7030A0"/>
                </a:solidFill>
                <a:latin typeface="微软雅黑" pitchFamily="34" charset="-122"/>
                <a:ea typeface="微软雅黑" pitchFamily="34" charset="-122"/>
              </a:rPr>
              <a:t>四是</a:t>
            </a:r>
            <a:r>
              <a:rPr lang="en-US" altLang="zh-CN" b="1" dirty="0" smtClean="0">
                <a:solidFill>
                  <a:srgbClr val="7030A0"/>
                </a:solidFill>
                <a:latin typeface="微软雅黑" pitchFamily="34" charset="-122"/>
                <a:ea typeface="微软雅黑" pitchFamily="34" charset="-122"/>
              </a:rPr>
              <a:t>1997</a:t>
            </a:r>
            <a:r>
              <a:rPr lang="zh-CN" altLang="en-US" b="1" dirty="0" smtClean="0">
                <a:solidFill>
                  <a:srgbClr val="7030A0"/>
                </a:solidFill>
                <a:latin typeface="微软雅黑" pitchFamily="34" charset="-122"/>
                <a:ea typeface="微软雅黑" pitchFamily="34" charset="-122"/>
              </a:rPr>
              <a:t>年</a:t>
            </a:r>
            <a:r>
              <a:rPr lang="en-US" altLang="zh-CN" b="1" dirty="0" smtClean="0">
                <a:solidFill>
                  <a:srgbClr val="7030A0"/>
                </a:solidFill>
                <a:latin typeface="微软雅黑" pitchFamily="34" charset="-122"/>
                <a:ea typeface="微软雅黑" pitchFamily="34" charset="-122"/>
              </a:rPr>
              <a:t>7</a:t>
            </a:r>
            <a:r>
              <a:rPr lang="zh-CN" altLang="en-US" b="1" dirty="0" smtClean="0">
                <a:solidFill>
                  <a:srgbClr val="7030A0"/>
                </a:solidFill>
                <a:latin typeface="微软雅黑" pitchFamily="34" charset="-122"/>
                <a:ea typeface="微软雅黑" pitchFamily="34" charset="-122"/>
              </a:rPr>
              <a:t>月全面爆发的</a:t>
            </a:r>
            <a:r>
              <a:rPr lang="zh-CN" altLang="en-US" b="1" dirty="0" smtClean="0">
                <a:solidFill>
                  <a:srgbClr val="FF0000"/>
                </a:solidFill>
                <a:latin typeface="微软雅黑" pitchFamily="34" charset="-122"/>
                <a:ea typeface="微软雅黑" pitchFamily="34" charset="-122"/>
              </a:rPr>
              <a:t>东南亚金融风暴</a:t>
            </a:r>
            <a:r>
              <a:rPr lang="zh-CN" altLang="en-US" b="1" dirty="0" smtClean="0">
                <a:solidFill>
                  <a:srgbClr val="7030A0"/>
                </a:solidFill>
                <a:latin typeface="微软雅黑" pitchFamily="34" charset="-122"/>
                <a:ea typeface="微软雅黑" pitchFamily="34" charset="-122"/>
              </a:rPr>
              <a:t>更是引发了巴塞尔委员会对金融风险的全面而深入的思考。</a:t>
            </a:r>
            <a:endParaRPr lang="zh-CN" altLang="en-US" b="1" dirty="0" smtClean="0">
              <a:solidFill>
                <a:srgbClr val="7030A0"/>
              </a:solidFill>
              <a:latin typeface="微软雅黑" pitchFamily="34" charset="-122"/>
              <a:ea typeface="微软雅黑" pitchFamily="34" charset="-122"/>
            </a:endParaRPr>
          </a:p>
          <a:p>
            <a:endParaRPr lang="zh-CN" altLang="en-US" dirty="0" smtClean="0">
              <a:ea typeface="宋体" charset="-122"/>
            </a:endParaRPr>
          </a:p>
        </p:txBody>
      </p:sp>
      <p:sp>
        <p:nvSpPr>
          <p:cNvPr id="6" name="矩形 5"/>
          <p:cNvSpPr/>
          <p:nvPr/>
        </p:nvSpPr>
        <p:spPr>
          <a:xfrm>
            <a:off x="228600" y="895499"/>
            <a:ext cx="4271392" cy="584775"/>
          </a:xfrm>
          <a:prstGeom prst="rect">
            <a:avLst/>
          </a:prstGeom>
          <a:solidFill>
            <a:srgbClr val="92D050"/>
          </a:solidFill>
          <a:ln w="34925">
            <a:solidFill>
              <a:srgbClr val="7030A0"/>
            </a:solidFill>
          </a:ln>
        </p:spPr>
        <p:txBody>
          <a:bodyPr wrap="square">
            <a:spAutoFit/>
          </a:bodyPr>
          <a:lstStyle/>
          <a:p>
            <a:pPr eaLnBrk="0" hangingPunct="0">
              <a:spcBef>
                <a:spcPct val="20000"/>
              </a:spcBef>
              <a:buClr>
                <a:srgbClr val="4C59D2"/>
              </a:buClr>
              <a:defRPr/>
            </a:pPr>
            <a:r>
              <a:rPr lang="en-US" altLang="zh-CN" sz="3200" b="1" kern="0" dirty="0">
                <a:solidFill>
                  <a:srgbClr val="003366"/>
                </a:solidFill>
                <a:latin typeface="微软雅黑" pitchFamily="34" charset="-122"/>
                <a:ea typeface="微软雅黑" pitchFamily="34" charset="-122"/>
              </a:rPr>
              <a:t>2</a:t>
            </a:r>
            <a:r>
              <a:rPr lang="en-US" altLang="zh-CN" sz="3200" b="1" kern="0" dirty="0" smtClean="0">
                <a:solidFill>
                  <a:srgbClr val="003366"/>
                </a:solidFill>
                <a:latin typeface="微软雅黑" pitchFamily="34" charset="-122"/>
                <a:ea typeface="微软雅黑" pitchFamily="34" charset="-122"/>
              </a:rPr>
              <a:t>.</a:t>
            </a:r>
            <a:r>
              <a:rPr lang="zh-CN" altLang="en-US" sz="3200" b="1" dirty="0">
                <a:latin typeface="黑体" pitchFamily="49" charset="-122"/>
                <a:ea typeface="黑体" pitchFamily="49" charset="-122"/>
                <a:cs typeface="楷体" pitchFamily="49" charset="-122"/>
              </a:rPr>
              <a:t>新巴塞尔资本协议</a:t>
            </a:r>
            <a:endParaRPr lang="en-US" altLang="zh-CN" sz="3200" b="1" kern="0" dirty="0">
              <a:solidFill>
                <a:srgbClr val="003366"/>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827584" y="764704"/>
            <a:ext cx="7859216" cy="652934"/>
          </a:xfrm>
        </p:spPr>
        <p:txBody>
          <a:bodyPr>
            <a:normAutofit/>
          </a:bodyPr>
          <a:lstStyle/>
          <a:p>
            <a:pPr algn="ctr"/>
            <a:r>
              <a:rPr lang="en-US" altLang="zh-CN" sz="3200" b="1" dirty="0" smtClean="0">
                <a:latin typeface="黑体" pitchFamily="49" charset="-122"/>
                <a:ea typeface="黑体" pitchFamily="49" charset="-122"/>
              </a:rPr>
              <a:t>《</a:t>
            </a:r>
            <a:r>
              <a:rPr lang="zh-CN" altLang="en-US" sz="3200" b="1" dirty="0" smtClean="0">
                <a:latin typeface="黑体" pitchFamily="49" charset="-122"/>
                <a:ea typeface="黑体" pitchFamily="49" charset="-122"/>
              </a:rPr>
              <a:t>新巴塞尔资本协议</a:t>
            </a:r>
            <a:r>
              <a:rPr lang="en-US" altLang="zh-CN" sz="3200" b="1" dirty="0" smtClean="0">
                <a:latin typeface="黑体" pitchFamily="49" charset="-122"/>
                <a:ea typeface="黑体" pitchFamily="49" charset="-122"/>
              </a:rPr>
              <a:t>》</a:t>
            </a:r>
            <a:r>
              <a:rPr lang="zh-CN" altLang="en-US" sz="3200" b="1" dirty="0" smtClean="0">
                <a:latin typeface="黑体" pitchFamily="49" charset="-122"/>
                <a:ea typeface="黑体" pitchFamily="49" charset="-122"/>
              </a:rPr>
              <a:t>内容</a:t>
            </a:r>
            <a:endParaRPr lang="zh-CN" altLang="en-US" sz="3200" b="1" dirty="0" smtClean="0">
              <a:latin typeface="黑体" pitchFamily="49" charset="-122"/>
              <a:ea typeface="黑体" pitchFamily="49" charset="-122"/>
            </a:endParaRPr>
          </a:p>
        </p:txBody>
      </p:sp>
      <p:sp>
        <p:nvSpPr>
          <p:cNvPr id="80899" name="Rectangle 3"/>
          <p:cNvSpPr>
            <a:spLocks noGrp="1" noChangeArrowheads="1"/>
          </p:cNvSpPr>
          <p:nvPr>
            <p:ph type="body" idx="1"/>
          </p:nvPr>
        </p:nvSpPr>
        <p:spPr>
          <a:xfrm>
            <a:off x="467544" y="1556792"/>
            <a:ext cx="8291264" cy="4808984"/>
          </a:xfrm>
          <a:ln w="34925">
            <a:solidFill>
              <a:srgbClr val="002060"/>
            </a:solidFill>
            <a:miter lim="800000"/>
          </a:ln>
        </p:spPr>
        <p:txBody>
          <a:bodyPr>
            <a:normAutofit fontScale="92500"/>
          </a:bodyPr>
          <a:lstStyle/>
          <a:p>
            <a:r>
              <a:rPr kumimoji="1" lang="zh-CN" altLang="en-US" sz="2800" b="1" kern="0" dirty="0">
                <a:solidFill>
                  <a:srgbClr val="7030A0"/>
                </a:solidFill>
                <a:latin typeface="微软雅黑" pitchFamily="34" charset="-122"/>
                <a:ea typeface="微软雅黑" pitchFamily="34" charset="-122"/>
              </a:rPr>
              <a:t>新资本协议核心内容是</a:t>
            </a:r>
            <a:r>
              <a:rPr kumimoji="1" lang="zh-CN" altLang="en-US" sz="2800" b="1" kern="0" dirty="0">
                <a:latin typeface="微软雅黑" pitchFamily="34" charset="-122"/>
                <a:ea typeface="微软雅黑" pitchFamily="34" charset="-122"/>
              </a:rPr>
              <a:t>全面提高风险管理水平</a:t>
            </a:r>
            <a:r>
              <a:rPr kumimoji="1" lang="zh-CN" altLang="en-US" sz="2800" b="1" kern="0" dirty="0" smtClean="0">
                <a:solidFill>
                  <a:srgbClr val="7030A0"/>
                </a:solidFill>
                <a:latin typeface="微软雅黑" pitchFamily="34" charset="-122"/>
                <a:ea typeface="微软雅黑" pitchFamily="34" charset="-122"/>
              </a:rPr>
              <a:t>，提出“</a:t>
            </a:r>
            <a:r>
              <a:rPr lang="zh-CN" altLang="en-US" sz="2800" b="1" dirty="0" smtClean="0">
                <a:solidFill>
                  <a:srgbClr val="FF0000"/>
                </a:solidFill>
                <a:latin typeface="黑体" pitchFamily="49" charset="-122"/>
                <a:ea typeface="黑体" pitchFamily="49" charset="-122"/>
                <a:cs typeface="楷体" pitchFamily="49" charset="-122"/>
              </a:rPr>
              <a:t>三大支柱</a:t>
            </a:r>
            <a:r>
              <a:rPr kumimoji="1" lang="zh-CN" altLang="en-US" sz="2800" b="1" kern="0" dirty="0" smtClean="0">
                <a:solidFill>
                  <a:srgbClr val="7030A0"/>
                </a:solidFill>
                <a:latin typeface="微软雅黑" pitchFamily="34" charset="-122"/>
                <a:ea typeface="微软雅黑" pitchFamily="34" charset="-122"/>
              </a:rPr>
              <a:t>”。</a:t>
            </a:r>
            <a:endParaRPr kumimoji="1" lang="en-US" altLang="zh-CN" sz="2800" b="1" kern="0" dirty="0" smtClean="0">
              <a:solidFill>
                <a:srgbClr val="7030A0"/>
              </a:solidFill>
              <a:latin typeface="微软雅黑" pitchFamily="34" charset="-122"/>
              <a:ea typeface="微软雅黑" pitchFamily="34" charset="-122"/>
            </a:endParaRPr>
          </a:p>
          <a:p>
            <a:r>
              <a:rPr lang="zh-CN" altLang="en-US" sz="2800" b="1" dirty="0" smtClean="0">
                <a:solidFill>
                  <a:srgbClr val="FF0000"/>
                </a:solidFill>
                <a:latin typeface="黑体" pitchFamily="49" charset="-122"/>
                <a:ea typeface="黑体" pitchFamily="49" charset="-122"/>
                <a:cs typeface="楷体" pitchFamily="49" charset="-122"/>
              </a:rPr>
              <a:t> </a:t>
            </a:r>
            <a:r>
              <a:rPr kumimoji="1" lang="zh-CN" altLang="en-US" sz="2800" dirty="0" smtClean="0">
                <a:latin typeface="微软雅黑" pitchFamily="34" charset="-122"/>
                <a:ea typeface="微软雅黑" pitchFamily="34" charset="-122"/>
              </a:rPr>
              <a:t>新资本协议虽未改变</a:t>
            </a:r>
            <a:r>
              <a:rPr kumimoji="1" lang="en-US" altLang="zh-CN" sz="2800" dirty="0" smtClean="0">
                <a:latin typeface="微软雅黑" pitchFamily="34" charset="-122"/>
                <a:ea typeface="微软雅黑" pitchFamily="34" charset="-122"/>
              </a:rPr>
              <a:t>8%</a:t>
            </a:r>
            <a:r>
              <a:rPr kumimoji="1" lang="zh-CN" altLang="en-US" sz="2800" dirty="0" smtClean="0">
                <a:latin typeface="微软雅黑" pitchFamily="34" charset="-122"/>
                <a:ea typeface="微软雅黑" pitchFamily="34" charset="-122"/>
              </a:rPr>
              <a:t>的最低资本比率要求，但它</a:t>
            </a:r>
            <a:r>
              <a:rPr kumimoji="1" lang="zh-CN" altLang="en-US" sz="2800" dirty="0" smtClean="0">
                <a:solidFill>
                  <a:srgbClr val="C00000"/>
                </a:solidFill>
                <a:latin typeface="微软雅黑" pitchFamily="34" charset="-122"/>
                <a:ea typeface="微软雅黑" pitchFamily="34" charset="-122"/>
              </a:rPr>
              <a:t>调整了银行各类风险的计量：修改了信用风险的处理方法，明确提出了将</a:t>
            </a:r>
            <a:r>
              <a:rPr kumimoji="1" lang="zh-CN" altLang="en-US" sz="2800" b="1" dirty="0" smtClean="0">
                <a:solidFill>
                  <a:srgbClr val="FF0000"/>
                </a:solidFill>
                <a:latin typeface="微软雅黑" pitchFamily="34" charset="-122"/>
                <a:ea typeface="微软雅黑" pitchFamily="34" charset="-122"/>
              </a:rPr>
              <a:t>操作风险</a:t>
            </a:r>
            <a:r>
              <a:rPr kumimoji="1" lang="zh-CN" altLang="en-US" sz="2800" dirty="0" smtClean="0">
                <a:solidFill>
                  <a:srgbClr val="C00000"/>
                </a:solidFill>
                <a:latin typeface="微软雅黑" pitchFamily="34" charset="-122"/>
                <a:ea typeface="微软雅黑" pitchFamily="34" charset="-122"/>
              </a:rPr>
              <a:t>纳入资本监管范畴，并分别为计算信用风险和操作风险规定了三种方法。</a:t>
            </a:r>
            <a:endParaRPr kumimoji="1" lang="zh-CN" altLang="en-US" sz="2800" dirty="0" smtClean="0">
              <a:solidFill>
                <a:srgbClr val="C00000"/>
              </a:solidFill>
              <a:latin typeface="微软雅黑" pitchFamily="34" charset="-122"/>
              <a:ea typeface="微软雅黑" pitchFamily="34" charset="-122"/>
            </a:endParaRPr>
          </a:p>
          <a:p>
            <a:r>
              <a:rPr kumimoji="1" lang="zh-CN" altLang="en-US" sz="2800" dirty="0" smtClean="0">
                <a:latin typeface="微软雅黑" pitchFamily="34" charset="-122"/>
                <a:ea typeface="微软雅黑" pitchFamily="34" charset="-122"/>
              </a:rPr>
              <a:t>主要创新就是</a:t>
            </a:r>
            <a:r>
              <a:rPr kumimoji="1" lang="zh-CN" altLang="en-US" sz="2800" dirty="0" smtClean="0">
                <a:solidFill>
                  <a:srgbClr val="C00000"/>
                </a:solidFill>
                <a:latin typeface="微软雅黑" pitchFamily="34" charset="-122"/>
                <a:ea typeface="微软雅黑" pitchFamily="34" charset="-122"/>
              </a:rPr>
              <a:t>提出</a:t>
            </a:r>
            <a:r>
              <a:rPr kumimoji="1" lang="zh-CN" altLang="en-US" sz="2800" b="1" dirty="0" smtClean="0">
                <a:solidFill>
                  <a:srgbClr val="FF0000"/>
                </a:solidFill>
                <a:latin typeface="微软雅黑" pitchFamily="34" charset="-122"/>
                <a:ea typeface="微软雅黑" pitchFamily="34" charset="-122"/>
              </a:rPr>
              <a:t>计算信用风险的内部评级法</a:t>
            </a:r>
            <a:r>
              <a:rPr kumimoji="1" lang="zh-CN" altLang="en-US" sz="2800" dirty="0" smtClean="0">
                <a:latin typeface="微软雅黑" pitchFamily="34" charset="-122"/>
                <a:ea typeface="微软雅黑" pitchFamily="34" charset="-122"/>
              </a:rPr>
              <a:t>。银行要评估各类风险总体所需的资本，监管当局要对银行的评估进行检查及采取适当措施；公开的信息披露的重要性，要使市场参与者掌握有关银行的风险轮廓和资本水平的信息。</a:t>
            </a:r>
            <a:endParaRPr kumimoji="1" lang="zh-CN" altLang="en-US" sz="28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body" idx="4294967295"/>
          </p:nvPr>
        </p:nvSpPr>
        <p:spPr>
          <a:xfrm>
            <a:off x="463856" y="1496363"/>
            <a:ext cx="3276600" cy="2743200"/>
          </a:xfrm>
          <a:ln w="34925">
            <a:solidFill>
              <a:srgbClr val="002060"/>
            </a:solidFill>
            <a:miter lim="800000"/>
          </a:ln>
        </p:spPr>
        <p:txBody>
          <a:bodyPr>
            <a:normAutofit fontScale="92500" lnSpcReduction="10000"/>
          </a:bodyPr>
          <a:lstStyle/>
          <a:p>
            <a:pPr marL="179705" eaLnBrk="1" hangingPunct="1">
              <a:lnSpc>
                <a:spcPct val="150000"/>
              </a:lnSpc>
              <a:spcBef>
                <a:spcPts val="1200"/>
              </a:spcBef>
              <a:spcAft>
                <a:spcPts val="1200"/>
              </a:spcAft>
            </a:pPr>
            <a:r>
              <a:rPr lang="zh-CN" altLang="en-US" dirty="0" smtClean="0">
                <a:solidFill>
                  <a:srgbClr val="000000"/>
                </a:solidFill>
                <a:latin typeface="楷体" pitchFamily="49" charset="-122"/>
                <a:ea typeface="楷体" pitchFamily="49" charset="-122"/>
              </a:rPr>
              <a:t> </a:t>
            </a:r>
            <a:r>
              <a:rPr lang="zh-CN" altLang="en-US" dirty="0" smtClean="0">
                <a:solidFill>
                  <a:srgbClr val="000000"/>
                </a:solidFill>
                <a:latin typeface="微软雅黑" pitchFamily="34" charset="-122"/>
                <a:ea typeface="微软雅黑" pitchFamily="34" charset="-122"/>
                <a:cs typeface="楷体" pitchFamily="49" charset="-122"/>
              </a:rPr>
              <a:t>最低资本要求 </a:t>
            </a:r>
            <a:endParaRPr lang="zh-CN" altLang="en-US" dirty="0" smtClean="0">
              <a:solidFill>
                <a:srgbClr val="000000"/>
              </a:solidFill>
              <a:latin typeface="微软雅黑" pitchFamily="34" charset="-122"/>
              <a:ea typeface="微软雅黑" pitchFamily="34" charset="-122"/>
              <a:cs typeface="楷体" pitchFamily="49" charset="-122"/>
            </a:endParaRPr>
          </a:p>
          <a:p>
            <a:pPr marL="179705" eaLnBrk="1" hangingPunct="1">
              <a:lnSpc>
                <a:spcPct val="150000"/>
              </a:lnSpc>
              <a:spcBef>
                <a:spcPts val="1200"/>
              </a:spcBef>
              <a:spcAft>
                <a:spcPts val="1200"/>
              </a:spcAft>
            </a:pPr>
            <a:r>
              <a:rPr lang="zh-CN" altLang="en-US" dirty="0" smtClean="0">
                <a:solidFill>
                  <a:srgbClr val="000000"/>
                </a:solidFill>
                <a:latin typeface="微软雅黑" pitchFamily="34" charset="-122"/>
                <a:ea typeface="微软雅黑" pitchFamily="34" charset="-122"/>
                <a:cs typeface="楷体" pitchFamily="49" charset="-122"/>
              </a:rPr>
              <a:t>监管机构的监管</a:t>
            </a:r>
            <a:endParaRPr lang="zh-CN" altLang="en-US" dirty="0" smtClean="0">
              <a:solidFill>
                <a:srgbClr val="000000"/>
              </a:solidFill>
              <a:latin typeface="微软雅黑" pitchFamily="34" charset="-122"/>
              <a:ea typeface="微软雅黑" pitchFamily="34" charset="-122"/>
              <a:cs typeface="楷体" pitchFamily="49" charset="-122"/>
            </a:endParaRPr>
          </a:p>
          <a:p>
            <a:pPr marL="179705" eaLnBrk="1" hangingPunct="1">
              <a:lnSpc>
                <a:spcPct val="150000"/>
              </a:lnSpc>
              <a:spcBef>
                <a:spcPts val="1200"/>
              </a:spcBef>
              <a:spcAft>
                <a:spcPts val="1200"/>
              </a:spcAft>
            </a:pPr>
            <a:r>
              <a:rPr lang="zh-CN" altLang="en-US" dirty="0" smtClean="0">
                <a:solidFill>
                  <a:srgbClr val="000000"/>
                </a:solidFill>
                <a:latin typeface="微软雅黑" pitchFamily="34" charset="-122"/>
                <a:ea typeface="微软雅黑" pitchFamily="34" charset="-122"/>
                <a:cs typeface="楷体" pitchFamily="49" charset="-122"/>
              </a:rPr>
              <a:t> 市场纪律</a:t>
            </a:r>
            <a:endParaRPr lang="zh-CN" altLang="en-US" dirty="0" smtClean="0">
              <a:solidFill>
                <a:srgbClr val="000000"/>
              </a:solidFill>
              <a:latin typeface="微软雅黑" pitchFamily="34" charset="-122"/>
              <a:ea typeface="微软雅黑" pitchFamily="34" charset="-122"/>
              <a:cs typeface="楷体" pitchFamily="49" charset="-122"/>
            </a:endParaRPr>
          </a:p>
        </p:txBody>
      </p:sp>
      <p:sp>
        <p:nvSpPr>
          <p:cNvPr id="81924" name="Rectangle 2"/>
          <p:cNvSpPr>
            <a:spLocks noGrp="1" noChangeArrowheads="1"/>
          </p:cNvSpPr>
          <p:nvPr>
            <p:ph type="title" idx="4294967295"/>
          </p:nvPr>
        </p:nvSpPr>
        <p:spPr>
          <a:xfrm>
            <a:off x="725457" y="836712"/>
            <a:ext cx="8001000" cy="563562"/>
          </a:xfrm>
        </p:spPr>
        <p:txBody>
          <a:bodyPr>
            <a:normAutofit fontScale="90000"/>
          </a:bodyPr>
          <a:lstStyle/>
          <a:p>
            <a:pPr eaLnBrk="1" hangingPunct="1"/>
            <a:r>
              <a:rPr lang="en-US" altLang="zh-CN" b="1" dirty="0" smtClean="0">
                <a:latin typeface="黑体" pitchFamily="49" charset="-122"/>
                <a:ea typeface="黑体" pitchFamily="49" charset="-122"/>
                <a:cs typeface="楷体" pitchFamily="49" charset="-122"/>
              </a:rPr>
              <a:t>《</a:t>
            </a:r>
            <a:r>
              <a:rPr lang="zh-CN" altLang="en-US" b="1" dirty="0" smtClean="0">
                <a:latin typeface="黑体" pitchFamily="49" charset="-122"/>
                <a:ea typeface="黑体" pitchFamily="49" charset="-122"/>
                <a:cs typeface="楷体" pitchFamily="49" charset="-122"/>
              </a:rPr>
              <a:t>新巴塞尔资本协议》的三大支柱</a:t>
            </a:r>
            <a:endParaRPr lang="zh-CN" altLang="en-US" b="1" dirty="0" smtClean="0">
              <a:latin typeface="黑体" pitchFamily="49" charset="-122"/>
              <a:ea typeface="黑体" pitchFamily="49" charset="-122"/>
              <a:cs typeface="楷体" pitchFamily="49" charset="-122"/>
            </a:endParaRPr>
          </a:p>
        </p:txBody>
      </p:sp>
      <p:grpSp>
        <p:nvGrpSpPr>
          <p:cNvPr id="81925" name="组合 12"/>
          <p:cNvGrpSpPr/>
          <p:nvPr/>
        </p:nvGrpSpPr>
        <p:grpSpPr bwMode="auto">
          <a:xfrm>
            <a:off x="2782888" y="2098675"/>
            <a:ext cx="5294312" cy="3455988"/>
            <a:chOff x="2783070" y="2098647"/>
            <a:chExt cx="5688012" cy="3455987"/>
          </a:xfrm>
        </p:grpSpPr>
        <p:sp>
          <p:nvSpPr>
            <p:cNvPr id="81927" name="Oval 4"/>
            <p:cNvSpPr>
              <a:spLocks noChangeArrowheads="1"/>
            </p:cNvSpPr>
            <p:nvPr/>
          </p:nvSpPr>
          <p:spPr bwMode="auto">
            <a:xfrm>
              <a:off x="4683307" y="2098647"/>
              <a:ext cx="2130425" cy="979487"/>
            </a:xfrm>
            <a:prstGeom prst="ellipse">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buFont typeface="Arial" charset="0"/>
                <a:buNone/>
              </a:pPr>
              <a:r>
                <a:rPr lang="zh-TW" altLang="en-US" sz="2400" b="1">
                  <a:solidFill>
                    <a:schemeClr val="bg1"/>
                  </a:solidFill>
                  <a:ea typeface="DFKai-SB"/>
                  <a:cs typeface="DFKai-SB"/>
                </a:rPr>
                <a:t>最低資本要求</a:t>
              </a:r>
              <a:endParaRPr lang="zh-TW" altLang="en-US" sz="2400" b="1">
                <a:solidFill>
                  <a:schemeClr val="bg1"/>
                </a:solidFill>
                <a:ea typeface="DFKai-SB"/>
                <a:cs typeface="DFKai-SB"/>
              </a:endParaRPr>
            </a:p>
          </p:txBody>
        </p:sp>
        <p:sp>
          <p:nvSpPr>
            <p:cNvPr id="81928" name="AutoShape 6"/>
            <p:cNvSpPr/>
            <p:nvPr/>
          </p:nvSpPr>
          <p:spPr bwMode="auto">
            <a:xfrm rot="-2940000">
              <a:off x="3782402" y="3417065"/>
              <a:ext cx="1585912" cy="44767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0 w 21600"/>
                <a:gd name="T23" fmla="*/ 2147483647 h 21600"/>
                <a:gd name="T24" fmla="*/ 0 w 21600"/>
                <a:gd name="T25" fmla="*/ 2147483647 h 21600"/>
                <a:gd name="T26" fmla="*/ 2147483647 w 21600"/>
                <a:gd name="T27" fmla="*/ 2147483647 h 21600"/>
                <a:gd name="T28" fmla="*/ 2147483647 w 21600"/>
                <a:gd name="T29" fmla="*/ 2147483647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5 w 21600"/>
                <a:gd name="T46" fmla="*/ 5400 h 21600"/>
                <a:gd name="T47" fmla="*/ 18900 w 21600"/>
                <a:gd name="T48" fmla="*/ 162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5E4776"/>
                </a:gs>
                <a:gs pos="100000">
                  <a:srgbClr val="CC99FF"/>
                </a:gs>
              </a:gsLst>
              <a:lin ang="5400000" scaled="1"/>
            </a:gradFill>
            <a:ln w="9525">
              <a:solidFill>
                <a:schemeClr val="tx1"/>
              </a:solidFill>
              <a:round/>
            </a:ln>
          </p:spPr>
          <p:txBody>
            <a:bodyPr wrap="none" anchor="ctr"/>
            <a:lstStyle/>
            <a:p>
              <a:pPr>
                <a:buFont typeface="Arial" charset="0"/>
                <a:buNone/>
              </a:pPr>
              <a:endParaRPr lang="zh-CN" altLang="en-US"/>
            </a:p>
          </p:txBody>
        </p:sp>
        <p:sp>
          <p:nvSpPr>
            <p:cNvPr id="81929" name="Oval 3"/>
            <p:cNvSpPr>
              <a:spLocks noChangeArrowheads="1"/>
            </p:cNvSpPr>
            <p:nvPr/>
          </p:nvSpPr>
          <p:spPr bwMode="auto">
            <a:xfrm>
              <a:off x="2783070" y="4343372"/>
              <a:ext cx="1954212" cy="1036637"/>
            </a:xfrm>
            <a:prstGeom prst="ellipse">
              <a:avLst/>
            </a:prstGeom>
            <a:solidFill>
              <a:srgbClr val="00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buFont typeface="Arial" charset="0"/>
                <a:buNone/>
              </a:pPr>
              <a:r>
                <a:rPr lang="zh-CN" altLang="en-US" sz="2400" b="1">
                  <a:solidFill>
                    <a:schemeClr val="bg1"/>
                  </a:solidFill>
                  <a:ea typeface="DFKai-SB"/>
                  <a:cs typeface="DFKai-SB"/>
                </a:rPr>
                <a:t>监督检查</a:t>
              </a:r>
              <a:endParaRPr lang="zh-CN" altLang="en-US" sz="2400" b="1">
                <a:solidFill>
                  <a:schemeClr val="bg1"/>
                </a:solidFill>
                <a:ea typeface="DFKai-SB"/>
                <a:cs typeface="DFKai-SB"/>
              </a:endParaRPr>
            </a:p>
          </p:txBody>
        </p:sp>
        <p:sp>
          <p:nvSpPr>
            <p:cNvPr id="81930" name="AutoShape 7"/>
            <p:cNvSpPr/>
            <p:nvPr/>
          </p:nvSpPr>
          <p:spPr bwMode="auto">
            <a:xfrm rot="-8160000">
              <a:off x="6023157" y="3395634"/>
              <a:ext cx="1574800" cy="4175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0 w 21600"/>
                <a:gd name="T23" fmla="*/ 2147483647 h 21600"/>
                <a:gd name="T24" fmla="*/ 0 w 21600"/>
                <a:gd name="T25" fmla="*/ 2147483647 h 21600"/>
                <a:gd name="T26" fmla="*/ 2147483647 w 21600"/>
                <a:gd name="T27" fmla="*/ 2147483647 h 21600"/>
                <a:gd name="T28" fmla="*/ 2147483647 w 21600"/>
                <a:gd name="T29" fmla="*/ 2147483647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5 w 21600"/>
                <a:gd name="T46" fmla="*/ 5400 h 21600"/>
                <a:gd name="T47" fmla="*/ 18900 w 21600"/>
                <a:gd name="T48" fmla="*/ 162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5E4776"/>
                </a:gs>
                <a:gs pos="100000">
                  <a:srgbClr val="CC99FF"/>
                </a:gs>
              </a:gsLst>
              <a:lin ang="5400000" scaled="1"/>
            </a:gradFill>
            <a:ln w="9525">
              <a:solidFill>
                <a:schemeClr val="tx1"/>
              </a:solidFill>
              <a:round/>
            </a:ln>
          </p:spPr>
          <p:txBody>
            <a:bodyPr wrap="none" anchor="ctr"/>
            <a:lstStyle/>
            <a:p>
              <a:pPr>
                <a:buFont typeface="Arial" charset="0"/>
                <a:buNone/>
              </a:pPr>
              <a:endParaRPr lang="zh-CN" altLang="en-US"/>
            </a:p>
          </p:txBody>
        </p:sp>
        <p:sp>
          <p:nvSpPr>
            <p:cNvPr id="81931" name="AutoShape 8"/>
            <p:cNvSpPr/>
            <p:nvPr/>
          </p:nvSpPr>
          <p:spPr bwMode="auto">
            <a:xfrm rot="10800000">
              <a:off x="4870632" y="4689447"/>
              <a:ext cx="1727200" cy="431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0 w 21600"/>
                <a:gd name="T23" fmla="*/ 2147483647 h 21600"/>
                <a:gd name="T24" fmla="*/ 0 w 21600"/>
                <a:gd name="T25" fmla="*/ 2147483647 h 21600"/>
                <a:gd name="T26" fmla="*/ 2147483647 w 21600"/>
                <a:gd name="T27" fmla="*/ 2147483647 h 21600"/>
                <a:gd name="T28" fmla="*/ 2147483647 w 21600"/>
                <a:gd name="T29" fmla="*/ 2147483647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5 w 21600"/>
                <a:gd name="T46" fmla="*/ 5400 h 21600"/>
                <a:gd name="T47" fmla="*/ 18900 w 21600"/>
                <a:gd name="T48" fmla="*/ 16200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5E4776"/>
                </a:gs>
                <a:gs pos="100000">
                  <a:srgbClr val="CC99FF"/>
                </a:gs>
              </a:gsLst>
              <a:lin ang="5400000" scaled="1"/>
            </a:gradFill>
            <a:ln w="9525">
              <a:solidFill>
                <a:schemeClr val="tx1"/>
              </a:solidFill>
              <a:round/>
            </a:ln>
          </p:spPr>
          <p:txBody>
            <a:bodyPr wrap="none" anchor="ctr"/>
            <a:lstStyle/>
            <a:p>
              <a:pPr>
                <a:buFont typeface="Arial" charset="0"/>
                <a:buNone/>
              </a:pPr>
              <a:endParaRPr lang="zh-CN" altLang="en-US"/>
            </a:p>
          </p:txBody>
        </p:sp>
        <p:sp>
          <p:nvSpPr>
            <p:cNvPr id="81932" name="Oval 5"/>
            <p:cNvSpPr>
              <a:spLocks noChangeArrowheads="1"/>
            </p:cNvSpPr>
            <p:nvPr/>
          </p:nvSpPr>
          <p:spPr bwMode="auto">
            <a:xfrm>
              <a:off x="6801032" y="4452909"/>
              <a:ext cx="1670050" cy="1101725"/>
            </a:xfrm>
            <a:prstGeom prst="ellipse">
              <a:avLst/>
            </a:prstGeom>
            <a:solidFill>
              <a:srgbClr val="9933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buFont typeface="Arial" charset="0"/>
                <a:buNone/>
              </a:pPr>
              <a:r>
                <a:rPr lang="zh-CN" altLang="en-US" sz="2400" b="1">
                  <a:solidFill>
                    <a:schemeClr val="bg1"/>
                  </a:solidFill>
                  <a:ea typeface="DFKai-SB"/>
                  <a:cs typeface="DFKai-SB"/>
                </a:rPr>
                <a:t>市场纪律</a:t>
              </a:r>
              <a:endParaRPr lang="zh-CN" altLang="en-US" sz="2400" b="1">
                <a:solidFill>
                  <a:schemeClr val="bg1"/>
                </a:solidFill>
                <a:ea typeface="DFKai-SB"/>
                <a:cs typeface="DFKai-SB"/>
              </a:endParaRPr>
            </a:p>
          </p:txBody>
        </p:sp>
        <p:sp>
          <p:nvSpPr>
            <p:cNvPr id="81933" name="AutoShape 2"/>
            <p:cNvSpPr>
              <a:spLocks noChangeArrowheads="1"/>
            </p:cNvSpPr>
            <p:nvPr/>
          </p:nvSpPr>
          <p:spPr bwMode="auto">
            <a:xfrm>
              <a:off x="4594407" y="3084484"/>
              <a:ext cx="2239963" cy="1531938"/>
            </a:xfrm>
            <a:prstGeom prst="triangle">
              <a:avLst>
                <a:gd name="adj" fmla="val 50000"/>
              </a:avLst>
            </a:prstGeom>
            <a:gradFill rotWithShape="1">
              <a:gsLst>
                <a:gs pos="0">
                  <a:srgbClr val="5D060E"/>
                </a:gs>
                <a:gs pos="50000">
                  <a:srgbClr val="C90D1F"/>
                </a:gs>
                <a:gs pos="100000">
                  <a:srgbClr val="5D060E"/>
                </a:gs>
              </a:gsLst>
              <a:lin ang="5400000" scaled="1"/>
            </a:gradFill>
            <a:ln w="9525">
              <a:solidFill>
                <a:schemeClr val="tx1"/>
              </a:solidFill>
              <a:miter lim="800000"/>
            </a:ln>
          </p:spPr>
          <p:txBody>
            <a:bodyPr wrap="none" anchor="ctr"/>
            <a:lstStyle/>
            <a:p>
              <a:pPr algn="ctr">
                <a:buFont typeface="Arial" charset="0"/>
                <a:buNone/>
              </a:pPr>
              <a:r>
                <a:rPr lang="zh-CN" altLang="en-US" sz="2400" b="1">
                  <a:solidFill>
                    <a:schemeClr val="bg1"/>
                  </a:solidFill>
                  <a:latin typeface="Times New Roman" pitchFamily="18" charset="0"/>
                  <a:ea typeface="DFKai-SB"/>
                  <a:cs typeface="DFKai-SB"/>
                </a:rPr>
                <a:t>风险</a:t>
              </a:r>
              <a:r>
                <a:rPr lang="zh-TW" altLang="en-US" sz="2400" b="1">
                  <a:solidFill>
                    <a:schemeClr val="bg1"/>
                  </a:solidFill>
                  <a:latin typeface="Times New Roman" pitchFamily="18" charset="0"/>
                  <a:ea typeface="DFKai-SB"/>
                  <a:cs typeface="DFKai-SB"/>
                </a:rPr>
                <a:t>管理</a:t>
              </a:r>
              <a:endParaRPr lang="zh-TW" altLang="en-US" sz="2400" b="1">
                <a:solidFill>
                  <a:schemeClr val="bg1"/>
                </a:solidFill>
                <a:latin typeface="Times New Roman" pitchFamily="18" charset="0"/>
                <a:ea typeface="DFKai-SB"/>
                <a:cs typeface="DFKai-SB"/>
              </a:endParaRPr>
            </a:p>
          </p:txBody>
        </p:sp>
      </p:grpSp>
      <p:sp>
        <p:nvSpPr>
          <p:cNvPr id="11" name="灯片编号占位符 10"/>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8597A85E-0F97-405A-A2ED-3E5B3CBFE2A7}"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67544" y="548680"/>
            <a:ext cx="8229600" cy="1143000"/>
          </a:xfrm>
        </p:spPr>
        <p:txBody>
          <a:bodyPr>
            <a:normAutofit/>
          </a:bodyPr>
          <a:lstStyle/>
          <a:p>
            <a:pPr algn="ctr"/>
            <a:r>
              <a:rPr lang="zh-CN" altLang="en-US" sz="3200" b="1" dirty="0" smtClean="0">
                <a:latin typeface="黑体" pitchFamily="49" charset="-122"/>
                <a:ea typeface="黑体" pitchFamily="49" charset="-122"/>
              </a:rPr>
              <a:t>第一支柱：最低资本要求</a:t>
            </a:r>
            <a:endParaRPr lang="zh-CN" altLang="en-US" sz="3200" b="1" dirty="0" smtClean="0">
              <a:latin typeface="黑体" pitchFamily="49" charset="-122"/>
              <a:ea typeface="黑体" pitchFamily="49" charset="-122"/>
            </a:endParaRPr>
          </a:p>
        </p:txBody>
      </p:sp>
      <p:sp>
        <p:nvSpPr>
          <p:cNvPr id="82947" name="Rectangle 3"/>
          <p:cNvSpPr>
            <a:spLocks noGrp="1" noChangeArrowheads="1"/>
          </p:cNvSpPr>
          <p:nvPr>
            <p:ph type="body" idx="1"/>
          </p:nvPr>
        </p:nvSpPr>
        <p:spPr>
          <a:xfrm>
            <a:off x="467544" y="1412776"/>
            <a:ext cx="7931224" cy="4878288"/>
          </a:xfrm>
          <a:ln w="34925">
            <a:solidFill>
              <a:srgbClr val="7030A0"/>
            </a:solidFill>
            <a:miter lim="800000"/>
          </a:ln>
        </p:spPr>
        <p:txBody>
          <a:bodyPr/>
          <a:lstStyle/>
          <a:p>
            <a:pPr>
              <a:spcBef>
                <a:spcPts val="600"/>
              </a:spcBef>
              <a:spcAft>
                <a:spcPts val="600"/>
              </a:spcAft>
            </a:pPr>
            <a:r>
              <a:rPr lang="zh-CN" altLang="en-US" sz="2600" dirty="0" smtClean="0">
                <a:latin typeface="微软雅黑" pitchFamily="34" charset="-122"/>
                <a:ea typeface="微软雅黑" pitchFamily="34" charset="-122"/>
              </a:rPr>
              <a:t>新协议中的资本比率</a:t>
            </a:r>
            <a:r>
              <a:rPr lang="en-US" altLang="zh-CN" sz="2600" b="1" dirty="0" smtClean="0">
                <a:solidFill>
                  <a:srgbClr val="FF0000"/>
                </a:solidFill>
                <a:latin typeface="微软雅黑" pitchFamily="34" charset="-122"/>
                <a:ea typeface="微软雅黑" pitchFamily="34" charset="-122"/>
              </a:rPr>
              <a:t>8%</a:t>
            </a:r>
            <a:r>
              <a:rPr lang="zh-CN" altLang="en-US" sz="2600" dirty="0" smtClean="0">
                <a:latin typeface="微软雅黑" pitchFamily="34" charset="-122"/>
                <a:ea typeface="微软雅黑" pitchFamily="34" charset="-122"/>
              </a:rPr>
              <a:t>的最低比率保持不变。</a:t>
            </a:r>
            <a:r>
              <a:rPr lang="zh-CN" altLang="en-US" sz="2600" dirty="0" smtClean="0">
                <a:solidFill>
                  <a:srgbClr val="515907"/>
                </a:solidFill>
                <a:latin typeface="微软雅黑" pitchFamily="34" charset="-122"/>
                <a:ea typeface="微软雅黑" pitchFamily="34" charset="-122"/>
              </a:rPr>
              <a:t>修改主要表现在两个方面：（</a:t>
            </a:r>
            <a:r>
              <a:rPr lang="en-US" altLang="zh-CN" sz="2600" dirty="0" smtClean="0">
                <a:solidFill>
                  <a:srgbClr val="515907"/>
                </a:solidFill>
                <a:latin typeface="微软雅黑" pitchFamily="34" charset="-122"/>
                <a:ea typeface="微软雅黑" pitchFamily="34" charset="-122"/>
              </a:rPr>
              <a:t>1</a:t>
            </a:r>
            <a:r>
              <a:rPr lang="zh-CN" altLang="en-US" sz="2600" dirty="0" smtClean="0">
                <a:solidFill>
                  <a:srgbClr val="515907"/>
                </a:solidFill>
                <a:latin typeface="微软雅黑" pitchFamily="34" charset="-122"/>
                <a:ea typeface="微软雅黑" pitchFamily="34" charset="-122"/>
              </a:rPr>
              <a:t>）大幅度修改了对老协议</a:t>
            </a:r>
            <a:r>
              <a:rPr lang="zh-CN" altLang="en-US" sz="2600" b="1" dirty="0" smtClean="0">
                <a:solidFill>
                  <a:srgbClr val="FF0000"/>
                </a:solidFill>
                <a:latin typeface="微软雅黑" pitchFamily="34" charset="-122"/>
                <a:ea typeface="微软雅黑" pitchFamily="34" charset="-122"/>
              </a:rPr>
              <a:t>信用风险处理方法</a:t>
            </a:r>
            <a:r>
              <a:rPr lang="en-US" altLang="zh-CN" sz="2600" dirty="0" smtClean="0">
                <a:solidFill>
                  <a:srgbClr val="515907"/>
                </a:solidFill>
                <a:latin typeface="微软雅黑" pitchFamily="34" charset="-122"/>
                <a:ea typeface="微软雅黑" pitchFamily="34" charset="-122"/>
              </a:rPr>
              <a:t>,</a:t>
            </a:r>
            <a:r>
              <a:rPr lang="zh-CN" altLang="en-US" sz="2600" dirty="0" smtClean="0">
                <a:solidFill>
                  <a:srgbClr val="515907"/>
                </a:solidFill>
                <a:latin typeface="微软雅黑" pitchFamily="34" charset="-122"/>
                <a:ea typeface="微软雅黑" pitchFamily="34" charset="-122"/>
              </a:rPr>
              <a:t>（</a:t>
            </a:r>
            <a:r>
              <a:rPr lang="en-US" altLang="zh-CN" sz="2600" dirty="0" smtClean="0">
                <a:solidFill>
                  <a:srgbClr val="515907"/>
                </a:solidFill>
                <a:latin typeface="微软雅黑" pitchFamily="34" charset="-122"/>
                <a:ea typeface="微软雅黑" pitchFamily="34" charset="-122"/>
              </a:rPr>
              <a:t>2</a:t>
            </a:r>
            <a:r>
              <a:rPr lang="zh-CN" altLang="en-US" sz="2600" dirty="0" smtClean="0">
                <a:solidFill>
                  <a:srgbClr val="515907"/>
                </a:solidFill>
                <a:latin typeface="微软雅黑" pitchFamily="34" charset="-122"/>
                <a:ea typeface="微软雅黑" pitchFamily="34" charset="-122"/>
              </a:rPr>
              <a:t>）</a:t>
            </a:r>
            <a:r>
              <a:rPr lang="zh-CN" altLang="en-US" sz="2600" b="1" dirty="0" smtClean="0">
                <a:solidFill>
                  <a:srgbClr val="FF0000"/>
                </a:solidFill>
                <a:latin typeface="微软雅黑" pitchFamily="34" charset="-122"/>
                <a:ea typeface="微软雅黑" pitchFamily="34" charset="-122"/>
              </a:rPr>
              <a:t>明确提出将操作风险纳入资本监管的范筹，即作为分母的一部分</a:t>
            </a:r>
            <a:r>
              <a:rPr lang="zh-CN" altLang="en-US" sz="2600" dirty="0" smtClean="0">
                <a:solidFill>
                  <a:srgbClr val="515907"/>
                </a:solidFill>
                <a:latin typeface="微软雅黑" pitchFamily="34" charset="-122"/>
                <a:ea typeface="微软雅黑" pitchFamily="34" charset="-122"/>
              </a:rPr>
              <a:t>。</a:t>
            </a:r>
            <a:endParaRPr lang="zh-CN" altLang="en-US" sz="2600" dirty="0" smtClean="0">
              <a:solidFill>
                <a:srgbClr val="515907"/>
              </a:solidFill>
              <a:latin typeface="微软雅黑" pitchFamily="34" charset="-122"/>
              <a:ea typeface="微软雅黑" pitchFamily="34" charset="-122"/>
            </a:endParaRPr>
          </a:p>
          <a:p>
            <a:pPr>
              <a:spcBef>
                <a:spcPts val="600"/>
              </a:spcBef>
              <a:spcAft>
                <a:spcPts val="600"/>
              </a:spcAft>
            </a:pPr>
            <a:r>
              <a:rPr lang="zh-CN" altLang="en-US" sz="2600" dirty="0" smtClean="0">
                <a:latin typeface="微软雅黑" pitchFamily="34" charset="-122"/>
                <a:ea typeface="微软雅黑" pitchFamily="34" charset="-122"/>
              </a:rPr>
              <a:t>资本充足率</a:t>
            </a:r>
            <a:r>
              <a:rPr lang="en-US" altLang="zh-CN" sz="2600" dirty="0" smtClean="0">
                <a:latin typeface="微软雅黑" pitchFamily="34" charset="-122"/>
                <a:ea typeface="微软雅黑" pitchFamily="34" charset="-122"/>
              </a:rPr>
              <a:t>(CA)=</a:t>
            </a:r>
            <a:r>
              <a:rPr lang="zh-CN" altLang="en-US" sz="2600" dirty="0" smtClean="0">
                <a:latin typeface="微软雅黑" pitchFamily="34" charset="-122"/>
                <a:ea typeface="微软雅黑" pitchFamily="34" charset="-122"/>
              </a:rPr>
              <a:t>总资本</a:t>
            </a:r>
            <a:r>
              <a:rPr lang="en-US" altLang="zh-CN" sz="2600" dirty="0" smtClean="0">
                <a:latin typeface="微软雅黑" pitchFamily="34" charset="-122"/>
                <a:ea typeface="微软雅黑" pitchFamily="34" charset="-122"/>
              </a:rPr>
              <a:t>(TCR)/</a:t>
            </a:r>
            <a:r>
              <a:rPr lang="zh-CN" altLang="en-US" sz="2600" dirty="0" smtClean="0">
                <a:latin typeface="微软雅黑" pitchFamily="34" charset="-122"/>
                <a:ea typeface="微软雅黑" pitchFamily="34" charset="-122"/>
              </a:rPr>
              <a:t>总风险加权资产</a:t>
            </a:r>
            <a:r>
              <a:rPr lang="en-US" altLang="zh-CN" sz="2600" dirty="0" smtClean="0">
                <a:latin typeface="微软雅黑" pitchFamily="34" charset="-122"/>
                <a:ea typeface="微软雅黑" pitchFamily="34" charset="-122"/>
              </a:rPr>
              <a:t>(TRMA)</a:t>
            </a:r>
            <a:endParaRPr lang="en-US" altLang="zh-CN" sz="2600" dirty="0" smtClean="0">
              <a:latin typeface="微软雅黑" pitchFamily="34" charset="-122"/>
              <a:ea typeface="微软雅黑" pitchFamily="34" charset="-122"/>
            </a:endParaRPr>
          </a:p>
          <a:p>
            <a:pPr>
              <a:spcBef>
                <a:spcPts val="600"/>
              </a:spcBef>
              <a:spcAft>
                <a:spcPts val="600"/>
              </a:spcAft>
            </a:pPr>
            <a:r>
              <a:rPr lang="zh-CN" altLang="en-US" sz="2600" b="1" dirty="0" smtClean="0">
                <a:solidFill>
                  <a:srgbClr val="FF0000"/>
                </a:solidFill>
                <a:latin typeface="微软雅黑" pitchFamily="34" charset="-122"/>
                <a:ea typeface="微软雅黑" pitchFamily="34" charset="-122"/>
              </a:rPr>
              <a:t>总风险加权资产</a:t>
            </a:r>
            <a:r>
              <a:rPr lang="en-US" altLang="zh-CN" sz="2600" b="1" dirty="0" smtClean="0">
                <a:solidFill>
                  <a:srgbClr val="FF0000"/>
                </a:solidFill>
                <a:latin typeface="微软雅黑" pitchFamily="34" charset="-122"/>
                <a:ea typeface="微软雅黑" pitchFamily="34" charset="-122"/>
              </a:rPr>
              <a:t>(TRMA)=</a:t>
            </a:r>
            <a:r>
              <a:rPr lang="zh-CN" altLang="en-US" sz="2600" b="1" dirty="0" smtClean="0">
                <a:solidFill>
                  <a:srgbClr val="FF0000"/>
                </a:solidFill>
                <a:latin typeface="微软雅黑" pitchFamily="34" charset="-122"/>
                <a:ea typeface="微软雅黑" pitchFamily="34" charset="-122"/>
              </a:rPr>
              <a:t>信用加权资产（</a:t>
            </a:r>
            <a:r>
              <a:rPr lang="en-US" altLang="zh-CN" sz="2600" b="1" dirty="0" smtClean="0">
                <a:solidFill>
                  <a:srgbClr val="FF0000"/>
                </a:solidFill>
                <a:latin typeface="微软雅黑" pitchFamily="34" charset="-122"/>
                <a:ea typeface="微软雅黑" pitchFamily="34" charset="-122"/>
              </a:rPr>
              <a:t>CRMA</a:t>
            </a:r>
            <a:r>
              <a:rPr lang="zh-CN" altLang="en-US" sz="2600" b="1" dirty="0" smtClean="0">
                <a:solidFill>
                  <a:srgbClr val="FF0000"/>
                </a:solidFill>
                <a:latin typeface="微软雅黑" pitchFamily="34" charset="-122"/>
                <a:ea typeface="微软雅黑" pitchFamily="34" charset="-122"/>
              </a:rPr>
              <a:t>）</a:t>
            </a:r>
            <a:r>
              <a:rPr lang="en-US" altLang="zh-CN" sz="2600" b="1" dirty="0" smtClean="0">
                <a:solidFill>
                  <a:srgbClr val="FF0000"/>
                </a:solidFill>
                <a:latin typeface="微软雅黑" pitchFamily="34" charset="-122"/>
                <a:ea typeface="微软雅黑" pitchFamily="34" charset="-122"/>
              </a:rPr>
              <a:t>+</a:t>
            </a:r>
            <a:r>
              <a:rPr lang="zh-CN" altLang="en-US" sz="2600" b="1" dirty="0" smtClean="0">
                <a:solidFill>
                  <a:srgbClr val="FF0000"/>
                </a:solidFill>
                <a:latin typeface="微软雅黑" pitchFamily="34" charset="-122"/>
                <a:ea typeface="微软雅黑" pitchFamily="34" charset="-122"/>
              </a:rPr>
              <a:t>市场风险资本要求（</a:t>
            </a:r>
            <a:r>
              <a:rPr lang="en-US" altLang="zh-CN" sz="2600" b="1" dirty="0" smtClean="0">
                <a:solidFill>
                  <a:srgbClr val="FF0000"/>
                </a:solidFill>
                <a:latin typeface="微软雅黑" pitchFamily="34" charset="-122"/>
                <a:ea typeface="微软雅黑" pitchFamily="34" charset="-122"/>
              </a:rPr>
              <a:t>CRMR</a:t>
            </a:r>
            <a:r>
              <a:rPr lang="zh-CN" altLang="en-US" sz="2600" b="1" dirty="0" smtClean="0">
                <a:solidFill>
                  <a:srgbClr val="FF0000"/>
                </a:solidFill>
                <a:latin typeface="微软雅黑" pitchFamily="34" charset="-122"/>
                <a:ea typeface="微软雅黑" pitchFamily="34" charset="-122"/>
              </a:rPr>
              <a:t>）</a:t>
            </a:r>
            <a:r>
              <a:rPr lang="en-US" altLang="zh-CN" sz="2600" b="1" dirty="0" smtClean="0">
                <a:solidFill>
                  <a:srgbClr val="FF0000"/>
                </a:solidFill>
                <a:latin typeface="微软雅黑" pitchFamily="34" charset="-122"/>
                <a:ea typeface="微软雅黑" pitchFamily="34" charset="-122"/>
              </a:rPr>
              <a:t>×12.5+</a:t>
            </a:r>
            <a:r>
              <a:rPr lang="zh-CN" altLang="en-US" sz="2600" b="1" dirty="0" smtClean="0">
                <a:solidFill>
                  <a:srgbClr val="FF0000"/>
                </a:solidFill>
                <a:latin typeface="微软雅黑" pitchFamily="34" charset="-122"/>
                <a:ea typeface="微软雅黑" pitchFamily="34" charset="-122"/>
              </a:rPr>
              <a:t>操作风险资本要求（</a:t>
            </a:r>
            <a:r>
              <a:rPr lang="en-US" altLang="zh-CN" sz="2600" b="1" dirty="0" smtClean="0">
                <a:solidFill>
                  <a:srgbClr val="FF0000"/>
                </a:solidFill>
                <a:latin typeface="微软雅黑" pitchFamily="34" charset="-122"/>
                <a:ea typeface="微软雅黑" pitchFamily="34" charset="-122"/>
              </a:rPr>
              <a:t>CROR</a:t>
            </a:r>
            <a:r>
              <a:rPr lang="zh-CN" altLang="en-US" sz="2600" b="1" dirty="0" smtClean="0">
                <a:solidFill>
                  <a:srgbClr val="FF0000"/>
                </a:solidFill>
                <a:latin typeface="微软雅黑" pitchFamily="34" charset="-122"/>
                <a:ea typeface="微软雅黑" pitchFamily="34" charset="-122"/>
              </a:rPr>
              <a:t>）</a:t>
            </a:r>
            <a:r>
              <a:rPr lang="en-US" altLang="zh-CN" sz="2600" b="1" dirty="0" smtClean="0">
                <a:solidFill>
                  <a:srgbClr val="FF0000"/>
                </a:solidFill>
                <a:latin typeface="微软雅黑" pitchFamily="34" charset="-122"/>
                <a:ea typeface="微软雅黑" pitchFamily="34" charset="-122"/>
              </a:rPr>
              <a:t>×12.5</a:t>
            </a:r>
            <a:endParaRPr lang="en-US" altLang="zh-CN" sz="2600" b="1" dirty="0" smtClean="0">
              <a:solidFill>
                <a:srgbClr val="FF0000"/>
              </a:solidFill>
              <a:latin typeface="微软雅黑" pitchFamily="34" charset="-122"/>
              <a:ea typeface="微软雅黑" pitchFamily="34" charset="-122"/>
            </a:endParaRPr>
          </a:p>
          <a:p>
            <a:pPr>
              <a:spcBef>
                <a:spcPts val="600"/>
              </a:spcBef>
              <a:spcAft>
                <a:spcPts val="600"/>
              </a:spcAft>
              <a:buFont typeface="Wingdings" charset="2"/>
              <a:buNone/>
            </a:pPr>
            <a:r>
              <a:rPr lang="en-US" altLang="zh-CN" sz="2600" dirty="0" smtClean="0">
                <a:latin typeface="微软雅黑" pitchFamily="34" charset="-122"/>
                <a:ea typeface="微软雅黑" pitchFamily="34" charset="-122"/>
              </a:rPr>
              <a:t>   TCR=</a:t>
            </a:r>
            <a:r>
              <a:rPr lang="zh-CN" altLang="en-US" sz="2600" dirty="0" smtClean="0">
                <a:latin typeface="微软雅黑" pitchFamily="34" charset="-122"/>
                <a:ea typeface="微软雅黑" pitchFamily="34" charset="-122"/>
              </a:rPr>
              <a:t>（</a:t>
            </a:r>
            <a:r>
              <a:rPr lang="en-US" altLang="zh-CN" sz="2600" dirty="0" smtClean="0">
                <a:latin typeface="微软雅黑" pitchFamily="34" charset="-122"/>
                <a:ea typeface="微软雅黑" pitchFamily="34" charset="-122"/>
              </a:rPr>
              <a:t>CRMA+CRMR×12.5+CROR×12.5</a:t>
            </a:r>
            <a:r>
              <a:rPr lang="zh-CN" altLang="en-US" sz="2600" dirty="0" smtClean="0">
                <a:latin typeface="微软雅黑" pitchFamily="34" charset="-122"/>
                <a:ea typeface="微软雅黑" pitchFamily="34" charset="-122"/>
              </a:rPr>
              <a:t>）</a:t>
            </a:r>
            <a:r>
              <a:rPr lang="en-US" altLang="zh-CN" sz="2600" dirty="0" smtClean="0">
                <a:latin typeface="微软雅黑" pitchFamily="34" charset="-122"/>
                <a:ea typeface="微软雅黑" pitchFamily="34" charset="-122"/>
              </a:rPr>
              <a:t>×CA</a:t>
            </a:r>
            <a:endParaRPr lang="zh-CN" altLang="en-US" sz="26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71600" y="908720"/>
            <a:ext cx="7639000" cy="454496"/>
          </a:xfrm>
        </p:spPr>
        <p:txBody>
          <a:bodyPr>
            <a:noAutofit/>
          </a:bodyPr>
          <a:lstStyle/>
          <a:p>
            <a:r>
              <a:rPr lang="zh-CN" altLang="en-US" sz="2800" b="1" dirty="0" smtClean="0">
                <a:latin typeface="黑体" pitchFamily="49" charset="-122"/>
                <a:ea typeface="黑体" pitchFamily="49" charset="-122"/>
              </a:rPr>
              <a:t>第二支柱： 监管当局的监督检查</a:t>
            </a:r>
            <a:endParaRPr lang="zh-CN" altLang="en-US" sz="2800" dirty="0" smtClean="0">
              <a:latin typeface="华文楷体" pitchFamily="2" charset="-122"/>
              <a:ea typeface="华文楷体" pitchFamily="2" charset="-122"/>
            </a:endParaRPr>
          </a:p>
        </p:txBody>
      </p:sp>
      <p:sp>
        <p:nvSpPr>
          <p:cNvPr id="83971" name="Rectangle 3"/>
          <p:cNvSpPr>
            <a:spLocks noGrp="1" noChangeArrowheads="1"/>
          </p:cNvSpPr>
          <p:nvPr>
            <p:ph type="body" idx="1"/>
          </p:nvPr>
        </p:nvSpPr>
        <p:spPr>
          <a:xfrm>
            <a:off x="755576" y="1340768"/>
            <a:ext cx="7397824" cy="3840832"/>
          </a:xfrm>
          <a:ln w="34925">
            <a:solidFill>
              <a:schemeClr val="accent1"/>
            </a:solidFill>
            <a:miter lim="800000"/>
          </a:ln>
        </p:spPr>
        <p:txBody>
          <a:bodyPr>
            <a:normAutofit fontScale="92500" lnSpcReduction="10000"/>
          </a:bodyPr>
          <a:lstStyle/>
          <a:p>
            <a:pPr>
              <a:spcBef>
                <a:spcPts val="600"/>
              </a:spcBef>
              <a:spcAft>
                <a:spcPts val="600"/>
              </a:spcAft>
            </a:pPr>
            <a:r>
              <a:rPr lang="zh-CN" altLang="en-US" dirty="0" smtClean="0">
                <a:latin typeface="微软雅黑" pitchFamily="34" charset="-122"/>
                <a:ea typeface="微软雅黑" pitchFamily="34" charset="-122"/>
              </a:rPr>
              <a:t>新协议提出了银行和监管当局都应提高风险评估的能力。</a:t>
            </a:r>
            <a:endParaRPr lang="zh-CN" altLang="en-US" dirty="0" smtClean="0">
              <a:latin typeface="微软雅黑" pitchFamily="34" charset="-122"/>
              <a:ea typeface="微软雅黑" pitchFamily="34" charset="-122"/>
            </a:endParaRPr>
          </a:p>
          <a:p>
            <a:pPr>
              <a:spcBef>
                <a:spcPts val="600"/>
              </a:spcBef>
              <a:spcAft>
                <a:spcPts val="600"/>
              </a:spcAft>
            </a:pPr>
            <a:r>
              <a:rPr lang="zh-CN" altLang="en-US" dirty="0" smtClean="0">
                <a:latin typeface="微软雅黑" pitchFamily="34" charset="-122"/>
                <a:ea typeface="微软雅黑" pitchFamily="34" charset="-122"/>
              </a:rPr>
              <a:t>任何形式的资本充足率框架，包括更具前瞻性的新协议，</a:t>
            </a:r>
            <a:r>
              <a:rPr lang="zh-CN" altLang="en-US" b="1" dirty="0" smtClean="0">
                <a:solidFill>
                  <a:srgbClr val="FF0000"/>
                </a:solidFill>
                <a:latin typeface="微软雅黑" pitchFamily="34" charset="-122"/>
                <a:ea typeface="微软雅黑" pitchFamily="34" charset="-122"/>
              </a:rPr>
              <a:t>在一定程度上都落后于银行不断变化的风险轮廓</a:t>
            </a:r>
            <a:r>
              <a:rPr lang="zh-CN" altLang="en-US" dirty="0" smtClean="0">
                <a:latin typeface="微软雅黑" pitchFamily="34" charset="-122"/>
                <a:ea typeface="微软雅黑" pitchFamily="34" charset="-122"/>
              </a:rPr>
              <a:t>，特别考虑到这些银行充分利用新出现的各种业务机遇。</a:t>
            </a:r>
            <a:endParaRPr lang="zh-CN" altLang="en-US" dirty="0" smtClean="0">
              <a:latin typeface="微软雅黑" pitchFamily="34" charset="-122"/>
              <a:ea typeface="微软雅黑" pitchFamily="34" charset="-122"/>
            </a:endParaRPr>
          </a:p>
          <a:p>
            <a:pPr>
              <a:spcBef>
                <a:spcPts val="600"/>
              </a:spcBef>
              <a:spcAft>
                <a:spcPts val="600"/>
              </a:spcAft>
            </a:pPr>
            <a:r>
              <a:rPr lang="zh-CN" altLang="en-US" dirty="0" smtClean="0">
                <a:latin typeface="微软雅黑" pitchFamily="34" charset="-122"/>
                <a:ea typeface="微软雅黑" pitchFamily="34" charset="-122"/>
              </a:rPr>
              <a:t>因此</a:t>
            </a:r>
            <a:r>
              <a:rPr lang="zh-CN" altLang="en-US" b="1" dirty="0" smtClean="0">
                <a:solidFill>
                  <a:srgbClr val="FF0000"/>
                </a:solidFill>
                <a:latin typeface="微软雅黑" pitchFamily="34" charset="-122"/>
                <a:ea typeface="微软雅黑" pitchFamily="34" charset="-122"/>
              </a:rPr>
              <a:t>监管当局对银行的监督检查</a:t>
            </a:r>
            <a:r>
              <a:rPr lang="zh-CN" altLang="en-US" dirty="0" smtClean="0">
                <a:latin typeface="微软雅黑" pitchFamily="34" charset="-122"/>
                <a:ea typeface="微软雅黑" pitchFamily="34" charset="-122"/>
              </a:rPr>
              <a:t>给予充分的重视。                                       </a:t>
            </a:r>
            <a:endParaRPr lang="zh-CN" altLang="en-US" dirty="0" smtClean="0">
              <a:latin typeface="微软雅黑" pitchFamily="34" charset="-122"/>
              <a:ea typeface="微软雅黑" pitchFamily="34" charset="-122"/>
            </a:endParaRPr>
          </a:p>
        </p:txBody>
      </p:sp>
      <p:pic>
        <p:nvPicPr>
          <p:cNvPr id="83972" name="Picture 2" descr="http://www.cs.com.cn/hb/02/201009/W02010091429430397804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8104" y="4977138"/>
            <a:ext cx="2362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043608" y="908720"/>
            <a:ext cx="7543800" cy="563563"/>
          </a:xfrm>
        </p:spPr>
        <p:txBody>
          <a:bodyPr>
            <a:normAutofit fontScale="90000"/>
          </a:bodyPr>
          <a:lstStyle/>
          <a:p>
            <a:r>
              <a:rPr lang="zh-CN" altLang="en-US" sz="3600" b="1" dirty="0" smtClean="0">
                <a:latin typeface="黑体" pitchFamily="49" charset="-122"/>
                <a:ea typeface="黑体" pitchFamily="49" charset="-122"/>
              </a:rPr>
              <a:t>第三支柱：市场纪律或市场约束</a:t>
            </a:r>
            <a:endParaRPr lang="zh-CN" altLang="en-US" sz="3600" b="1" dirty="0" smtClean="0">
              <a:latin typeface="黑体" pitchFamily="49" charset="-122"/>
              <a:ea typeface="黑体" pitchFamily="49" charset="-122"/>
            </a:endParaRPr>
          </a:p>
        </p:txBody>
      </p:sp>
      <p:sp>
        <p:nvSpPr>
          <p:cNvPr id="84995" name="Rectangle 3"/>
          <p:cNvSpPr>
            <a:spLocks noGrp="1" noChangeArrowheads="1"/>
          </p:cNvSpPr>
          <p:nvPr>
            <p:ph type="body" idx="1"/>
          </p:nvPr>
        </p:nvSpPr>
        <p:spPr>
          <a:xfrm>
            <a:off x="395536" y="1628800"/>
            <a:ext cx="8352928" cy="2886075"/>
          </a:xfrm>
          <a:ln w="34925">
            <a:solidFill>
              <a:schemeClr val="accent1"/>
            </a:solidFill>
            <a:miter lim="800000"/>
          </a:ln>
        </p:spPr>
        <p:txBody>
          <a:bodyPr>
            <a:normAutofit/>
          </a:bodyPr>
          <a:lstStyle/>
          <a:p>
            <a:r>
              <a:rPr lang="zh-CN" altLang="en-US" sz="2800" dirty="0" smtClean="0">
                <a:latin typeface="微软雅黑" pitchFamily="34" charset="-122"/>
                <a:ea typeface="微软雅黑" pitchFamily="34" charset="-122"/>
              </a:rPr>
              <a:t>市场纪律是最低资本要求和监督检查的</a:t>
            </a:r>
            <a:r>
              <a:rPr lang="zh-CN" altLang="en-US" sz="2800" b="1" dirty="0" smtClean="0">
                <a:solidFill>
                  <a:srgbClr val="FF0000"/>
                </a:solidFill>
                <a:latin typeface="微软雅黑" pitchFamily="34" charset="-122"/>
                <a:ea typeface="微软雅黑" pitchFamily="34" charset="-122"/>
              </a:rPr>
              <a:t>补充</a:t>
            </a:r>
            <a:r>
              <a:rPr lang="zh-CN" altLang="en-US" sz="2800" dirty="0" smtClean="0">
                <a:latin typeface="微软雅黑" pitchFamily="34" charset="-122"/>
                <a:ea typeface="微软雅黑" pitchFamily="34" charset="-122"/>
              </a:rPr>
              <a:t>。</a:t>
            </a:r>
            <a:endParaRPr lang="zh-CN" altLang="en-US" sz="2800" dirty="0" smtClean="0">
              <a:latin typeface="微软雅黑" pitchFamily="34" charset="-122"/>
              <a:ea typeface="微软雅黑" pitchFamily="34" charset="-122"/>
            </a:endParaRPr>
          </a:p>
          <a:p>
            <a:r>
              <a:rPr lang="zh-CN" altLang="en-US" sz="2800" dirty="0" smtClean="0">
                <a:latin typeface="微软雅黑" pitchFamily="34" charset="-122"/>
                <a:ea typeface="微软雅黑" pitchFamily="34" charset="-122"/>
              </a:rPr>
              <a:t>银行满足</a:t>
            </a:r>
            <a:r>
              <a:rPr lang="zh-CN" altLang="en-US" sz="2800" b="1" dirty="0" smtClean="0">
                <a:solidFill>
                  <a:srgbClr val="FF0000"/>
                </a:solidFill>
                <a:latin typeface="微软雅黑" pitchFamily="34" charset="-122"/>
                <a:ea typeface="微软雅黑" pitchFamily="34" charset="-122"/>
              </a:rPr>
              <a:t>信息披露方面</a:t>
            </a:r>
            <a:r>
              <a:rPr lang="zh-CN" altLang="en-US" sz="2800" dirty="0" smtClean="0">
                <a:latin typeface="微软雅黑" pitchFamily="34" charset="-122"/>
                <a:ea typeface="微软雅黑" pitchFamily="34" charset="-122"/>
              </a:rPr>
              <a:t>，可包括对于保持安全性和监管要求的公开信息披露以及在监管报表中必须披露的信息。</a:t>
            </a:r>
            <a:endParaRPr lang="zh-CN" altLang="en-US" sz="2800" dirty="0" smtClean="0">
              <a:latin typeface="微软雅黑" pitchFamily="34" charset="-122"/>
              <a:ea typeface="微软雅黑" pitchFamily="34" charset="-122"/>
            </a:endParaRPr>
          </a:p>
          <a:p>
            <a:endParaRPr lang="zh-CN" altLang="en-US" dirty="0" smtClean="0">
              <a:ea typeface="宋体" charset="-122"/>
            </a:endParaRPr>
          </a:p>
        </p:txBody>
      </p:sp>
      <p:pic>
        <p:nvPicPr>
          <p:cNvPr id="84996" name="Picture 4" descr="http://s9.sinaimg.cn/middle/49c9deedga89e04614d78&amp;6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0072" y="4051041"/>
            <a:ext cx="31400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图示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1054100"/>
            <a:ext cx="8610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body" idx="4294967295"/>
          </p:nvPr>
        </p:nvSpPr>
        <p:spPr>
          <a:xfrm>
            <a:off x="683568" y="2060848"/>
            <a:ext cx="7620000" cy="2971800"/>
          </a:xfrm>
          <a:ln w="34925">
            <a:solidFill>
              <a:schemeClr val="accent1"/>
            </a:solidFill>
            <a:miter lim="800000"/>
          </a:ln>
        </p:spPr>
        <p:txBody>
          <a:bodyPr/>
          <a:lstStyle/>
          <a:p>
            <a:pPr eaLnBrk="1" hangingPunct="1"/>
            <a:r>
              <a:rPr lang="zh-CN" altLang="en-US" sz="2600" dirty="0" smtClean="0">
                <a:solidFill>
                  <a:srgbClr val="002060"/>
                </a:solidFill>
                <a:latin typeface="微软雅黑" pitchFamily="34" charset="-122"/>
                <a:ea typeface="微软雅黑" pitchFamily="34" charset="-122"/>
                <a:cs typeface="楷体" pitchFamily="49" charset="-122"/>
              </a:rPr>
              <a:t>考虑到各国和各银行的实际情况，巴塞尔委员会对实施新巴塞尔协议作了过渡期的安排。</a:t>
            </a:r>
            <a:endParaRPr lang="zh-CN" altLang="en-US" sz="2600" dirty="0" smtClean="0">
              <a:solidFill>
                <a:srgbClr val="002060"/>
              </a:solidFill>
              <a:latin typeface="微软雅黑" pitchFamily="34" charset="-122"/>
              <a:ea typeface="微软雅黑" pitchFamily="34" charset="-122"/>
              <a:cs typeface="楷体" pitchFamily="49" charset="-122"/>
            </a:endParaRPr>
          </a:p>
          <a:p>
            <a:pPr eaLnBrk="1" hangingPunct="1"/>
            <a:r>
              <a:rPr lang="zh-CN" altLang="en-US" sz="2600" dirty="0" smtClean="0">
                <a:solidFill>
                  <a:srgbClr val="002060"/>
                </a:solidFill>
                <a:latin typeface="微软雅黑" pitchFamily="34" charset="-122"/>
                <a:ea typeface="微软雅黑" pitchFamily="34" charset="-122"/>
                <a:cs typeface="楷体" pitchFamily="49" charset="-122"/>
              </a:rPr>
              <a:t>具体包括：</a:t>
            </a:r>
            <a:endParaRPr lang="zh-CN" altLang="en-US" sz="2600" dirty="0" smtClean="0">
              <a:solidFill>
                <a:srgbClr val="002060"/>
              </a:solidFill>
              <a:latin typeface="微软雅黑" pitchFamily="34" charset="-122"/>
              <a:ea typeface="微软雅黑" pitchFamily="34" charset="-122"/>
              <a:cs typeface="楷体" pitchFamily="49" charset="-122"/>
            </a:endParaRPr>
          </a:p>
          <a:p>
            <a:pPr eaLnBrk="1" hangingPunct="1">
              <a:buFont typeface="Wingdings" charset="2"/>
              <a:buNone/>
            </a:pPr>
            <a:r>
              <a:rPr lang="zh-CN" altLang="en-US" sz="2600" dirty="0" smtClean="0">
                <a:solidFill>
                  <a:srgbClr val="002060"/>
                </a:solidFill>
                <a:latin typeface="微软雅黑" pitchFamily="34" charset="-122"/>
                <a:ea typeface="微软雅黑" pitchFamily="34" charset="-122"/>
                <a:cs typeface="楷体" pitchFamily="49" charset="-122"/>
              </a:rPr>
              <a:t>   对各国全面实施新协议给予</a:t>
            </a:r>
            <a:r>
              <a:rPr lang="zh-CN" altLang="en-US" sz="2600" b="1" dirty="0" smtClean="0">
                <a:solidFill>
                  <a:srgbClr val="FF0000"/>
                </a:solidFill>
                <a:latin typeface="微软雅黑" pitchFamily="34" charset="-122"/>
                <a:ea typeface="微软雅黑" pitchFamily="34" charset="-122"/>
                <a:cs typeface="楷体" pitchFamily="49" charset="-122"/>
              </a:rPr>
              <a:t>三年</a:t>
            </a:r>
            <a:r>
              <a:rPr lang="zh-CN" altLang="en-US" sz="2600" dirty="0" smtClean="0">
                <a:solidFill>
                  <a:srgbClr val="002060"/>
                </a:solidFill>
                <a:latin typeface="微软雅黑" pitchFamily="34" charset="-122"/>
                <a:ea typeface="微软雅黑" pitchFamily="34" charset="-122"/>
                <a:cs typeface="楷体" pitchFamily="49" charset="-122"/>
              </a:rPr>
              <a:t>的过渡期；</a:t>
            </a:r>
            <a:endParaRPr lang="zh-CN" altLang="en-US" sz="2600" dirty="0" smtClean="0">
              <a:solidFill>
                <a:srgbClr val="002060"/>
              </a:solidFill>
              <a:latin typeface="微软雅黑" pitchFamily="34" charset="-122"/>
              <a:ea typeface="微软雅黑" pitchFamily="34" charset="-122"/>
              <a:cs typeface="楷体" pitchFamily="49" charset="-122"/>
            </a:endParaRPr>
          </a:p>
          <a:p>
            <a:pPr eaLnBrk="1" hangingPunct="1">
              <a:buFont typeface="Wingdings" charset="2"/>
              <a:buNone/>
            </a:pPr>
            <a:r>
              <a:rPr lang="zh-CN" altLang="en-US" sz="2600" dirty="0" smtClean="0">
                <a:solidFill>
                  <a:srgbClr val="002060"/>
                </a:solidFill>
                <a:latin typeface="微软雅黑" pitchFamily="34" charset="-122"/>
                <a:ea typeface="微软雅黑" pitchFamily="34" charset="-122"/>
                <a:cs typeface="楷体" pitchFamily="49" charset="-122"/>
              </a:rPr>
              <a:t>   对初级法下公司、银行和国家风险暴露以及零售业务的处理，安排了三年过渡期。</a:t>
            </a:r>
            <a:endParaRPr lang="zh-CN" altLang="en-US" sz="2600" dirty="0" smtClean="0">
              <a:solidFill>
                <a:srgbClr val="002060"/>
              </a:solidFill>
              <a:latin typeface="微软雅黑" pitchFamily="34" charset="-122"/>
              <a:ea typeface="微软雅黑" pitchFamily="34" charset="-122"/>
              <a:cs typeface="楷体" pitchFamily="49" charset="-122"/>
            </a:endParaRPr>
          </a:p>
        </p:txBody>
      </p:sp>
      <p:sp>
        <p:nvSpPr>
          <p:cNvPr id="89092" name="Rectangle 2"/>
          <p:cNvSpPr>
            <a:spLocks noGrp="1" noChangeArrowheads="1"/>
          </p:cNvSpPr>
          <p:nvPr>
            <p:ph type="title" idx="4294967295"/>
          </p:nvPr>
        </p:nvSpPr>
        <p:spPr>
          <a:xfrm>
            <a:off x="467544" y="908720"/>
            <a:ext cx="8229600" cy="1143000"/>
          </a:xfrm>
        </p:spPr>
        <p:txBody>
          <a:bodyPr>
            <a:normAutofit/>
          </a:bodyPr>
          <a:lstStyle/>
          <a:p>
            <a:pPr algn="ctr" eaLnBrk="1" hangingPunct="1"/>
            <a:r>
              <a:rPr lang="zh-CN" altLang="en-US" sz="3600" b="1" dirty="0" smtClean="0">
                <a:latin typeface="黑体" pitchFamily="49" charset="-122"/>
                <a:ea typeface="黑体" pitchFamily="49" charset="-122"/>
                <a:cs typeface="楷体" pitchFamily="49" charset="-122"/>
              </a:rPr>
              <a:t>过渡期的安排</a:t>
            </a:r>
            <a:endParaRPr lang="zh-CN" altLang="en-US" sz="3600" b="1" dirty="0" smtClean="0">
              <a:latin typeface="黑体" pitchFamily="49" charset="-122"/>
              <a:ea typeface="黑体" pitchFamily="49" charset="-122"/>
              <a:cs typeface="楷体"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7"/>
          <p:cNvSpPr txBox="1">
            <a:spLocks noChangeArrowheads="1"/>
          </p:cNvSpPr>
          <p:nvPr/>
        </p:nvSpPr>
        <p:spPr bwMode="auto">
          <a:xfrm>
            <a:off x="990600" y="3657600"/>
            <a:ext cx="1524000" cy="457200"/>
          </a:xfrm>
          <a:prstGeom prst="rect">
            <a:avLst/>
          </a:prstGeom>
          <a:noFill/>
          <a:ln w="9525">
            <a:noFill/>
            <a:miter lim="800000"/>
          </a:ln>
        </p:spPr>
        <p:txBody>
          <a:bodyPr>
            <a:spAutoFit/>
          </a:bodyPr>
          <a:lstStyle/>
          <a:p>
            <a:pPr eaLnBrk="1" hangingPunct="1">
              <a:spcBef>
                <a:spcPct val="50000"/>
              </a:spcBef>
            </a:pPr>
            <a:endParaRPr kumimoji="1" lang="zh-CN" altLang="zh-CN" sz="2400">
              <a:latin typeface="Times New Roman" pitchFamily="18" charset="0"/>
              <a:ea typeface="宋体" charset="-122"/>
            </a:endParaRPr>
          </a:p>
        </p:txBody>
      </p:sp>
      <p:sp>
        <p:nvSpPr>
          <p:cNvPr id="4099" name="Text Box 8"/>
          <p:cNvSpPr txBox="1">
            <a:spLocks noChangeArrowheads="1"/>
          </p:cNvSpPr>
          <p:nvPr/>
        </p:nvSpPr>
        <p:spPr bwMode="auto">
          <a:xfrm>
            <a:off x="2971800" y="3505200"/>
            <a:ext cx="1524000" cy="457200"/>
          </a:xfrm>
          <a:prstGeom prst="rect">
            <a:avLst/>
          </a:prstGeom>
          <a:noFill/>
          <a:ln w="9525">
            <a:noFill/>
            <a:miter lim="800000"/>
          </a:ln>
        </p:spPr>
        <p:txBody>
          <a:bodyPr>
            <a:spAutoFit/>
          </a:bodyPr>
          <a:lstStyle/>
          <a:p>
            <a:pPr eaLnBrk="1" hangingPunct="1">
              <a:spcBef>
                <a:spcPct val="50000"/>
              </a:spcBef>
            </a:pPr>
            <a:endParaRPr kumimoji="1" lang="zh-CN" altLang="zh-CN" sz="2400">
              <a:latin typeface="Times New Roman" pitchFamily="18" charset="0"/>
              <a:ea typeface="宋体" charset="-122"/>
            </a:endParaRPr>
          </a:p>
        </p:txBody>
      </p:sp>
      <p:sp>
        <p:nvSpPr>
          <p:cNvPr id="4100" name="Text Box 10"/>
          <p:cNvSpPr txBox="1">
            <a:spLocks noChangeArrowheads="1"/>
          </p:cNvSpPr>
          <p:nvPr/>
        </p:nvSpPr>
        <p:spPr bwMode="auto">
          <a:xfrm>
            <a:off x="1143000" y="3810000"/>
            <a:ext cx="1524000" cy="457200"/>
          </a:xfrm>
          <a:prstGeom prst="rect">
            <a:avLst/>
          </a:prstGeom>
          <a:noFill/>
          <a:ln w="9525">
            <a:noFill/>
            <a:miter lim="800000"/>
          </a:ln>
        </p:spPr>
        <p:txBody>
          <a:bodyPr>
            <a:spAutoFit/>
          </a:bodyPr>
          <a:lstStyle/>
          <a:p>
            <a:pPr eaLnBrk="1" hangingPunct="1">
              <a:spcBef>
                <a:spcPct val="50000"/>
              </a:spcBef>
            </a:pPr>
            <a:endParaRPr kumimoji="1" lang="zh-CN" altLang="zh-CN" sz="2400">
              <a:latin typeface="Times New Roman" pitchFamily="18" charset="0"/>
              <a:ea typeface="宋体" charset="-122"/>
            </a:endParaRPr>
          </a:p>
        </p:txBody>
      </p:sp>
      <p:sp>
        <p:nvSpPr>
          <p:cNvPr id="4101" name="Rectangle 22"/>
          <p:cNvSpPr>
            <a:spLocks noGrp="1" noChangeArrowheads="1"/>
          </p:cNvSpPr>
          <p:nvPr>
            <p:ph type="title" idx="4294967295"/>
          </p:nvPr>
        </p:nvSpPr>
        <p:spPr>
          <a:xfrm>
            <a:off x="827088" y="1484313"/>
            <a:ext cx="7488237" cy="292100"/>
          </a:xfrm>
        </p:spPr>
        <p:txBody>
          <a:bodyPr>
            <a:normAutofit fontScale="90000"/>
          </a:bodyPr>
          <a:lstStyle/>
          <a:p>
            <a:r>
              <a:rPr lang="zh-CN" altLang="en-US" sz="3600" b="1" smtClean="0"/>
              <a:t>第一节  资本金的构成与功能</a:t>
            </a:r>
            <a:br>
              <a:rPr lang="zh-CN" altLang="en-US" sz="4000" b="1" smtClean="0"/>
            </a:br>
            <a:endParaRPr lang="zh-CN" altLang="en-US" sz="4000" b="1" smtClean="0"/>
          </a:p>
        </p:txBody>
      </p:sp>
      <p:sp>
        <p:nvSpPr>
          <p:cNvPr id="3095" name="Rectangle 23"/>
          <p:cNvSpPr>
            <a:spLocks noGrp="1" noChangeArrowheads="1"/>
          </p:cNvSpPr>
          <p:nvPr>
            <p:ph type="body" idx="4294967295"/>
          </p:nvPr>
        </p:nvSpPr>
        <p:spPr>
          <a:xfrm>
            <a:off x="395288" y="1916113"/>
            <a:ext cx="8229600" cy="4525962"/>
          </a:xfrm>
        </p:spPr>
        <p:txBody>
          <a:bodyPr/>
          <a:lstStyle/>
          <a:p>
            <a:pPr algn="just">
              <a:buFontTx/>
              <a:buNone/>
            </a:pPr>
            <a:r>
              <a:rPr lang="zh-CN" altLang="en-US" b="1" dirty="0" smtClean="0"/>
              <a:t>一、资本金的</a:t>
            </a:r>
            <a:r>
              <a:rPr lang="zh-CN" altLang="en-US" b="1" dirty="0" smtClean="0">
                <a:solidFill>
                  <a:srgbClr val="FF0000"/>
                </a:solidFill>
              </a:rPr>
              <a:t>含义</a:t>
            </a:r>
            <a:endParaRPr lang="zh-CN" altLang="en-US" b="1" dirty="0" smtClean="0">
              <a:solidFill>
                <a:srgbClr val="FF0000"/>
              </a:solidFill>
            </a:endParaRPr>
          </a:p>
          <a:p>
            <a:pPr>
              <a:buFontTx/>
              <a:buNone/>
            </a:pPr>
            <a:r>
              <a:rPr lang="zh-CN" altLang="en-US" sz="2400" dirty="0" smtClean="0"/>
              <a:t>           银行资本是一个</a:t>
            </a:r>
            <a:r>
              <a:rPr lang="zh-CN" altLang="en-US" sz="2400" b="1" dirty="0" smtClean="0">
                <a:solidFill>
                  <a:srgbClr val="FF0000"/>
                </a:solidFill>
              </a:rPr>
              <a:t>较为复杂，且不断发展</a:t>
            </a:r>
            <a:r>
              <a:rPr lang="zh-CN" altLang="en-US" sz="2400" dirty="0" smtClean="0"/>
              <a:t>的概念。就目前来讲，银行资本可以从三个层次进行理解。</a:t>
            </a:r>
            <a:endParaRPr lang="zh-CN" altLang="en-US" sz="2400" dirty="0" smtClean="0"/>
          </a:p>
          <a:p>
            <a:pPr>
              <a:buFontTx/>
              <a:buNone/>
            </a:pPr>
            <a:endParaRPr lang="en-US" altLang="zh-CN" sz="2400" dirty="0" smtClean="0"/>
          </a:p>
          <a:p>
            <a:pPr>
              <a:buFontTx/>
              <a:buNone/>
            </a:pPr>
            <a:r>
              <a:rPr lang="zh-CN" altLang="en-US" sz="2800" b="1" dirty="0" smtClean="0">
                <a:solidFill>
                  <a:srgbClr val="FF0000"/>
                </a:solidFill>
              </a:rPr>
              <a:t>（一）银行自身角度</a:t>
            </a:r>
            <a:endParaRPr lang="zh-CN" altLang="en-US" sz="2800" b="1" dirty="0" smtClean="0">
              <a:solidFill>
                <a:srgbClr val="FF0000"/>
              </a:solidFill>
            </a:endParaRPr>
          </a:p>
          <a:p>
            <a:pPr>
              <a:buFontTx/>
              <a:buNone/>
            </a:pPr>
            <a:r>
              <a:rPr lang="zh-CN" altLang="en-US" sz="2800" b="1" dirty="0" smtClean="0">
                <a:solidFill>
                  <a:srgbClr val="FF0000"/>
                </a:solidFill>
              </a:rPr>
              <a:t>（二）巴塞尔监管角度</a:t>
            </a:r>
            <a:endParaRPr lang="zh-CN" altLang="en-US" sz="2800" b="1" dirty="0" smtClean="0">
              <a:solidFill>
                <a:srgbClr val="FF0000"/>
              </a:solidFill>
            </a:endParaRPr>
          </a:p>
          <a:p>
            <a:pPr>
              <a:buFontTx/>
              <a:buNone/>
            </a:pPr>
            <a:r>
              <a:rPr lang="zh-CN" altLang="en-US" sz="2800" b="1" dirty="0" smtClean="0">
                <a:solidFill>
                  <a:srgbClr val="FF0000"/>
                </a:solidFill>
              </a:rPr>
              <a:t>（三）中国监管角度</a:t>
            </a:r>
            <a:endParaRPr lang="zh-CN" altLang="en-US" sz="2800" b="1" dirty="0" smtClean="0">
              <a:solidFill>
                <a:srgbClr val="FF0000"/>
              </a:solidFill>
            </a:endParaRPr>
          </a:p>
          <a:p>
            <a:pPr>
              <a:buFontTx/>
              <a:buNone/>
            </a:pPr>
            <a:endParaRPr lang="zh-CN" altLang="en-US" sz="2400" dirty="0" smtClean="0"/>
          </a:p>
          <a:p>
            <a:pPr>
              <a:buFontTx/>
              <a:buNone/>
            </a:pPr>
            <a:r>
              <a:rPr lang="zh-CN" altLang="en-US" sz="2400" dirty="0" smtClean="0"/>
              <a:t>  </a:t>
            </a:r>
            <a:endParaRPr lang="zh-CN" altLang="en-US" sz="2400" dirty="0" smtClean="0"/>
          </a:p>
        </p:txBody>
      </p:sp>
      <p:pic>
        <p:nvPicPr>
          <p:cNvPr id="4103" name="Picture 135" descr="20140926112036_87"/>
          <p:cNvPicPr>
            <a:picLocks noChangeAspect="1" noChangeArrowheads="1"/>
          </p:cNvPicPr>
          <p:nvPr/>
        </p:nvPicPr>
        <p:blipFill>
          <a:blip r:embed="rId1" cstate="print"/>
          <a:srcRect/>
          <a:stretch>
            <a:fillRect/>
          </a:stretch>
        </p:blipFill>
        <p:spPr bwMode="auto">
          <a:xfrm>
            <a:off x="5940425" y="3429000"/>
            <a:ext cx="2622550" cy="23495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095">
                                            <p:txEl>
                                              <p:pRg st="3" end="3"/>
                                            </p:txEl>
                                          </p:spTgt>
                                        </p:tgtEl>
                                        <p:attrNameLst>
                                          <p:attrName>style.visibility</p:attrName>
                                        </p:attrNameLst>
                                      </p:cBhvr>
                                      <p:to>
                                        <p:strVal val="visible"/>
                                      </p:to>
                                    </p:set>
                                    <p:anim calcmode="lin" valueType="num">
                                      <p:cBhvr>
                                        <p:cTn id="7" dur="500" fill="hold"/>
                                        <p:tgtEl>
                                          <p:spTgt spid="3095">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95">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3095">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95">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95">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095">
                                            <p:txEl>
                                              <p:pRg st="4" end="4"/>
                                            </p:txEl>
                                          </p:spTgt>
                                        </p:tgtEl>
                                        <p:attrNameLst>
                                          <p:attrName>style.visibility</p:attrName>
                                        </p:attrNameLst>
                                      </p:cBhvr>
                                      <p:to>
                                        <p:strVal val="visible"/>
                                      </p:to>
                                    </p:set>
                                    <p:anim calcmode="lin" valueType="num">
                                      <p:cBhvr>
                                        <p:cTn id="16" dur="500" fill="hold"/>
                                        <p:tgtEl>
                                          <p:spTgt spid="3095">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xEl>
                                              <p:pRg st="4" end="4"/>
                                            </p:txEl>
                                          </p:spTgt>
                                        </p:tgtEl>
                                        <p:attrNameLst>
                                          <p:attrName>ppt_y</p:attrName>
                                        </p:attrNameLst>
                                      </p:cBhvr>
                                      <p:tavLst>
                                        <p:tav tm="0">
                                          <p:val>
                                            <p:strVal val="#ppt_y"/>
                                          </p:val>
                                        </p:tav>
                                        <p:tav tm="100000">
                                          <p:val>
                                            <p:strVal val="#ppt_y"/>
                                          </p:val>
                                        </p:tav>
                                      </p:tavLst>
                                    </p:anim>
                                    <p:anim calcmode="lin" valueType="num">
                                      <p:cBhvr>
                                        <p:cTn id="18" dur="500" fill="hold"/>
                                        <p:tgtEl>
                                          <p:spTgt spid="3095">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0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3095">
                                            <p:txEl>
                                              <p:pRg st="5" end="5"/>
                                            </p:txEl>
                                          </p:spTgt>
                                        </p:tgtEl>
                                        <p:attrNameLst>
                                          <p:attrName>style.visibility</p:attrName>
                                        </p:attrNameLst>
                                      </p:cBhvr>
                                      <p:to>
                                        <p:strVal val="visible"/>
                                      </p:to>
                                    </p:set>
                                    <p:anim calcmode="lin" valueType="num">
                                      <p:cBhvr>
                                        <p:cTn id="25" dur="500" fill="hold"/>
                                        <p:tgtEl>
                                          <p:spTgt spid="3095">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095">
                                            <p:txEl>
                                              <p:pRg st="5" end="5"/>
                                            </p:txEl>
                                          </p:spTgt>
                                        </p:tgtEl>
                                        <p:attrNameLst>
                                          <p:attrName>ppt_y</p:attrName>
                                        </p:attrNameLst>
                                      </p:cBhvr>
                                      <p:tavLst>
                                        <p:tav tm="0">
                                          <p:val>
                                            <p:strVal val="#ppt_y"/>
                                          </p:val>
                                        </p:tav>
                                        <p:tav tm="100000">
                                          <p:val>
                                            <p:strVal val="#ppt_y"/>
                                          </p:val>
                                        </p:tav>
                                      </p:tavLst>
                                    </p:anim>
                                    <p:anim calcmode="lin" valueType="num">
                                      <p:cBhvr>
                                        <p:cTn id="27" dur="500" fill="hold"/>
                                        <p:tgtEl>
                                          <p:spTgt spid="3095">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095">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095">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3095">
                                            <p:txEl>
                                              <p:pRg st="7" end="7"/>
                                            </p:txEl>
                                          </p:spTgt>
                                        </p:tgtEl>
                                        <p:attrNameLst>
                                          <p:attrName>style.visibility</p:attrName>
                                        </p:attrNameLst>
                                      </p:cBhvr>
                                      <p:to>
                                        <p:strVal val="visible"/>
                                      </p:to>
                                    </p:set>
                                    <p:anim calcmode="lin" valueType="num">
                                      <p:cBhvr>
                                        <p:cTn id="34" dur="500" fill="hold"/>
                                        <p:tgtEl>
                                          <p:spTgt spid="3095">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095">
                                            <p:txEl>
                                              <p:pRg st="7" end="7"/>
                                            </p:txEl>
                                          </p:spTgt>
                                        </p:tgtEl>
                                        <p:attrNameLst>
                                          <p:attrName>ppt_y</p:attrName>
                                        </p:attrNameLst>
                                      </p:cBhvr>
                                      <p:tavLst>
                                        <p:tav tm="0">
                                          <p:val>
                                            <p:strVal val="#ppt_y"/>
                                          </p:val>
                                        </p:tav>
                                        <p:tav tm="100000">
                                          <p:val>
                                            <p:strVal val="#ppt_y"/>
                                          </p:val>
                                        </p:tav>
                                      </p:tavLst>
                                    </p:anim>
                                    <p:anim calcmode="lin" valueType="num">
                                      <p:cBhvr>
                                        <p:cTn id="36" dur="500" fill="hold"/>
                                        <p:tgtEl>
                                          <p:spTgt spid="3095">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095">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0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内容占位符 2"/>
          <p:cNvSpPr>
            <a:spLocks noGrp="1" noChangeArrowheads="1"/>
          </p:cNvSpPr>
          <p:nvPr>
            <p:ph idx="4294967295"/>
          </p:nvPr>
        </p:nvSpPr>
        <p:spPr>
          <a:xfrm>
            <a:off x="395288" y="992188"/>
            <a:ext cx="8229600" cy="5865812"/>
          </a:xfrm>
        </p:spPr>
        <p:txBody>
          <a:bodyPr/>
          <a:lstStyle/>
          <a:p>
            <a:pPr eaLnBrk="1" hangingPunct="1"/>
            <a:r>
              <a:rPr lang="zh-CN" altLang="en-US" dirty="0" smtClean="0">
                <a:solidFill>
                  <a:schemeClr val="bg1"/>
                </a:solidFill>
                <a:latin typeface="黑体" pitchFamily="49" charset="-122"/>
                <a:ea typeface="黑体" pitchFamily="49" charset="-122"/>
              </a:rPr>
              <a:t>巴塞尔协议Ⅲ</a:t>
            </a:r>
            <a:endParaRPr lang="zh-CN" altLang="en-US" dirty="0" smtClean="0">
              <a:solidFill>
                <a:schemeClr val="bg1"/>
              </a:solidFill>
              <a:latin typeface="黑体" pitchFamily="49" charset="-122"/>
              <a:ea typeface="黑体" pitchFamily="49" charset="-122"/>
            </a:endParaRPr>
          </a:p>
          <a:p>
            <a:pPr eaLnBrk="1" hangingPunct="1"/>
            <a:endParaRPr lang="zh-CN" altLang="en-US" dirty="0" smtClean="0">
              <a:solidFill>
                <a:srgbClr val="1B10F0"/>
              </a:solidFill>
              <a:latin typeface="黑体" pitchFamily="49" charset="-122"/>
              <a:ea typeface="黑体" pitchFamily="49" charset="-122"/>
            </a:endParaRPr>
          </a:p>
        </p:txBody>
      </p:sp>
      <p:pic>
        <p:nvPicPr>
          <p:cNvPr id="94213" name="Picture 5" descr="013000003335641230816907885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628800"/>
            <a:ext cx="4438972" cy="503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矩形 4"/>
          <p:cNvSpPr>
            <a:spLocks noChangeArrowheads="1"/>
          </p:cNvSpPr>
          <p:nvPr/>
        </p:nvSpPr>
        <p:spPr bwMode="auto">
          <a:xfrm>
            <a:off x="5003800" y="1844675"/>
            <a:ext cx="3816672" cy="3046988"/>
          </a:xfrm>
          <a:prstGeom prst="rect">
            <a:avLst/>
          </a:prstGeom>
          <a:noFill/>
          <a:ln w="34925">
            <a:solidFill>
              <a:srgbClr val="7030A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spcBef>
                <a:spcPts val="600"/>
              </a:spcBef>
              <a:spcAft>
                <a:spcPts val="600"/>
              </a:spcAft>
              <a:buFont typeface="Arial" charset="0"/>
              <a:buNone/>
            </a:pPr>
            <a:r>
              <a:rPr lang="zh-CN" altLang="en-US" sz="2400" b="1">
                <a:solidFill>
                  <a:srgbClr val="002060"/>
                </a:solidFill>
                <a:latin typeface="微软雅黑" pitchFamily="34" charset="-122"/>
                <a:ea typeface="微软雅黑" pitchFamily="34" charset="-122"/>
                <a:cs typeface="仿宋" pitchFamily="49" charset="-122"/>
              </a:rPr>
              <a:t>2007年由美国次贷危机引发的全球金融危机，给国际社会造成巨大的恐慌，这场全球性金融海啸，给世界带来巨大损失，各大经济体出现不同程度的经济衰退，失业人数急剧增加……</a:t>
            </a:r>
            <a:endParaRPr lang="zh-CN" altLang="en-US" sz="2400" b="1">
              <a:solidFill>
                <a:srgbClr val="002060"/>
              </a:solidFill>
              <a:latin typeface="微软雅黑" pitchFamily="34" charset="-122"/>
              <a:ea typeface="微软雅黑" pitchFamily="34" charset="-122"/>
              <a:cs typeface="仿宋" pitchFamily="49" charset="-122"/>
            </a:endParaRPr>
          </a:p>
        </p:txBody>
      </p:sp>
      <p:sp>
        <p:nvSpPr>
          <p:cNvPr id="94215" name="灯片编号占位符 5"/>
          <p:cNvSpPr txBox="1">
            <a:spLocks noGrp="1"/>
          </p:cNvSpPr>
          <p:nvPr/>
        </p:nvSpPr>
        <p:spPr bwMode="auto">
          <a:xfrm>
            <a:off x="3505200" y="64611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buFont typeface="Arial" charset="0"/>
              <a:buNone/>
            </a:pPr>
            <a:endParaRPr lang="en-US" altLang="zh-CN" sz="1200">
              <a:latin typeface="Verdana" pitchFamily="34" charset="0"/>
            </a:endParaRPr>
          </a:p>
        </p:txBody>
      </p:sp>
      <p:sp>
        <p:nvSpPr>
          <p:cNvPr id="9" name="矩形 8"/>
          <p:cNvSpPr/>
          <p:nvPr/>
        </p:nvSpPr>
        <p:spPr>
          <a:xfrm>
            <a:off x="228600" y="895499"/>
            <a:ext cx="7511752" cy="584775"/>
          </a:xfrm>
          <a:prstGeom prst="rect">
            <a:avLst/>
          </a:prstGeom>
          <a:solidFill>
            <a:srgbClr val="92D050"/>
          </a:solidFill>
          <a:ln w="34925">
            <a:solidFill>
              <a:srgbClr val="7030A0"/>
            </a:solidFill>
          </a:ln>
        </p:spPr>
        <p:txBody>
          <a:bodyPr wrap="square">
            <a:spAutoFit/>
          </a:bodyPr>
          <a:lstStyle/>
          <a:p>
            <a:pPr eaLnBrk="0" hangingPunct="0">
              <a:spcBef>
                <a:spcPct val="20000"/>
              </a:spcBef>
              <a:buClr>
                <a:srgbClr val="4C59D2"/>
              </a:buClr>
              <a:defRPr/>
            </a:pPr>
            <a:r>
              <a:rPr lang="en-US" altLang="zh-CN" sz="3200" b="1" kern="0" dirty="0" smtClean="0">
                <a:solidFill>
                  <a:srgbClr val="0070C0"/>
                </a:solidFill>
                <a:latin typeface="微软雅黑" pitchFamily="34" charset="-122"/>
                <a:ea typeface="微软雅黑" pitchFamily="34" charset="-122"/>
              </a:rPr>
              <a:t>3.</a:t>
            </a:r>
            <a:r>
              <a:rPr lang="en-US" altLang="zh-CN" sz="3200" b="1" kern="0" dirty="0" smtClean="0">
                <a:solidFill>
                  <a:srgbClr val="0070C0"/>
                </a:solidFill>
                <a:latin typeface="微软雅黑" pitchFamily="34" charset="-122"/>
                <a:ea typeface="微软雅黑" pitchFamily="34" charset="-122"/>
                <a:cs typeface="楷体" pitchFamily="49" charset="-122"/>
              </a:rPr>
              <a:t> </a:t>
            </a:r>
            <a:r>
              <a:rPr lang="en-US" altLang="zh-CN" sz="3200" b="1" kern="0" dirty="0">
                <a:solidFill>
                  <a:srgbClr val="0070C0"/>
                </a:solidFill>
                <a:latin typeface="微软雅黑" pitchFamily="34" charset="-122"/>
                <a:ea typeface="微软雅黑" pitchFamily="34" charset="-122"/>
                <a:cs typeface="楷体" pitchFamily="49" charset="-122"/>
              </a:rPr>
              <a:t>《</a:t>
            </a:r>
            <a:r>
              <a:rPr lang="zh-CN" altLang="en-US" sz="3200" b="1" kern="0" dirty="0">
                <a:solidFill>
                  <a:srgbClr val="0070C0"/>
                </a:solidFill>
                <a:latin typeface="微软雅黑" pitchFamily="34" charset="-122"/>
                <a:ea typeface="微软雅黑" pitchFamily="34" charset="-122"/>
                <a:cs typeface="楷体" pitchFamily="49" charset="-122"/>
              </a:rPr>
              <a:t>巴塞尔资本协议</a:t>
            </a:r>
            <a:r>
              <a:rPr lang="en-US" altLang="zh-CN" sz="3200" b="1" kern="0" dirty="0">
                <a:solidFill>
                  <a:srgbClr val="0070C0"/>
                </a:solidFill>
                <a:latin typeface="微软雅黑" pitchFamily="34" charset="-122"/>
                <a:ea typeface="微软雅黑" pitchFamily="34" charset="-122"/>
                <a:cs typeface="楷体" pitchFamily="49" charset="-122"/>
              </a:rPr>
              <a:t>Ⅲ 》</a:t>
            </a:r>
            <a:endParaRPr lang="en-US" altLang="zh-CN" sz="3200" b="1" kern="0" dirty="0">
              <a:solidFill>
                <a:srgbClr val="0070C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标题 1"/>
          <p:cNvSpPr>
            <a:spLocks noGrp="1"/>
          </p:cNvSpPr>
          <p:nvPr>
            <p:ph type="title" idx="4294967295"/>
          </p:nvPr>
        </p:nvSpPr>
        <p:spPr>
          <a:xfrm>
            <a:off x="710406" y="717550"/>
            <a:ext cx="7723188" cy="657225"/>
          </a:xfrm>
        </p:spPr>
        <p:txBody>
          <a:bodyPr>
            <a:normAutofit/>
          </a:bodyPr>
          <a:lstStyle/>
          <a:p>
            <a:pPr algn="ctr" eaLnBrk="1" hangingPunct="1"/>
            <a:r>
              <a:rPr lang="en-US" altLang="zh-CN" sz="3200" b="1" dirty="0" smtClean="0">
                <a:latin typeface="微软雅黑" pitchFamily="34" charset="-122"/>
                <a:ea typeface="微软雅黑" pitchFamily="34" charset="-122"/>
                <a:cs typeface="楷体" pitchFamily="49" charset="-122"/>
              </a:rPr>
              <a:t>《</a:t>
            </a:r>
            <a:r>
              <a:rPr lang="zh-CN" altLang="en-US" sz="3200" b="1" dirty="0" smtClean="0">
                <a:latin typeface="微软雅黑" pitchFamily="34" charset="-122"/>
                <a:ea typeface="微软雅黑" pitchFamily="34" charset="-122"/>
                <a:cs typeface="楷体" pitchFamily="49" charset="-122"/>
              </a:rPr>
              <a:t>巴塞尔资本协议</a:t>
            </a:r>
            <a:r>
              <a:rPr lang="en-US" altLang="zh-CN" sz="3200" b="1" dirty="0" smtClean="0">
                <a:latin typeface="微软雅黑" pitchFamily="34" charset="-122"/>
                <a:ea typeface="微软雅黑" pitchFamily="34" charset="-122"/>
                <a:cs typeface="楷体" pitchFamily="49" charset="-122"/>
              </a:rPr>
              <a:t>Ⅲ 》</a:t>
            </a:r>
            <a:r>
              <a:rPr lang="zh-CN" altLang="en-US" sz="3200" b="1" dirty="0" smtClean="0">
                <a:latin typeface="微软雅黑" pitchFamily="34" charset="-122"/>
                <a:ea typeface="微软雅黑" pitchFamily="34" charset="-122"/>
                <a:cs typeface="楷体" pitchFamily="49" charset="-122"/>
              </a:rPr>
              <a:t>的产生背景</a:t>
            </a:r>
            <a:endParaRPr lang="zh-CN" altLang="zh-CN" sz="3200" dirty="0" smtClean="0">
              <a:ea typeface="微软雅黑" pitchFamily="34" charset="-122"/>
              <a:cs typeface="楷体" pitchFamily="49" charset="-122"/>
            </a:endParaRPr>
          </a:p>
        </p:txBody>
      </p:sp>
      <p:sp>
        <p:nvSpPr>
          <p:cNvPr id="95236" name="内容占位符 2"/>
          <p:cNvSpPr>
            <a:spLocks noGrp="1" noChangeArrowheads="1"/>
          </p:cNvSpPr>
          <p:nvPr>
            <p:ph idx="4294967295"/>
          </p:nvPr>
        </p:nvSpPr>
        <p:spPr>
          <a:xfrm>
            <a:off x="228600" y="1371600"/>
            <a:ext cx="5410200" cy="4953000"/>
          </a:xfrm>
        </p:spPr>
        <p:txBody>
          <a:bodyPr/>
          <a:lstStyle/>
          <a:p>
            <a:pPr eaLnBrk="1" hangingPunct="1">
              <a:spcBef>
                <a:spcPts val="600"/>
              </a:spcBef>
              <a:spcAft>
                <a:spcPts val="600"/>
              </a:spcAft>
            </a:pPr>
            <a:r>
              <a:rPr lang="zh-CN" altLang="en-US" sz="2000" dirty="0" smtClean="0">
                <a:solidFill>
                  <a:srgbClr val="002060"/>
                </a:solidFill>
                <a:latin typeface="微软雅黑" pitchFamily="34" charset="-122"/>
                <a:ea typeface="微软雅黑" pitchFamily="34" charset="-122"/>
                <a:cs typeface="楷体" pitchFamily="49" charset="-122"/>
              </a:rPr>
              <a:t>本次金融危机的产生和发展深化，</a:t>
            </a:r>
            <a:r>
              <a:rPr lang="zh-CN" altLang="en-US" sz="2000" b="1" dirty="0" smtClean="0">
                <a:solidFill>
                  <a:srgbClr val="FF0000"/>
                </a:solidFill>
                <a:latin typeface="微软雅黑" pitchFamily="34" charset="-122"/>
                <a:ea typeface="微软雅黑" pitchFamily="34" charset="-122"/>
                <a:cs typeface="楷体" pitchFamily="49" charset="-122"/>
              </a:rPr>
              <a:t>充分暴露出此前的银行业监管体系中存在的诸多不足</a:t>
            </a:r>
            <a:r>
              <a:rPr lang="zh-CN" altLang="en-US" sz="2000" dirty="0" smtClean="0">
                <a:solidFill>
                  <a:srgbClr val="002060"/>
                </a:solidFill>
                <a:latin typeface="微软雅黑" pitchFamily="34" charset="-122"/>
                <a:ea typeface="微软雅黑" pitchFamily="34" charset="-122"/>
                <a:cs typeface="楷体" pitchFamily="49" charset="-122"/>
              </a:rPr>
              <a:t>。旧有的银行业监管规则中，对于</a:t>
            </a:r>
            <a:r>
              <a:rPr lang="zh-CN" altLang="en-US" sz="2000" b="1" dirty="0" smtClean="0">
                <a:solidFill>
                  <a:srgbClr val="FF0000"/>
                </a:solidFill>
                <a:latin typeface="微软雅黑" pitchFamily="34" charset="-122"/>
                <a:ea typeface="微软雅黑" pitchFamily="34" charset="-122"/>
                <a:cs typeface="楷体" pitchFamily="49" charset="-122"/>
              </a:rPr>
              <a:t>核心资本充足率的要求过低</a:t>
            </a:r>
            <a:r>
              <a:rPr lang="zh-CN" altLang="en-US" sz="2000" dirty="0" smtClean="0">
                <a:solidFill>
                  <a:srgbClr val="002060"/>
                </a:solidFill>
                <a:latin typeface="微软雅黑" pitchFamily="34" charset="-122"/>
                <a:ea typeface="微软雅黑" pitchFamily="34" charset="-122"/>
                <a:cs typeface="楷体" pitchFamily="49" charset="-122"/>
              </a:rPr>
              <a:t>，使得银行体系难以抵御突如其来的全球性金融系统风险，美国银行监管业者就提出了回归于最为原始也是最为有效的监管规则，即强调提高银行业的核心资本充足率，以使银行体系有充分的自有资金应付可能出现的系统性金融风险。</a:t>
            </a:r>
            <a:endParaRPr lang="zh-CN" altLang="en-US" sz="2000" dirty="0" smtClean="0">
              <a:solidFill>
                <a:srgbClr val="002060"/>
              </a:solidFill>
              <a:latin typeface="微软雅黑" pitchFamily="34" charset="-122"/>
              <a:ea typeface="微软雅黑" pitchFamily="34" charset="-122"/>
              <a:cs typeface="楷体" pitchFamily="49" charset="-122"/>
            </a:endParaRPr>
          </a:p>
          <a:p>
            <a:pPr eaLnBrk="1" hangingPunct="1">
              <a:spcBef>
                <a:spcPts val="600"/>
              </a:spcBef>
              <a:spcAft>
                <a:spcPts val="600"/>
              </a:spcAft>
            </a:pPr>
            <a:r>
              <a:rPr lang="zh-CN" altLang="en-US" sz="2000" dirty="0" smtClean="0">
                <a:solidFill>
                  <a:srgbClr val="000000"/>
                </a:solidFill>
                <a:latin typeface="微软雅黑" pitchFamily="34" charset="-122"/>
                <a:ea typeface="微软雅黑" pitchFamily="34" charset="-122"/>
                <a:cs typeface="楷体" pitchFamily="49" charset="-122"/>
              </a:rPr>
              <a:t>为避免全球信贷危机重演，全球银行业监管者于当地时间</a:t>
            </a:r>
            <a:r>
              <a:rPr lang="en-US" altLang="zh-CN" sz="2000" b="1" dirty="0" smtClean="0">
                <a:solidFill>
                  <a:srgbClr val="FF0000"/>
                </a:solidFill>
                <a:latin typeface="微软雅黑" pitchFamily="34" charset="-122"/>
                <a:ea typeface="微软雅黑" pitchFamily="34" charset="-122"/>
                <a:cs typeface="楷体" pitchFamily="49" charset="-122"/>
              </a:rPr>
              <a:t>2010</a:t>
            </a:r>
            <a:r>
              <a:rPr lang="zh-CN" altLang="en-US" sz="2000" b="1" dirty="0" smtClean="0">
                <a:solidFill>
                  <a:srgbClr val="FF0000"/>
                </a:solidFill>
                <a:latin typeface="微软雅黑" pitchFamily="34" charset="-122"/>
                <a:ea typeface="微软雅黑" pitchFamily="34" charset="-122"/>
                <a:cs typeface="楷体" pitchFamily="49" charset="-122"/>
              </a:rPr>
              <a:t>年9月12日</a:t>
            </a:r>
            <a:r>
              <a:rPr lang="zh-CN" altLang="en-US" sz="2000" dirty="0" smtClean="0">
                <a:solidFill>
                  <a:srgbClr val="000000"/>
                </a:solidFill>
                <a:latin typeface="微软雅黑" pitchFamily="34" charset="-122"/>
                <a:ea typeface="微软雅黑" pitchFamily="34" charset="-122"/>
                <a:cs typeface="楷体" pitchFamily="49" charset="-122"/>
              </a:rPr>
              <a:t>在瑞士巴塞尔达成协议，即《巴塞尔协议III》。根据《巴塞尔协议III》规定，商业银行必须上调资本金比率，以加强抵御金融风险的能力。</a:t>
            </a:r>
            <a:endParaRPr lang="zh-CN" altLang="en-US" sz="2000" dirty="0" smtClean="0">
              <a:solidFill>
                <a:srgbClr val="000000"/>
              </a:solidFill>
              <a:latin typeface="微软雅黑" pitchFamily="34" charset="-122"/>
              <a:ea typeface="微软雅黑" pitchFamily="34" charset="-122"/>
              <a:cs typeface="楷体" pitchFamily="49" charset="-122"/>
            </a:endParaRPr>
          </a:p>
          <a:p>
            <a:pPr eaLnBrk="1" hangingPunct="1"/>
            <a:endParaRPr lang="zh-CN" altLang="en-US" sz="2200" dirty="0" smtClean="0">
              <a:solidFill>
                <a:srgbClr val="000000"/>
              </a:solidFill>
              <a:latin typeface="楷体" pitchFamily="49" charset="-122"/>
              <a:ea typeface="微软雅黑" pitchFamily="34" charset="-122"/>
              <a:cs typeface="楷体" pitchFamily="49" charset="-122"/>
            </a:endParaRPr>
          </a:p>
        </p:txBody>
      </p:sp>
      <p:sp>
        <p:nvSpPr>
          <p:cNvPr id="95237" name="灯片编号占位符 3"/>
          <p:cNvSpPr txBox="1">
            <a:spLocks noGrp="1"/>
          </p:cNvSpPr>
          <p:nvPr/>
        </p:nvSpPr>
        <p:spPr bwMode="auto">
          <a:xfrm>
            <a:off x="3505200" y="64611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buFont typeface="Arial" charset="0"/>
              <a:buNone/>
            </a:pPr>
            <a:endParaRPr lang="en-US" altLang="zh-CN" sz="1200">
              <a:latin typeface="Verdana" pitchFamily="34" charset="0"/>
            </a:endParaRPr>
          </a:p>
        </p:txBody>
      </p:sp>
      <p:pic>
        <p:nvPicPr>
          <p:cNvPr id="95238" name="Picture 5" descr="1285_201009141556405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0425" y="1374775"/>
            <a:ext cx="3017838"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标题 1"/>
          <p:cNvSpPr>
            <a:spLocks noGrp="1"/>
          </p:cNvSpPr>
          <p:nvPr>
            <p:ph type="title" idx="4294967295"/>
          </p:nvPr>
        </p:nvSpPr>
        <p:spPr>
          <a:xfrm>
            <a:off x="981100" y="692696"/>
            <a:ext cx="7181800" cy="738336"/>
          </a:xfrm>
        </p:spPr>
        <p:txBody>
          <a:bodyPr/>
          <a:lstStyle/>
          <a:p>
            <a:pPr eaLnBrk="1" hangingPunct="1"/>
            <a:r>
              <a:rPr lang="zh-CN" altLang="en-US" sz="3600" b="1" dirty="0" smtClean="0">
                <a:latin typeface="黑体" pitchFamily="49" charset="-122"/>
                <a:ea typeface="黑体" pitchFamily="49" charset="-122"/>
                <a:cs typeface="楷体" pitchFamily="49" charset="-122"/>
              </a:rPr>
              <a:t>《巴塞尔协议Ⅲ》的核心内容</a:t>
            </a:r>
            <a:endParaRPr lang="zh-CN" altLang="zh-CN" sz="3600" b="1" dirty="0" smtClean="0">
              <a:latin typeface="黑体" pitchFamily="49" charset="-122"/>
              <a:ea typeface="黑体" pitchFamily="49" charset="-122"/>
              <a:cs typeface="楷体" pitchFamily="49" charset="-122"/>
            </a:endParaRPr>
          </a:p>
        </p:txBody>
      </p:sp>
      <p:sp>
        <p:nvSpPr>
          <p:cNvPr id="97284" name="内容占位符 2"/>
          <p:cNvSpPr>
            <a:spLocks noGrp="1" noChangeArrowheads="1"/>
          </p:cNvSpPr>
          <p:nvPr>
            <p:ph idx="4294967295"/>
          </p:nvPr>
        </p:nvSpPr>
        <p:spPr>
          <a:xfrm>
            <a:off x="683568" y="1484784"/>
            <a:ext cx="7469832" cy="4611216"/>
          </a:xfrm>
          <a:ln w="34925">
            <a:solidFill>
              <a:schemeClr val="accent1"/>
            </a:solidFill>
            <a:miter lim="800000"/>
          </a:ln>
        </p:spPr>
        <p:txBody>
          <a:bodyPr>
            <a:normAutofit fontScale="92500" lnSpcReduction="20000"/>
          </a:bodyPr>
          <a:lstStyle/>
          <a:p>
            <a:pPr eaLnBrk="1" hangingPunct="1">
              <a:lnSpc>
                <a:spcPct val="110000"/>
              </a:lnSpc>
              <a:spcBef>
                <a:spcPts val="600"/>
              </a:spcBef>
              <a:spcAft>
                <a:spcPts val="600"/>
              </a:spcAft>
              <a:buFont typeface="Wingdings" charset="2"/>
              <a:buChar char="l"/>
            </a:pPr>
            <a:r>
              <a:rPr lang="zh-CN" altLang="en-US" sz="2600" dirty="0" smtClean="0">
                <a:solidFill>
                  <a:srgbClr val="C00000"/>
                </a:solidFill>
                <a:latin typeface="微软雅黑" pitchFamily="34" charset="-122"/>
                <a:ea typeface="微软雅黑" pitchFamily="34" charset="-122"/>
                <a:cs typeface="楷体" pitchFamily="49" charset="-122"/>
              </a:rPr>
              <a:t>核心内容在于提高了全球银行业的最低资本监管标准，主要的变化：</a:t>
            </a:r>
            <a:endParaRPr lang="zh-CN" altLang="en-US" sz="2600" dirty="0" smtClean="0">
              <a:solidFill>
                <a:srgbClr val="C00000"/>
              </a:solidFill>
              <a:latin typeface="微软雅黑" pitchFamily="34" charset="-122"/>
              <a:ea typeface="微软雅黑" pitchFamily="34" charset="-122"/>
              <a:cs typeface="楷体" pitchFamily="49" charset="-122"/>
            </a:endParaRPr>
          </a:p>
          <a:p>
            <a:pPr eaLnBrk="1" hangingPunct="1">
              <a:lnSpc>
                <a:spcPct val="110000"/>
              </a:lnSpc>
              <a:spcBef>
                <a:spcPts val="600"/>
              </a:spcBef>
              <a:spcAft>
                <a:spcPts val="600"/>
              </a:spcAft>
              <a:buFont typeface="Wingdings" charset="2"/>
              <a:buChar char="Ø"/>
            </a:pPr>
            <a:r>
              <a:rPr lang="zh-CN" altLang="en-US" sz="2400" dirty="0" smtClean="0">
                <a:solidFill>
                  <a:srgbClr val="C00000"/>
                </a:solidFill>
                <a:latin typeface="微软雅黑" pitchFamily="34" charset="-122"/>
                <a:ea typeface="微软雅黑" pitchFamily="34" charset="-122"/>
                <a:cs typeface="楷体" pitchFamily="49" charset="-122"/>
              </a:rPr>
              <a:t>一级资本充足率下限将从现行的</a:t>
            </a:r>
            <a:r>
              <a:rPr lang="zh-CN" altLang="en-US" sz="2400" b="1" dirty="0" smtClean="0">
                <a:solidFill>
                  <a:srgbClr val="FF0000"/>
                </a:solidFill>
                <a:latin typeface="微软雅黑" pitchFamily="34" charset="-122"/>
                <a:ea typeface="微软雅黑" pitchFamily="34" charset="-122"/>
                <a:cs typeface="楷体" pitchFamily="49" charset="-122"/>
              </a:rPr>
              <a:t>4%上调至6%</a:t>
            </a:r>
            <a:r>
              <a:rPr lang="zh-CN" altLang="en-US" sz="2400" dirty="0" smtClean="0">
                <a:solidFill>
                  <a:srgbClr val="C00000"/>
                </a:solidFill>
                <a:latin typeface="微软雅黑" pitchFamily="34" charset="-122"/>
                <a:ea typeface="微软雅黑" pitchFamily="34" charset="-122"/>
                <a:cs typeface="楷体" pitchFamily="49" charset="-122"/>
              </a:rPr>
              <a:t>，“</a:t>
            </a:r>
            <a:r>
              <a:rPr lang="zh-CN" altLang="en-US" sz="2400" dirty="0" smtClean="0">
                <a:solidFill>
                  <a:srgbClr val="000000"/>
                </a:solidFill>
                <a:latin typeface="微软雅黑" pitchFamily="34" charset="-122"/>
                <a:ea typeface="微软雅黑" pitchFamily="34" charset="-122"/>
                <a:cs typeface="楷体" pitchFamily="49" charset="-122"/>
              </a:rPr>
              <a:t>核心”一级资本占银行风险资产的下限将从现行的2%提高到4.5%。新的一级资本规定在2013年1月至2015年1月间执行。总资本充足率要求仍为8%。</a:t>
            </a:r>
            <a:endParaRPr lang="en-US" altLang="zh-CN" sz="2400" dirty="0" smtClean="0">
              <a:solidFill>
                <a:srgbClr val="000000"/>
              </a:solidFill>
              <a:latin typeface="微软雅黑" pitchFamily="34" charset="-122"/>
              <a:ea typeface="微软雅黑" pitchFamily="34" charset="-122"/>
              <a:cs typeface="楷体" pitchFamily="49" charset="-122"/>
            </a:endParaRPr>
          </a:p>
          <a:p>
            <a:pPr eaLnBrk="1" hangingPunct="1">
              <a:lnSpc>
                <a:spcPct val="110000"/>
              </a:lnSpc>
              <a:spcBef>
                <a:spcPts val="600"/>
              </a:spcBef>
              <a:spcAft>
                <a:spcPts val="600"/>
              </a:spcAft>
              <a:buFont typeface="Wingdings" charset="2"/>
              <a:buChar char="Ø"/>
            </a:pPr>
            <a:r>
              <a:rPr lang="zh-CN" altLang="en-US" sz="2400" dirty="0" smtClean="0">
                <a:solidFill>
                  <a:srgbClr val="C00000"/>
                </a:solidFill>
                <a:latin typeface="微软雅黑" pitchFamily="34" charset="-122"/>
                <a:ea typeface="微软雅黑" pitchFamily="34" charset="-122"/>
                <a:cs typeface="楷体" pitchFamily="49" charset="-122"/>
              </a:rPr>
              <a:t>增设总额不得低于银行风险资产的2.5%的</a:t>
            </a:r>
            <a:r>
              <a:rPr lang="zh-CN" altLang="en-US" sz="2400" b="1" dirty="0" smtClean="0">
                <a:solidFill>
                  <a:srgbClr val="C00000"/>
                </a:solidFill>
                <a:latin typeface="微软雅黑" pitchFamily="34" charset="-122"/>
                <a:ea typeface="微软雅黑" pitchFamily="34" charset="-122"/>
                <a:cs typeface="楷体" pitchFamily="49" charset="-122"/>
              </a:rPr>
              <a:t>“</a:t>
            </a:r>
            <a:r>
              <a:rPr lang="zh-CN" altLang="en-US" sz="2400" b="1" dirty="0" smtClean="0">
                <a:solidFill>
                  <a:srgbClr val="FF0000"/>
                </a:solidFill>
                <a:latin typeface="微软雅黑" pitchFamily="34" charset="-122"/>
                <a:ea typeface="微软雅黑" pitchFamily="34" charset="-122"/>
                <a:cs typeface="楷体" pitchFamily="49" charset="-122"/>
              </a:rPr>
              <a:t>资本防护缓冲资金</a:t>
            </a:r>
            <a:r>
              <a:rPr lang="zh-CN" altLang="en-US" sz="2400" dirty="0" smtClean="0">
                <a:solidFill>
                  <a:srgbClr val="C00000"/>
                </a:solidFill>
                <a:latin typeface="微软雅黑" pitchFamily="34" charset="-122"/>
                <a:ea typeface="微软雅黑" pitchFamily="34" charset="-122"/>
                <a:cs typeface="楷体" pitchFamily="49" charset="-122"/>
              </a:rPr>
              <a:t>”，</a:t>
            </a:r>
            <a:r>
              <a:rPr lang="zh-CN" altLang="en-US" sz="2400" dirty="0" smtClean="0">
                <a:solidFill>
                  <a:srgbClr val="000000"/>
                </a:solidFill>
                <a:latin typeface="微软雅黑" pitchFamily="34" charset="-122"/>
                <a:ea typeface="微软雅黑" pitchFamily="34" charset="-122"/>
                <a:cs typeface="楷体" pitchFamily="49" charset="-122"/>
              </a:rPr>
              <a:t>在2016年1月至2019年1月之间分阶段执行。此后，</a:t>
            </a:r>
            <a:r>
              <a:rPr lang="zh-CN" altLang="en-US" sz="2400" b="1" dirty="0" smtClean="0">
                <a:solidFill>
                  <a:srgbClr val="FF0000"/>
                </a:solidFill>
                <a:latin typeface="微软雅黑" pitchFamily="34" charset="-122"/>
                <a:ea typeface="微软雅黑" pitchFamily="34" charset="-122"/>
                <a:cs typeface="楷体" pitchFamily="49" charset="-122"/>
              </a:rPr>
              <a:t>“核心”一级资本、一级资本、总资本充足率分别提升至7.0%、8.5%和10.5%</a:t>
            </a:r>
            <a:r>
              <a:rPr lang="zh-CN" altLang="en-US" sz="2400" dirty="0" smtClean="0">
                <a:solidFill>
                  <a:srgbClr val="000000"/>
                </a:solidFill>
                <a:latin typeface="微软雅黑" pitchFamily="34" charset="-122"/>
                <a:ea typeface="微软雅黑" pitchFamily="34" charset="-122"/>
                <a:cs typeface="楷体" pitchFamily="49" charset="-122"/>
              </a:rPr>
              <a:t>。</a:t>
            </a:r>
            <a:endParaRPr lang="zh-CN" altLang="en-US" sz="2400" dirty="0" smtClean="0">
              <a:solidFill>
                <a:srgbClr val="000000"/>
              </a:solidFill>
              <a:latin typeface="微软雅黑" pitchFamily="34" charset="-122"/>
              <a:ea typeface="微软雅黑" pitchFamily="34" charset="-122"/>
              <a:cs typeface="楷体" pitchFamily="49" charset="-122"/>
            </a:endParaRPr>
          </a:p>
          <a:p>
            <a:pPr eaLnBrk="1" hangingPunct="1">
              <a:lnSpc>
                <a:spcPct val="110000"/>
              </a:lnSpc>
              <a:spcBef>
                <a:spcPts val="600"/>
              </a:spcBef>
              <a:spcAft>
                <a:spcPts val="600"/>
              </a:spcAft>
              <a:buFont typeface="Wingdings" charset="2"/>
              <a:buChar char="Ø"/>
            </a:pPr>
            <a:r>
              <a:rPr lang="zh-CN" altLang="en-US" sz="2400" b="1" dirty="0" smtClean="0">
                <a:solidFill>
                  <a:srgbClr val="FF0000"/>
                </a:solidFill>
                <a:latin typeface="微软雅黑" pitchFamily="34" charset="-122"/>
                <a:ea typeface="微软雅黑" pitchFamily="34" charset="-122"/>
                <a:cs typeface="楷体" pitchFamily="49" charset="-122"/>
              </a:rPr>
              <a:t>提出0-2.5%的逆周期资本缓冲区间</a:t>
            </a:r>
            <a:r>
              <a:rPr lang="zh-CN" altLang="en-US" sz="2400" dirty="0" smtClean="0">
                <a:solidFill>
                  <a:srgbClr val="000000"/>
                </a:solidFill>
                <a:latin typeface="微软雅黑" pitchFamily="34" charset="-122"/>
                <a:ea typeface="微软雅黑" pitchFamily="34" charset="-122"/>
                <a:cs typeface="楷体" pitchFamily="49" charset="-122"/>
              </a:rPr>
              <a:t>，由各国根据情况自行安排，未明确具体实施安排。</a:t>
            </a:r>
            <a:endParaRPr lang="zh-CN" altLang="en-US" sz="2400" dirty="0" smtClean="0">
              <a:solidFill>
                <a:srgbClr val="000000"/>
              </a:solidFill>
              <a:latin typeface="微软雅黑" pitchFamily="34" charset="-122"/>
              <a:ea typeface="微软雅黑" pitchFamily="34" charset="-122"/>
              <a:cs typeface="楷体" pitchFamily="49" charset="-122"/>
            </a:endParaRPr>
          </a:p>
          <a:p>
            <a:pPr eaLnBrk="1" hangingPunct="1">
              <a:lnSpc>
                <a:spcPct val="90000"/>
              </a:lnSpc>
              <a:buFont typeface="Wingdings" charset="2"/>
              <a:buChar char="Ø"/>
            </a:pPr>
            <a:endParaRPr lang="zh-CN" altLang="en-US" sz="2600" dirty="0" smtClean="0">
              <a:solidFill>
                <a:srgbClr val="000000"/>
              </a:solidFill>
              <a:latin typeface="楷体" pitchFamily="49" charset="-122"/>
              <a:ea typeface="微软雅黑" pitchFamily="34" charset="-122"/>
              <a:cs typeface="楷体" pitchFamily="49" charset="-122"/>
            </a:endParaRPr>
          </a:p>
        </p:txBody>
      </p:sp>
      <p:sp>
        <p:nvSpPr>
          <p:cNvPr id="97285" name="灯片编号占位符 3"/>
          <p:cNvSpPr txBox="1">
            <a:spLocks noGrp="1"/>
          </p:cNvSpPr>
          <p:nvPr/>
        </p:nvSpPr>
        <p:spPr bwMode="auto">
          <a:xfrm>
            <a:off x="3505200" y="64611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buFont typeface="Arial" charset="0"/>
              <a:buNone/>
            </a:pPr>
            <a:endParaRPr lang="en-US" altLang="zh-CN" sz="1200">
              <a:latin typeface="Verdana"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标题 1"/>
          <p:cNvSpPr>
            <a:spLocks noGrp="1"/>
          </p:cNvSpPr>
          <p:nvPr>
            <p:ph type="title" idx="4294967295"/>
          </p:nvPr>
        </p:nvSpPr>
        <p:spPr>
          <a:xfrm>
            <a:off x="933550" y="620688"/>
            <a:ext cx="7581850" cy="886544"/>
          </a:xfrm>
        </p:spPr>
        <p:txBody>
          <a:bodyPr>
            <a:normAutofit/>
          </a:bodyPr>
          <a:lstStyle/>
          <a:p>
            <a:pPr algn="ctr" eaLnBrk="1" hangingPunct="1"/>
            <a:r>
              <a:rPr lang="en-US" altLang="zh-CN" sz="3200" b="1" dirty="0" smtClean="0">
                <a:latin typeface="黑体" pitchFamily="49" charset="-122"/>
                <a:ea typeface="黑体" pitchFamily="49" charset="-122"/>
                <a:cs typeface="楷体" pitchFamily="49" charset="-122"/>
              </a:rPr>
              <a:t>《</a:t>
            </a:r>
            <a:r>
              <a:rPr lang="zh-CN" altLang="en-US" sz="3200" b="1" dirty="0" smtClean="0">
                <a:latin typeface="黑体" pitchFamily="49" charset="-122"/>
                <a:ea typeface="黑体" pitchFamily="49" charset="-122"/>
                <a:cs typeface="楷体" pitchFamily="49" charset="-122"/>
              </a:rPr>
              <a:t>巴塞尔协议III</a:t>
            </a:r>
            <a:r>
              <a:rPr lang="en-US" altLang="zh-CN" sz="3200" b="1" dirty="0" smtClean="0">
                <a:latin typeface="黑体" pitchFamily="49" charset="-122"/>
                <a:ea typeface="黑体" pitchFamily="49" charset="-122"/>
                <a:cs typeface="楷体" pitchFamily="49" charset="-122"/>
              </a:rPr>
              <a:t>》</a:t>
            </a:r>
            <a:r>
              <a:rPr lang="zh-CN" altLang="en-US" sz="3200" b="1" dirty="0" smtClean="0">
                <a:latin typeface="黑体" pitchFamily="49" charset="-122"/>
                <a:ea typeface="黑体" pitchFamily="49" charset="-122"/>
                <a:cs typeface="楷体" pitchFamily="49" charset="-122"/>
              </a:rPr>
              <a:t>的影响</a:t>
            </a:r>
            <a:endParaRPr lang="zh-CN" altLang="zh-CN" sz="3200" b="1" dirty="0" smtClean="0">
              <a:latin typeface="黑体" pitchFamily="49" charset="-122"/>
              <a:ea typeface="黑体" pitchFamily="49" charset="-122"/>
              <a:cs typeface="楷体" pitchFamily="49" charset="-122"/>
            </a:endParaRPr>
          </a:p>
        </p:txBody>
      </p:sp>
      <p:sp>
        <p:nvSpPr>
          <p:cNvPr id="99332" name="内容占位符 2"/>
          <p:cNvSpPr>
            <a:spLocks noGrp="1" noChangeArrowheads="1"/>
          </p:cNvSpPr>
          <p:nvPr>
            <p:ph idx="4294967295"/>
          </p:nvPr>
        </p:nvSpPr>
        <p:spPr>
          <a:xfrm>
            <a:off x="611560" y="1371600"/>
            <a:ext cx="3429000" cy="4419600"/>
          </a:xfrm>
          <a:ln w="34925">
            <a:solidFill>
              <a:schemeClr val="accent1"/>
            </a:solidFill>
            <a:miter lim="800000"/>
          </a:ln>
        </p:spPr>
        <p:txBody>
          <a:bodyPr/>
          <a:lstStyle/>
          <a:p>
            <a:pPr eaLnBrk="1" hangingPunct="1">
              <a:spcBef>
                <a:spcPts val="600"/>
              </a:spcBef>
              <a:spcAft>
                <a:spcPts val="600"/>
              </a:spcAft>
              <a:buFont typeface="Wingdings" charset="2"/>
              <a:buChar char="p"/>
            </a:pPr>
            <a:r>
              <a:rPr lang="en-US" altLang="zh-CN" sz="2000" dirty="0" smtClean="0">
                <a:latin typeface="微软雅黑" pitchFamily="34" charset="-122"/>
                <a:ea typeface="微软雅黑" pitchFamily="34" charset="-122"/>
                <a:cs typeface="楷体" pitchFamily="49" charset="-122"/>
              </a:rPr>
              <a:t>《</a:t>
            </a:r>
            <a:r>
              <a:rPr lang="zh-CN" altLang="en-US" sz="2000" dirty="0" smtClean="0">
                <a:latin typeface="微软雅黑" pitchFamily="34" charset="-122"/>
                <a:ea typeface="微软雅黑" pitchFamily="34" charset="-122"/>
                <a:cs typeface="楷体" pitchFamily="49" charset="-122"/>
              </a:rPr>
              <a:t>巴塞尔协议III</a:t>
            </a:r>
            <a:r>
              <a:rPr lang="en-US" altLang="zh-CN" sz="2000" dirty="0" smtClean="0">
                <a:latin typeface="微软雅黑" pitchFamily="34" charset="-122"/>
                <a:ea typeface="微软雅黑" pitchFamily="34" charset="-122"/>
                <a:cs typeface="楷体" pitchFamily="49" charset="-122"/>
              </a:rPr>
              <a:t>》</a:t>
            </a:r>
            <a:r>
              <a:rPr lang="zh-CN" altLang="en-US" sz="2000" dirty="0" smtClean="0">
                <a:latin typeface="微软雅黑" pitchFamily="34" charset="-122"/>
                <a:ea typeface="微软雅黑" pitchFamily="34" charset="-122"/>
                <a:cs typeface="楷体" pitchFamily="49" charset="-122"/>
              </a:rPr>
              <a:t>大幅提升了对于银行业的一级核心资本充足率的要求水平，以</a:t>
            </a:r>
            <a:r>
              <a:rPr lang="zh-CN" altLang="en-US" sz="2000" b="1" dirty="0" smtClean="0">
                <a:solidFill>
                  <a:srgbClr val="FF0000"/>
                </a:solidFill>
                <a:latin typeface="微软雅黑" pitchFamily="34" charset="-122"/>
                <a:ea typeface="微软雅黑" pitchFamily="34" charset="-122"/>
                <a:cs typeface="楷体" pitchFamily="49" charset="-122"/>
              </a:rPr>
              <a:t>有效防范在经济繁荣时期过度放贷而产生大量的隐性坏账风险，并帮助银行在经济下行周期抗击亏损</a:t>
            </a:r>
            <a:r>
              <a:rPr lang="zh-CN" altLang="en-US" sz="2000" dirty="0" smtClean="0">
                <a:latin typeface="微软雅黑" pitchFamily="34" charset="-122"/>
                <a:ea typeface="微软雅黑" pitchFamily="34" charset="-122"/>
                <a:cs typeface="楷体" pitchFamily="49" charset="-122"/>
              </a:rPr>
              <a:t>，这一规则虽然未能达成最终一致，但却显示出银行监管业者更加重视加强银行体系在顺境下的资本缓冲储备，这无疑为未来进一步的金融监管规则修订指明了方向。</a:t>
            </a:r>
            <a:endParaRPr lang="zh-CN" altLang="en-US" sz="2000" dirty="0" smtClean="0">
              <a:latin typeface="微软雅黑" pitchFamily="34" charset="-122"/>
              <a:ea typeface="微软雅黑" pitchFamily="34"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1470BDE7-AD7F-4B26-8C32-1BC2192F2B3B}" type="slidenum">
              <a:rPr lang="zh-CN" altLang="en-US" sz="1200">
                <a:latin typeface="+mj-lt"/>
              </a:rPr>
            </a:fld>
            <a:endParaRPr lang="en-US" sz="1200">
              <a:latin typeface="+mj-lt"/>
            </a:endParaRPr>
          </a:p>
        </p:txBody>
      </p:sp>
      <p:grpSp>
        <p:nvGrpSpPr>
          <p:cNvPr id="99334" name="组合 7"/>
          <p:cNvGrpSpPr/>
          <p:nvPr/>
        </p:nvGrpSpPr>
        <p:grpSpPr bwMode="auto">
          <a:xfrm>
            <a:off x="1219200" y="5791200"/>
            <a:ext cx="6400800" cy="762000"/>
            <a:chOff x="457200" y="4876800"/>
            <a:chExt cx="4800600" cy="1067241"/>
          </a:xfrm>
        </p:grpSpPr>
        <p:sp>
          <p:nvSpPr>
            <p:cNvPr id="6" name="圆角矩形 5"/>
            <p:cNvSpPr/>
            <p:nvPr/>
          </p:nvSpPr>
          <p:spPr>
            <a:xfrm>
              <a:off x="457200" y="4876800"/>
              <a:ext cx="4800600" cy="1067241"/>
            </a:xfrm>
            <a:prstGeom prst="round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9337" name="矩形 6"/>
            <p:cNvSpPr>
              <a:spLocks noChangeArrowheads="1"/>
            </p:cNvSpPr>
            <p:nvPr/>
          </p:nvSpPr>
          <p:spPr bwMode="auto">
            <a:xfrm>
              <a:off x="533400" y="4953001"/>
              <a:ext cx="4572000" cy="99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solidFill>
                    <a:srgbClr val="7030A0"/>
                  </a:solidFill>
                  <a:latin typeface="微软雅黑" pitchFamily="34" charset="-122"/>
                  <a:ea typeface="微软雅黑" pitchFamily="34" charset="-122"/>
                  <a:cs typeface="楷体" pitchFamily="49" charset="-122"/>
                </a:rPr>
                <a:t>由于</a:t>
              </a:r>
              <a:r>
                <a:rPr lang="en-US" altLang="zh-CN" sz="2000" b="1">
                  <a:solidFill>
                    <a:srgbClr val="7030A0"/>
                  </a:solidFill>
                  <a:latin typeface="微软雅黑" pitchFamily="34" charset="-122"/>
                  <a:ea typeface="微软雅黑" pitchFamily="34" charset="-122"/>
                  <a:cs typeface="楷体" pitchFamily="49" charset="-122"/>
                </a:rPr>
                <a:t>《</a:t>
              </a:r>
              <a:r>
                <a:rPr lang="zh-CN" altLang="en-US" sz="2000" b="1">
                  <a:solidFill>
                    <a:srgbClr val="7030A0"/>
                  </a:solidFill>
                  <a:latin typeface="微软雅黑" pitchFamily="34" charset="-122"/>
                  <a:ea typeface="微软雅黑" pitchFamily="34" charset="-122"/>
                  <a:cs typeface="楷体" pitchFamily="49" charset="-122"/>
                </a:rPr>
                <a:t>巴塞尔协议III</a:t>
              </a:r>
              <a:r>
                <a:rPr lang="en-US" altLang="zh-CN" sz="2000" b="1">
                  <a:solidFill>
                    <a:srgbClr val="7030A0"/>
                  </a:solidFill>
                  <a:latin typeface="微软雅黑" pitchFamily="34" charset="-122"/>
                  <a:ea typeface="微软雅黑" pitchFamily="34" charset="-122"/>
                  <a:cs typeface="楷体" pitchFamily="49" charset="-122"/>
                </a:rPr>
                <a:t>》</a:t>
              </a:r>
              <a:r>
                <a:rPr lang="zh-CN" altLang="en-US" sz="2000" b="1">
                  <a:solidFill>
                    <a:srgbClr val="7030A0"/>
                  </a:solidFill>
                  <a:latin typeface="微软雅黑" pitchFamily="34" charset="-122"/>
                  <a:ea typeface="微软雅黑" pitchFamily="34" charset="-122"/>
                  <a:cs typeface="楷体" pitchFamily="49" charset="-122"/>
                </a:rPr>
                <a:t>的实施期限长达8年，有充分的缓冲时间，因此短期内对于市场的冲击将不明显</a:t>
              </a:r>
              <a:endParaRPr lang="zh-CN" altLang="en-US" sz="2000" b="1">
                <a:solidFill>
                  <a:srgbClr val="7030A0"/>
                </a:solidFill>
                <a:ea typeface="微软雅黑" pitchFamily="34" charset="-122"/>
                <a:cs typeface="楷体" pitchFamily="49" charset="-122"/>
              </a:endParaRPr>
            </a:p>
          </p:txBody>
        </p:sp>
      </p:grpSp>
      <p:sp>
        <p:nvSpPr>
          <p:cNvPr id="9" name="内容占位符 2"/>
          <p:cNvSpPr txBox="1">
            <a:spLocks noChangeArrowheads="1"/>
          </p:cNvSpPr>
          <p:nvPr/>
        </p:nvSpPr>
        <p:spPr bwMode="auto">
          <a:xfrm>
            <a:off x="4365171" y="1371600"/>
            <a:ext cx="4114800" cy="4419600"/>
          </a:xfrm>
          <a:prstGeom prst="rect">
            <a:avLst/>
          </a:prstGeom>
          <a:noFill/>
          <a:ln w="34925">
            <a:solidFill>
              <a:schemeClr val="accent1"/>
            </a:solidFill>
            <a:miter lim="800000"/>
          </a:ln>
        </p:spPr>
        <p:txBody>
          <a:bodyPr/>
          <a:lstStyle/>
          <a:p>
            <a:pPr marL="342900" indent="-342900">
              <a:lnSpc>
                <a:spcPts val="2700"/>
              </a:lnSpc>
              <a:spcBef>
                <a:spcPts val="1200"/>
              </a:spcBef>
              <a:spcAft>
                <a:spcPts val="1200"/>
              </a:spcAft>
              <a:buClr>
                <a:schemeClr val="hlink"/>
              </a:buClr>
              <a:buFont typeface="Wingdings" charset="2"/>
              <a:buChar char="Ø"/>
              <a:defRPr/>
            </a:pPr>
            <a:r>
              <a:rPr lang="en-US" altLang="zh-CN" sz="2000" b="1" kern="0" dirty="0">
                <a:solidFill>
                  <a:srgbClr val="000000"/>
                </a:solidFill>
                <a:latin typeface="微软雅黑" pitchFamily="34" charset="-122"/>
                <a:ea typeface="微软雅黑" pitchFamily="34" charset="-122"/>
                <a:cs typeface="楷体" pitchFamily="49" charset="-122"/>
              </a:rPr>
              <a:t>《</a:t>
            </a:r>
            <a:r>
              <a:rPr lang="zh-CN" altLang="en-US" sz="2000" b="1" kern="0" dirty="0">
                <a:solidFill>
                  <a:srgbClr val="000000"/>
                </a:solidFill>
                <a:latin typeface="微软雅黑" pitchFamily="34" charset="-122"/>
                <a:ea typeface="微软雅黑" pitchFamily="34" charset="-122"/>
                <a:cs typeface="楷体" pitchFamily="49" charset="-122"/>
              </a:rPr>
              <a:t>巴塞尔协议III</a:t>
            </a:r>
            <a:r>
              <a:rPr lang="en-US" altLang="zh-CN" sz="2000" b="1" kern="0" dirty="0">
                <a:solidFill>
                  <a:srgbClr val="000000"/>
                </a:solidFill>
                <a:latin typeface="微软雅黑" pitchFamily="34" charset="-122"/>
                <a:ea typeface="微软雅黑" pitchFamily="34" charset="-122"/>
                <a:cs typeface="楷体" pitchFamily="49" charset="-122"/>
              </a:rPr>
              <a:t>》</a:t>
            </a:r>
            <a:r>
              <a:rPr lang="zh-CN" altLang="en-US" sz="2000" b="1" kern="0" dirty="0">
                <a:solidFill>
                  <a:srgbClr val="000000"/>
                </a:solidFill>
                <a:latin typeface="微软雅黑" pitchFamily="34" charset="-122"/>
                <a:ea typeface="微软雅黑" pitchFamily="34" charset="-122"/>
                <a:cs typeface="楷体" pitchFamily="49" charset="-122"/>
              </a:rPr>
              <a:t>的最终通过标志着全球银行乃至整个金融监管体系发生了重大变革，银行体系的健康与具备充足的抵御风险能力，</a:t>
            </a:r>
            <a:r>
              <a:rPr lang="zh-CN" altLang="en-US" sz="2000" b="1" kern="0" dirty="0">
                <a:solidFill>
                  <a:srgbClr val="FF0000"/>
                </a:solidFill>
                <a:latin typeface="微软雅黑" pitchFamily="34" charset="-122"/>
                <a:ea typeface="微软雅黑" pitchFamily="34" charset="-122"/>
                <a:cs typeface="楷体" pitchFamily="49" charset="-122"/>
              </a:rPr>
              <a:t>将会大幅度的降低由于金融体系的单一问题而引发系统性金融危机的可能</a:t>
            </a:r>
            <a:r>
              <a:rPr lang="zh-CN" altLang="en-US" sz="2000" b="1" kern="0" dirty="0">
                <a:solidFill>
                  <a:srgbClr val="000000"/>
                </a:solidFill>
                <a:latin typeface="微软雅黑" pitchFamily="34" charset="-122"/>
                <a:ea typeface="微软雅黑" pitchFamily="34" charset="-122"/>
                <a:cs typeface="楷体" pitchFamily="49" charset="-122"/>
              </a:rPr>
              <a:t>，而这也正是应对未来金融危机所不可或缺的重要条件。在这种意义上，</a:t>
            </a:r>
            <a:r>
              <a:rPr lang="zh-CN" altLang="en-US" sz="2000" b="1" kern="0" dirty="0">
                <a:solidFill>
                  <a:srgbClr val="FF0000"/>
                </a:solidFill>
                <a:latin typeface="微软雅黑" pitchFamily="34" charset="-122"/>
                <a:ea typeface="微软雅黑" pitchFamily="34" charset="-122"/>
                <a:cs typeface="楷体" pitchFamily="49" charset="-122"/>
              </a:rPr>
              <a:t>银行业者付出短期的阵痛，而换来长时间的稳定发展，</a:t>
            </a:r>
            <a:r>
              <a:rPr lang="zh-CN" altLang="en-US" sz="2000" b="1" kern="0" dirty="0">
                <a:solidFill>
                  <a:srgbClr val="000000"/>
                </a:solidFill>
                <a:latin typeface="微软雅黑" pitchFamily="34" charset="-122"/>
                <a:ea typeface="微软雅黑" pitchFamily="34" charset="-122"/>
                <a:cs typeface="楷体" pitchFamily="49" charset="-122"/>
              </a:rPr>
              <a:t>无疑也是投资者所希望看到的局面</a:t>
            </a:r>
            <a:endParaRPr lang="zh-CN" altLang="en-US" sz="2000" b="1" kern="0" dirty="0">
              <a:solidFill>
                <a:srgbClr val="000000"/>
              </a:solidFill>
              <a:latin typeface="微软雅黑" pitchFamily="34" charset="-122"/>
              <a:ea typeface="微软雅黑" pitchFamily="34" charset="-122"/>
              <a:cs typeface="楷体"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755576" y="764704"/>
            <a:ext cx="7425134" cy="739353"/>
          </a:xfrm>
        </p:spPr>
        <p:txBody>
          <a:bodyPr>
            <a:normAutofit/>
          </a:bodyPr>
          <a:lstStyle/>
          <a:p>
            <a:r>
              <a:rPr lang="zh-CN" altLang="en-US" sz="4000" b="1" dirty="0">
                <a:solidFill>
                  <a:srgbClr val="FF0000"/>
                </a:solidFill>
              </a:rPr>
              <a:t>（三）中国监管</a:t>
            </a:r>
            <a:r>
              <a:rPr lang="zh-CN" altLang="en-US" sz="4000" b="1" dirty="0" smtClean="0">
                <a:solidFill>
                  <a:srgbClr val="FF0000"/>
                </a:solidFill>
              </a:rPr>
              <a:t>角度</a:t>
            </a:r>
            <a:endParaRPr lang="zh-CN" altLang="en-US" sz="4000" b="1" dirty="0" smtClean="0">
              <a:solidFill>
                <a:srgbClr val="FF0000"/>
              </a:solidFill>
              <a:latin typeface="黑体" pitchFamily="49" charset="-122"/>
              <a:ea typeface="黑体" pitchFamily="49" charset="-122"/>
              <a:cs typeface="楷体" pitchFamily="49" charset="-122"/>
            </a:endParaRPr>
          </a:p>
        </p:txBody>
      </p:sp>
      <p:sp>
        <p:nvSpPr>
          <p:cNvPr id="49156" name="Rectangle 3"/>
          <p:cNvSpPr>
            <a:spLocks noGrp="1" noChangeArrowheads="1"/>
          </p:cNvSpPr>
          <p:nvPr>
            <p:ph type="body" idx="1"/>
          </p:nvPr>
        </p:nvSpPr>
        <p:spPr>
          <a:xfrm>
            <a:off x="683568" y="1628800"/>
            <a:ext cx="8280920" cy="4479776"/>
          </a:xfrm>
        </p:spPr>
        <p:txBody>
          <a:bodyPr>
            <a:normAutofit/>
          </a:bodyPr>
          <a:lstStyle/>
          <a:p>
            <a:pPr marL="0" indent="0">
              <a:lnSpc>
                <a:spcPct val="150000"/>
              </a:lnSpc>
              <a:buNone/>
            </a:pPr>
            <a:r>
              <a:rPr lang="en-US" altLang="zh-CN" sz="2600" dirty="0" smtClean="0">
                <a:solidFill>
                  <a:srgbClr val="000000"/>
                </a:solidFill>
                <a:latin typeface="微软雅黑" pitchFamily="34" charset="-122"/>
                <a:ea typeface="微软雅黑" pitchFamily="34" charset="-122"/>
                <a:cs typeface="楷体" pitchFamily="49" charset="-122"/>
              </a:rPr>
              <a:t>2012</a:t>
            </a:r>
            <a:r>
              <a:rPr lang="zh-CN" altLang="en-US" sz="2600" dirty="0" smtClean="0">
                <a:solidFill>
                  <a:srgbClr val="000000"/>
                </a:solidFill>
                <a:latin typeface="微软雅黑" pitchFamily="34" charset="-122"/>
                <a:ea typeface="微软雅黑" pitchFamily="34" charset="-122"/>
                <a:cs typeface="楷体" pitchFamily="49" charset="-122"/>
              </a:rPr>
              <a:t>年，中国银监会公布</a:t>
            </a:r>
            <a:r>
              <a:rPr lang="en-US" altLang="zh-CN" sz="2600" dirty="0" smtClean="0">
                <a:solidFill>
                  <a:srgbClr val="000000"/>
                </a:solidFill>
                <a:latin typeface="微软雅黑" pitchFamily="34" charset="-122"/>
                <a:ea typeface="微软雅黑" pitchFamily="34" charset="-122"/>
                <a:cs typeface="楷体" pitchFamily="49" charset="-122"/>
              </a:rPr>
              <a:t>《</a:t>
            </a:r>
            <a:r>
              <a:rPr lang="zh-CN" altLang="en-US" sz="2600" dirty="0" smtClean="0">
                <a:solidFill>
                  <a:srgbClr val="000000"/>
                </a:solidFill>
                <a:latin typeface="微软雅黑" pitchFamily="34" charset="-122"/>
                <a:ea typeface="微软雅黑" pitchFamily="34" charset="-122"/>
                <a:cs typeface="楷体" pitchFamily="49" charset="-122"/>
              </a:rPr>
              <a:t>新的商业银行资本充足率管理办法</a:t>
            </a:r>
            <a:r>
              <a:rPr lang="en-US" altLang="zh-CN" sz="2600" dirty="0" smtClean="0">
                <a:solidFill>
                  <a:srgbClr val="000000"/>
                </a:solidFill>
                <a:latin typeface="微软雅黑" pitchFamily="34" charset="-122"/>
                <a:ea typeface="微软雅黑" pitchFamily="34" charset="-122"/>
                <a:cs typeface="楷体" pitchFamily="49" charset="-122"/>
              </a:rPr>
              <a:t>》</a:t>
            </a:r>
            <a:r>
              <a:rPr lang="zh-CN" altLang="en-US" sz="2600" dirty="0" smtClean="0">
                <a:solidFill>
                  <a:srgbClr val="000000"/>
                </a:solidFill>
                <a:latin typeface="微软雅黑" pitchFamily="34" charset="-122"/>
                <a:ea typeface="微软雅黑" pitchFamily="34" charset="-122"/>
                <a:cs typeface="楷体" pitchFamily="49" charset="-122"/>
              </a:rPr>
              <a:t>：自</a:t>
            </a:r>
            <a:r>
              <a:rPr lang="en-US" altLang="zh-CN" sz="2600" dirty="0" smtClean="0">
                <a:solidFill>
                  <a:srgbClr val="000000"/>
                </a:solidFill>
                <a:latin typeface="微软雅黑" pitchFamily="34" charset="-122"/>
                <a:ea typeface="微软雅黑" pitchFamily="34" charset="-122"/>
                <a:cs typeface="楷体" pitchFamily="49" charset="-122"/>
              </a:rPr>
              <a:t>2013</a:t>
            </a:r>
            <a:r>
              <a:rPr lang="zh-CN" altLang="en-US" sz="2600" dirty="0" smtClean="0">
                <a:solidFill>
                  <a:srgbClr val="000000"/>
                </a:solidFill>
                <a:latin typeface="微软雅黑" pitchFamily="34" charset="-122"/>
                <a:ea typeface="微软雅黑" pitchFamily="34" charset="-122"/>
                <a:cs typeface="楷体" pitchFamily="49" charset="-122"/>
              </a:rPr>
              <a:t>年</a:t>
            </a:r>
            <a:r>
              <a:rPr lang="en-US" altLang="zh-CN" sz="2600" dirty="0" smtClean="0">
                <a:solidFill>
                  <a:srgbClr val="000000"/>
                </a:solidFill>
                <a:latin typeface="微软雅黑" pitchFamily="34" charset="-122"/>
                <a:ea typeface="微软雅黑" pitchFamily="34" charset="-122"/>
                <a:cs typeface="楷体" pitchFamily="49" charset="-122"/>
              </a:rPr>
              <a:t>1</a:t>
            </a:r>
            <a:r>
              <a:rPr lang="zh-CN" altLang="en-US" sz="2600" dirty="0" smtClean="0">
                <a:solidFill>
                  <a:srgbClr val="000000"/>
                </a:solidFill>
                <a:latin typeface="微软雅黑" pitchFamily="34" charset="-122"/>
                <a:ea typeface="微软雅黑" pitchFamily="34" charset="-122"/>
                <a:cs typeface="楷体" pitchFamily="49" charset="-122"/>
              </a:rPr>
              <a:t>月</a:t>
            </a:r>
            <a:r>
              <a:rPr lang="en-US" altLang="zh-CN" sz="2600" dirty="0" smtClean="0">
                <a:solidFill>
                  <a:srgbClr val="000000"/>
                </a:solidFill>
                <a:latin typeface="微软雅黑" pitchFamily="34" charset="-122"/>
                <a:ea typeface="微软雅黑" pitchFamily="34" charset="-122"/>
                <a:cs typeface="楷体" pitchFamily="49" charset="-122"/>
              </a:rPr>
              <a:t>1</a:t>
            </a:r>
            <a:r>
              <a:rPr lang="zh-CN" altLang="en-US" sz="2600" dirty="0" smtClean="0">
                <a:solidFill>
                  <a:srgbClr val="000000"/>
                </a:solidFill>
                <a:latin typeface="微软雅黑" pitchFamily="34" charset="-122"/>
                <a:ea typeface="微软雅黑" pitchFamily="34" charset="-122"/>
                <a:cs typeface="楷体" pitchFamily="49" charset="-122"/>
              </a:rPr>
              <a:t>日起，在我国商业银行实行新的资本构成定义。要求：</a:t>
            </a:r>
            <a:r>
              <a:rPr lang="zh-CN" altLang="en-US" sz="2600" u="sng" dirty="0" smtClean="0">
                <a:solidFill>
                  <a:srgbClr val="C00000"/>
                </a:solidFill>
                <a:latin typeface="微软雅黑" pitchFamily="34" charset="-122"/>
                <a:ea typeface="微软雅黑" pitchFamily="34" charset="-122"/>
                <a:cs typeface="楷体" pitchFamily="49" charset="-122"/>
              </a:rPr>
              <a:t>商业银行资本包括核心资本和附属资本。</a:t>
            </a:r>
            <a:endParaRPr lang="zh-CN" altLang="en-US" sz="2600" dirty="0" smtClean="0">
              <a:solidFill>
                <a:srgbClr val="C00000"/>
              </a:solidFill>
              <a:latin typeface="微软雅黑" pitchFamily="34" charset="-122"/>
              <a:ea typeface="微软雅黑" pitchFamily="34" charset="-122"/>
              <a:cs typeface="楷体" pitchFamily="49" charset="-122"/>
            </a:endParaRPr>
          </a:p>
          <a:p>
            <a:endParaRPr lang="zh-CN" altLang="en-US" dirty="0" smtClean="0">
              <a:latin typeface="楷体" pitchFamily="49" charset="-122"/>
              <a:ea typeface="微软雅黑" pitchFamily="34" charset="-122"/>
              <a:cs typeface="楷体"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type="body" idx="1"/>
          </p:nvPr>
        </p:nvSpPr>
        <p:spPr>
          <a:xfrm>
            <a:off x="395536" y="1052736"/>
            <a:ext cx="8568952" cy="5805264"/>
          </a:xfrm>
        </p:spPr>
        <p:txBody>
          <a:bodyPr>
            <a:normAutofit fontScale="92500"/>
          </a:bodyPr>
          <a:lstStyle/>
          <a:p>
            <a:pPr>
              <a:lnSpc>
                <a:spcPct val="120000"/>
              </a:lnSpc>
            </a:pPr>
            <a:r>
              <a:rPr lang="zh-CN" altLang="en-US" sz="2600" b="1" dirty="0" smtClean="0">
                <a:solidFill>
                  <a:srgbClr val="FF0000"/>
                </a:solidFill>
              </a:rPr>
              <a:t>核心</a:t>
            </a:r>
            <a:r>
              <a:rPr lang="zh-CN" altLang="en-US" sz="2600" b="1" dirty="0" smtClean="0">
                <a:solidFill>
                  <a:srgbClr val="FF0000"/>
                </a:solidFill>
              </a:rPr>
              <a:t>资本</a:t>
            </a:r>
            <a:r>
              <a:rPr lang="zh-CN" altLang="en-US" sz="2600" dirty="0" smtClean="0"/>
              <a:t>又叫一级资本</a:t>
            </a:r>
            <a:r>
              <a:rPr lang="en-US" altLang="zh-CN" sz="2600" dirty="0" smtClean="0"/>
              <a:t>(Tier 1 capital)</a:t>
            </a:r>
            <a:r>
              <a:rPr lang="zh-CN" altLang="en-US" sz="2600" dirty="0" smtClean="0"/>
              <a:t>和产权资本，是指权益资本和公开储备。</a:t>
            </a:r>
            <a:r>
              <a:rPr lang="en-US" altLang="zh-CN" sz="2600" dirty="0" smtClean="0">
                <a:latin typeface="微软雅黑" pitchFamily="34" charset="-122"/>
                <a:ea typeface="微软雅黑" pitchFamily="34" charset="-122"/>
              </a:rPr>
              <a:t> </a:t>
            </a:r>
            <a:r>
              <a:rPr lang="zh-CN" altLang="en-US" sz="2600" b="1" dirty="0" smtClean="0">
                <a:solidFill>
                  <a:srgbClr val="FF0000"/>
                </a:solidFill>
              </a:rPr>
              <a:t>核心资本是商业银行资本中最稳定、质量最高的部分</a:t>
            </a:r>
            <a:r>
              <a:rPr lang="zh-CN" altLang="en-US" sz="2600" dirty="0" smtClean="0"/>
              <a:t>，银行可以永久性占用，可以长期用来吸收银行在经营管理过程中所产生的损失，</a:t>
            </a:r>
            <a:r>
              <a:rPr lang="zh-CN" altLang="en-US" sz="2600" dirty="0" smtClean="0">
                <a:solidFill>
                  <a:srgbClr val="FF0000"/>
                </a:solidFill>
              </a:rPr>
              <a:t>是银行资本的</a:t>
            </a:r>
            <a:r>
              <a:rPr lang="zh-CN" altLang="en-US" sz="2600" dirty="0" smtClean="0">
                <a:solidFill>
                  <a:srgbClr val="FF0000"/>
                </a:solidFill>
              </a:rPr>
              <a:t>核心</a:t>
            </a:r>
            <a:r>
              <a:rPr lang="zh-CN" altLang="en-US" sz="2600" dirty="0" smtClean="0"/>
              <a:t>。</a:t>
            </a:r>
            <a:endParaRPr lang="en-US" altLang="zh-CN" sz="2600" dirty="0"/>
          </a:p>
          <a:p>
            <a:pPr>
              <a:lnSpc>
                <a:spcPct val="120000"/>
              </a:lnSpc>
            </a:pPr>
            <a:r>
              <a:rPr lang="en-US" altLang="zh-CN" sz="2600" b="1" dirty="0" smtClean="0">
                <a:solidFill>
                  <a:srgbClr val="FF0000"/>
                </a:solidFill>
              </a:rPr>
              <a:t> </a:t>
            </a:r>
            <a:r>
              <a:rPr lang="zh-CN" altLang="en-US" sz="2600" b="1" dirty="0" smtClean="0">
                <a:solidFill>
                  <a:srgbClr val="FF0000"/>
                </a:solidFill>
              </a:rPr>
              <a:t>附属</a:t>
            </a:r>
            <a:r>
              <a:rPr lang="zh-CN" altLang="en-US" sz="2600" b="1" dirty="0" smtClean="0">
                <a:solidFill>
                  <a:srgbClr val="FF0000"/>
                </a:solidFill>
              </a:rPr>
              <a:t>资本</a:t>
            </a:r>
            <a:r>
              <a:rPr lang="zh-CN" altLang="en-US" sz="2600" dirty="0" smtClean="0"/>
              <a:t>，也称二级资本（</a:t>
            </a:r>
            <a:r>
              <a:rPr lang="en-US" altLang="zh-CN" sz="2600" dirty="0" smtClean="0"/>
              <a:t>Tier 2 Capital</a:t>
            </a:r>
            <a:r>
              <a:rPr lang="zh-CN" altLang="en-US" sz="2600" dirty="0" smtClean="0"/>
              <a:t>），是衡量银行本充足状况的指标，由非公开储备、资产重估储备、普通准备金、</a:t>
            </a:r>
            <a:r>
              <a:rPr lang="en-US" altLang="zh-CN" sz="2600" dirty="0" smtClean="0"/>
              <a:t>(</a:t>
            </a:r>
            <a:r>
              <a:rPr lang="zh-CN" altLang="en-US" sz="2600" dirty="0" smtClean="0"/>
              <a:t>债权</a:t>
            </a:r>
            <a:r>
              <a:rPr lang="en-US" altLang="zh-CN" sz="2600" dirty="0" smtClean="0"/>
              <a:t>/</a:t>
            </a:r>
            <a:r>
              <a:rPr lang="zh-CN" altLang="en-US" sz="2600" dirty="0" smtClean="0"/>
              <a:t>股权</a:t>
            </a:r>
            <a:r>
              <a:rPr lang="en-US" altLang="zh-CN" sz="2600" dirty="0" smtClean="0"/>
              <a:t>)</a:t>
            </a:r>
            <a:r>
              <a:rPr lang="zh-CN" altLang="en-US" sz="2600" dirty="0" smtClean="0"/>
              <a:t>混合资本工具和次级长期债构成。</a:t>
            </a:r>
            <a:endParaRPr lang="en-US" altLang="zh-CN" sz="2600" dirty="0" smtClean="0"/>
          </a:p>
          <a:p>
            <a:pPr marL="0" indent="0">
              <a:lnSpc>
                <a:spcPct val="120000"/>
              </a:lnSpc>
              <a:buNone/>
            </a:pPr>
            <a:endParaRPr lang="en-US" altLang="zh-CN" sz="2600" b="1" dirty="0" smtClean="0"/>
          </a:p>
          <a:p>
            <a:pPr marL="0" indent="0">
              <a:lnSpc>
                <a:spcPct val="120000"/>
              </a:lnSpc>
              <a:buNone/>
            </a:pPr>
            <a:r>
              <a:rPr lang="zh-CN" altLang="zh-CN" sz="2600" b="1" dirty="0" smtClean="0"/>
              <a:t>《商业银行资本管理办法》</a:t>
            </a:r>
            <a:r>
              <a:rPr lang="zh-CN" altLang="en-US" sz="2600" b="1" dirty="0"/>
              <a:t>严格资本定义</a:t>
            </a:r>
            <a:r>
              <a:rPr lang="zh-CN" altLang="en-US" sz="2600" dirty="0"/>
              <a:t> ：监管资本从现行的两级分类（一级资本和二级资本）修改为三级分类，即</a:t>
            </a:r>
            <a:r>
              <a:rPr lang="zh-CN" altLang="en-US" sz="2600" b="1" dirty="0">
                <a:solidFill>
                  <a:srgbClr val="FF0000"/>
                </a:solidFill>
              </a:rPr>
              <a:t>核心一级资本、其他一级资本和二级资本</a:t>
            </a:r>
            <a:r>
              <a:rPr lang="zh-CN" altLang="en-US" sz="2600" b="1" dirty="0" smtClean="0">
                <a:solidFill>
                  <a:srgbClr val="FF0000"/>
                </a:solidFill>
              </a:rPr>
              <a:t>。</a:t>
            </a:r>
            <a:r>
              <a:rPr lang="zh-CN" altLang="zh-CN" sz="2600" b="1" dirty="0">
                <a:solidFill>
                  <a:srgbClr val="0070C0"/>
                </a:solidFill>
              </a:rPr>
              <a:t>核心一级资本</a:t>
            </a:r>
            <a:r>
              <a:rPr lang="zh-CN" altLang="zh-CN" sz="2600" dirty="0"/>
              <a:t>是由</a:t>
            </a:r>
            <a:r>
              <a:rPr lang="zh-CN" altLang="zh-CN" sz="2600" b="1" dirty="0">
                <a:solidFill>
                  <a:srgbClr val="0070C0"/>
                </a:solidFill>
              </a:rPr>
              <a:t>股本、资本公积、一般风险准备、未分配利润和盈余公积组成</a:t>
            </a:r>
            <a:r>
              <a:rPr lang="zh-CN" altLang="en-US" sz="2600" dirty="0"/>
              <a:t>。</a:t>
            </a:r>
            <a:endParaRPr lang="en-US" altLang="zh-CN" sz="2600" dirty="0"/>
          </a:p>
          <a:p>
            <a:pPr marL="0" indent="0">
              <a:lnSpc>
                <a:spcPct val="120000"/>
              </a:lnSpc>
              <a:buNone/>
            </a:pPr>
            <a:endParaRPr lang="en-US" altLang="zh-CN" sz="2600" b="1" dirty="0">
              <a:solidFill>
                <a:srgbClr val="FF0000"/>
              </a:solidFill>
            </a:endParaRPr>
          </a:p>
          <a:p>
            <a:pPr>
              <a:lnSpc>
                <a:spcPct val="120000"/>
              </a:lnSpc>
            </a:pPr>
            <a:endParaRPr lang="zh-CN" altLang="en-US" sz="26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4438" y="1147763"/>
            <a:ext cx="6715125"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标题 1"/>
          <p:cNvSpPr>
            <a:spLocks noGrp="1"/>
          </p:cNvSpPr>
          <p:nvPr>
            <p:ph type="title" idx="4294967295"/>
          </p:nvPr>
        </p:nvSpPr>
        <p:spPr>
          <a:xfrm>
            <a:off x="533400" y="838200"/>
            <a:ext cx="8359080" cy="1219200"/>
          </a:xfrm>
          <a:ln w="34925">
            <a:solidFill>
              <a:srgbClr val="7030A0"/>
            </a:solidFill>
            <a:miter lim="800000"/>
          </a:ln>
        </p:spPr>
        <p:txBody>
          <a:bodyPr>
            <a:normAutofit fontScale="90000"/>
          </a:bodyPr>
          <a:lstStyle/>
          <a:p>
            <a:pPr eaLnBrk="1" hangingPunct="1"/>
            <a:r>
              <a:rPr lang="en-US" altLang="zh-CN" b="1" dirty="0" smtClean="0">
                <a:solidFill>
                  <a:srgbClr val="002060"/>
                </a:solidFill>
                <a:latin typeface="微软雅黑" pitchFamily="34" charset="-122"/>
                <a:ea typeface="微软雅黑" pitchFamily="34" charset="-122"/>
                <a:cs typeface="楷体" pitchFamily="49" charset="-122"/>
              </a:rPr>
              <a:t>《</a:t>
            </a:r>
            <a:r>
              <a:rPr lang="zh-CN" altLang="en-US" b="1" dirty="0" smtClean="0">
                <a:solidFill>
                  <a:srgbClr val="002060"/>
                </a:solidFill>
                <a:latin typeface="微软雅黑" pitchFamily="34" charset="-122"/>
                <a:ea typeface="微软雅黑" pitchFamily="34" charset="-122"/>
                <a:cs typeface="楷体" pitchFamily="49" charset="-122"/>
              </a:rPr>
              <a:t>新巴塞尔资本协议</a:t>
            </a:r>
            <a:r>
              <a:rPr lang="en-US" altLang="zh-CN" b="1" dirty="0" smtClean="0">
                <a:solidFill>
                  <a:srgbClr val="002060"/>
                </a:solidFill>
                <a:latin typeface="微软雅黑" pitchFamily="34" charset="-122"/>
                <a:ea typeface="微软雅黑" pitchFamily="34" charset="-122"/>
                <a:cs typeface="楷体" pitchFamily="49" charset="-122"/>
              </a:rPr>
              <a:t>》</a:t>
            </a:r>
            <a:r>
              <a:rPr lang="zh-CN" altLang="en-US" b="1" dirty="0" smtClean="0">
                <a:solidFill>
                  <a:srgbClr val="002060"/>
                </a:solidFill>
                <a:latin typeface="微软雅黑" pitchFamily="34" charset="-122"/>
                <a:ea typeface="微软雅黑" pitchFamily="34" charset="-122"/>
                <a:cs typeface="楷体" pitchFamily="49" charset="-122"/>
              </a:rPr>
              <a:t>对我国银行业风险资本监管的意义</a:t>
            </a:r>
            <a:endParaRPr lang="zh-CN" altLang="zh-CN" b="1" dirty="0" smtClean="0">
              <a:solidFill>
                <a:srgbClr val="002060"/>
              </a:solidFill>
              <a:latin typeface="微软雅黑" pitchFamily="34" charset="-122"/>
              <a:ea typeface="微软雅黑" pitchFamily="34" charset="-122"/>
              <a:cs typeface="楷体" pitchFamily="49" charset="-122"/>
            </a:endParaRPr>
          </a:p>
        </p:txBody>
      </p:sp>
      <p:sp>
        <p:nvSpPr>
          <p:cNvPr id="93188" name="内容占位符 2"/>
          <p:cNvSpPr>
            <a:spLocks noGrp="1" noChangeArrowheads="1"/>
          </p:cNvSpPr>
          <p:nvPr>
            <p:ph idx="4294967295"/>
          </p:nvPr>
        </p:nvSpPr>
        <p:spPr>
          <a:xfrm>
            <a:off x="2819400" y="2362200"/>
            <a:ext cx="5257800" cy="4114800"/>
          </a:xfrm>
          <a:ln w="34925">
            <a:solidFill>
              <a:schemeClr val="accent1"/>
            </a:solidFill>
            <a:miter lim="800000"/>
          </a:ln>
        </p:spPr>
        <p:txBody>
          <a:bodyPr/>
          <a:lstStyle/>
          <a:p>
            <a:pPr eaLnBrk="1" hangingPunct="1">
              <a:lnSpc>
                <a:spcPct val="125000"/>
              </a:lnSpc>
              <a:spcBef>
                <a:spcPct val="50000"/>
              </a:spcBef>
            </a:pPr>
            <a:r>
              <a:rPr lang="zh-CN" altLang="en-US" sz="2400" dirty="0" smtClean="0">
                <a:solidFill>
                  <a:srgbClr val="000000"/>
                </a:solidFill>
                <a:latin typeface="微软雅黑" pitchFamily="34" charset="-122"/>
                <a:ea typeface="微软雅黑" pitchFamily="34" charset="-122"/>
                <a:cs typeface="楷体" pitchFamily="49" charset="-122"/>
              </a:rPr>
              <a:t>使得中国银行业资本金不足的问题更加</a:t>
            </a:r>
            <a:r>
              <a:rPr lang="zh-CN" altLang="en-US" sz="2400" b="1" dirty="0" smtClean="0">
                <a:solidFill>
                  <a:srgbClr val="FF0000"/>
                </a:solidFill>
                <a:latin typeface="微软雅黑" pitchFamily="34" charset="-122"/>
                <a:ea typeface="微软雅黑" pitchFamily="34" charset="-122"/>
                <a:cs typeface="楷体" pitchFamily="49" charset="-122"/>
              </a:rPr>
              <a:t>突出</a:t>
            </a:r>
            <a:endParaRPr lang="zh-CN" altLang="en-US" sz="2400" b="1" dirty="0" smtClean="0">
              <a:solidFill>
                <a:srgbClr val="FF0000"/>
              </a:solidFill>
              <a:latin typeface="微软雅黑" pitchFamily="34" charset="-122"/>
              <a:ea typeface="微软雅黑" pitchFamily="34" charset="-122"/>
              <a:cs typeface="楷体" pitchFamily="49" charset="-122"/>
            </a:endParaRPr>
          </a:p>
          <a:p>
            <a:pPr eaLnBrk="1" hangingPunct="1">
              <a:lnSpc>
                <a:spcPct val="125000"/>
              </a:lnSpc>
              <a:spcBef>
                <a:spcPct val="50000"/>
              </a:spcBef>
            </a:pPr>
            <a:r>
              <a:rPr lang="zh-CN" altLang="en-US" sz="2400" dirty="0" smtClean="0">
                <a:solidFill>
                  <a:srgbClr val="000000"/>
                </a:solidFill>
                <a:latin typeface="微软雅黑" pitchFamily="34" charset="-122"/>
                <a:ea typeface="微软雅黑" pitchFamily="34" charset="-122"/>
                <a:cs typeface="楷体" pitchFamily="49" charset="-122"/>
              </a:rPr>
              <a:t>内部评级法的提出促使我国着手建立</a:t>
            </a:r>
            <a:r>
              <a:rPr lang="zh-CN" altLang="en-US" sz="2400" b="1" dirty="0" smtClean="0">
                <a:solidFill>
                  <a:srgbClr val="FF0000"/>
                </a:solidFill>
                <a:latin typeface="微软雅黑" pitchFamily="34" charset="-122"/>
                <a:ea typeface="微软雅黑" pitchFamily="34" charset="-122"/>
                <a:cs typeface="楷体" pitchFamily="49" charset="-122"/>
              </a:rPr>
              <a:t>完善的银行内部风险评级体系</a:t>
            </a:r>
            <a:r>
              <a:rPr lang="zh-CN" altLang="en-US" sz="2400" dirty="0" smtClean="0">
                <a:solidFill>
                  <a:srgbClr val="000000"/>
                </a:solidFill>
                <a:latin typeface="微软雅黑" pitchFamily="34" charset="-122"/>
                <a:ea typeface="微软雅黑" pitchFamily="34" charset="-122"/>
                <a:cs typeface="楷体" pitchFamily="49" charset="-122"/>
              </a:rPr>
              <a:t>。（工行、建行、交行等已经建立了公司业务的内部评级体系 ）</a:t>
            </a:r>
            <a:endParaRPr lang="zh-CN" altLang="en-US" sz="2400" dirty="0" smtClean="0">
              <a:solidFill>
                <a:srgbClr val="000000"/>
              </a:solidFill>
              <a:latin typeface="微软雅黑" pitchFamily="34" charset="-122"/>
              <a:ea typeface="微软雅黑" pitchFamily="34" charset="-122"/>
              <a:cs typeface="楷体" pitchFamily="49" charset="-122"/>
            </a:endParaRPr>
          </a:p>
          <a:p>
            <a:pPr eaLnBrk="1" hangingPunct="1">
              <a:lnSpc>
                <a:spcPct val="125000"/>
              </a:lnSpc>
              <a:spcBef>
                <a:spcPct val="50000"/>
              </a:spcBef>
            </a:pPr>
            <a:r>
              <a:rPr lang="zh-CN" altLang="en-US" sz="2400" dirty="0" smtClean="0">
                <a:solidFill>
                  <a:srgbClr val="000000"/>
                </a:solidFill>
                <a:latin typeface="微软雅黑" pitchFamily="34" charset="-122"/>
                <a:ea typeface="微软雅黑" pitchFamily="34" charset="-122"/>
                <a:cs typeface="楷体" pitchFamily="49" charset="-122"/>
              </a:rPr>
              <a:t>引导中国银行业从</a:t>
            </a:r>
            <a:r>
              <a:rPr lang="zh-CN" altLang="en-US" sz="2400" b="1" dirty="0" smtClean="0">
                <a:solidFill>
                  <a:srgbClr val="FF0000"/>
                </a:solidFill>
                <a:latin typeface="微软雅黑" pitchFamily="34" charset="-122"/>
                <a:ea typeface="微软雅黑" pitchFamily="34" charset="-122"/>
                <a:cs typeface="楷体" pitchFamily="49" charset="-122"/>
              </a:rPr>
              <a:t>单一的信用风险管理转向全面风险管理</a:t>
            </a:r>
            <a:endParaRPr lang="zh-CN" altLang="en-US" sz="2400" b="1" dirty="0" smtClean="0">
              <a:solidFill>
                <a:srgbClr val="FF0000"/>
              </a:solidFill>
              <a:latin typeface="微软雅黑" pitchFamily="34" charset="-122"/>
              <a:ea typeface="微软雅黑" pitchFamily="34" charset="-122"/>
              <a:cs typeface="楷体" pitchFamily="49" charset="-122"/>
            </a:endParaRPr>
          </a:p>
          <a:p>
            <a:pPr eaLnBrk="1" hangingPunct="1"/>
            <a:endParaRPr lang="zh-CN" altLang="en-US" sz="2100" dirty="0" smtClean="0">
              <a:solidFill>
                <a:srgbClr val="000000"/>
              </a:solidFill>
              <a:latin typeface="华文行楷" pitchFamily="2" charset="-122"/>
              <a:ea typeface="华文行楷" pitchFamily="2" charset="-122"/>
              <a:cs typeface="楷体"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4BA97B8F-26C4-48C8-966A-07BC02A62F4D}" type="slidenum">
              <a:rPr lang="zh-CN" altLang="en-US" sz="1200">
                <a:latin typeface="+mj-lt"/>
              </a:rPr>
            </a:fld>
            <a:endParaRPr lang="en-US" sz="1200">
              <a:latin typeface="+mj-lt"/>
            </a:endParaRPr>
          </a:p>
        </p:txBody>
      </p:sp>
      <p:sp>
        <p:nvSpPr>
          <p:cNvPr id="6" name="左弧形箭头 5"/>
          <p:cNvSpPr/>
          <p:nvPr/>
        </p:nvSpPr>
        <p:spPr>
          <a:xfrm rot="18852286">
            <a:off x="531813" y="2306637"/>
            <a:ext cx="1600200" cy="3070225"/>
          </a:xfrm>
          <a:prstGeom prst="curvedRightArrow">
            <a:avLst>
              <a:gd name="adj1" fmla="val 25000"/>
              <a:gd name="adj2" fmla="val 50000"/>
              <a:gd name="adj3" fmla="val 353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124" y="980728"/>
            <a:ext cx="8317308" cy="4401205"/>
          </a:xfrm>
          <a:prstGeom prst="rect">
            <a:avLst/>
          </a:prstGeom>
        </p:spPr>
        <p:txBody>
          <a:bodyPr wrap="square">
            <a:spAutoFit/>
          </a:bodyPr>
          <a:lstStyle/>
          <a:p>
            <a:pPr algn="ctr"/>
            <a:r>
              <a:rPr lang="zh-CN" altLang="en-US" sz="2800" b="1" dirty="0" smtClean="0"/>
              <a:t>二、</a:t>
            </a:r>
            <a:r>
              <a:rPr lang="zh-CN" altLang="en-US" sz="2800" b="1" dirty="0"/>
              <a:t>商业银行资本金的功能</a:t>
            </a:r>
            <a:endParaRPr lang="zh-CN" altLang="en-US" sz="2800" b="1" dirty="0"/>
          </a:p>
          <a:p>
            <a:pPr>
              <a:lnSpc>
                <a:spcPct val="150000"/>
              </a:lnSpc>
            </a:pPr>
            <a:r>
              <a:rPr lang="zh-CN" altLang="en-US" sz="2800" b="1" dirty="0" smtClean="0">
                <a:solidFill>
                  <a:srgbClr val="0070C0"/>
                </a:solidFill>
              </a:rPr>
              <a:t>（</a:t>
            </a:r>
            <a:r>
              <a:rPr lang="zh-CN" altLang="en-US" sz="2800" b="1" dirty="0">
                <a:solidFill>
                  <a:srgbClr val="0070C0"/>
                </a:solidFill>
              </a:rPr>
              <a:t>一）银行资本是商业银行设立的条件</a:t>
            </a:r>
            <a:endParaRPr lang="zh-CN" altLang="en-US" sz="2800" b="1" dirty="0">
              <a:solidFill>
                <a:srgbClr val="0070C0"/>
              </a:solidFill>
            </a:endParaRPr>
          </a:p>
          <a:p>
            <a:pPr>
              <a:lnSpc>
                <a:spcPct val="150000"/>
              </a:lnSpc>
            </a:pPr>
            <a:r>
              <a:rPr lang="zh-CN" altLang="en-US" sz="2800" b="1" dirty="0" smtClean="0">
                <a:solidFill>
                  <a:srgbClr val="0070C0"/>
                </a:solidFill>
              </a:rPr>
              <a:t>（</a:t>
            </a:r>
            <a:r>
              <a:rPr lang="zh-CN" altLang="en-US" sz="2800" b="1" dirty="0">
                <a:solidFill>
                  <a:srgbClr val="0070C0"/>
                </a:solidFill>
              </a:rPr>
              <a:t>二）银行资本是商业银行运营和发展的基础</a:t>
            </a:r>
            <a:endParaRPr lang="zh-CN" altLang="en-US" sz="2800" b="1" dirty="0">
              <a:solidFill>
                <a:srgbClr val="0070C0"/>
              </a:solidFill>
            </a:endParaRPr>
          </a:p>
          <a:p>
            <a:pPr>
              <a:lnSpc>
                <a:spcPct val="150000"/>
              </a:lnSpc>
            </a:pPr>
            <a:r>
              <a:rPr lang="zh-CN" altLang="en-US" sz="2800" b="1" dirty="0" smtClean="0">
                <a:solidFill>
                  <a:srgbClr val="0070C0"/>
                </a:solidFill>
              </a:rPr>
              <a:t>（</a:t>
            </a:r>
            <a:r>
              <a:rPr lang="zh-CN" altLang="en-US" sz="2800" b="1" dirty="0">
                <a:solidFill>
                  <a:srgbClr val="0070C0"/>
                </a:solidFill>
              </a:rPr>
              <a:t>三）银行资本是商业银行防止非预期损失、应对风险的</a:t>
            </a:r>
            <a:r>
              <a:rPr lang="zh-CN" altLang="en-US" sz="2800" b="1" dirty="0" smtClean="0">
                <a:solidFill>
                  <a:srgbClr val="0070C0"/>
                </a:solidFill>
              </a:rPr>
              <a:t>“减震器”</a:t>
            </a:r>
            <a:endParaRPr lang="en-US" altLang="zh-CN" sz="2800" b="1" dirty="0" smtClean="0">
              <a:solidFill>
                <a:srgbClr val="0070C0"/>
              </a:solidFill>
            </a:endParaRPr>
          </a:p>
          <a:p>
            <a:pPr>
              <a:lnSpc>
                <a:spcPct val="150000"/>
              </a:lnSpc>
            </a:pPr>
            <a:r>
              <a:rPr lang="en-US" altLang="zh-CN" sz="2800" b="1" dirty="0">
                <a:solidFill>
                  <a:srgbClr val="0070C0"/>
                </a:solidFill>
              </a:rPr>
              <a:t>（四）</a:t>
            </a:r>
            <a:r>
              <a:rPr lang="en-US" altLang="zh-CN" sz="2800" b="1" dirty="0" smtClean="0">
                <a:solidFill>
                  <a:srgbClr val="0070C0"/>
                </a:solidFill>
              </a:rPr>
              <a:t>银行资本是商业银行满足外部监管的需要</a:t>
            </a:r>
            <a:endParaRPr lang="zh-CN" altLang="zh-CN" sz="2800" b="1" dirty="0">
              <a:solidFill>
                <a:srgbClr val="0070C0"/>
              </a:solidFill>
            </a:endParaRPr>
          </a:p>
          <a:p>
            <a:pPr>
              <a:lnSpc>
                <a:spcPct val="150000"/>
              </a:lnSpc>
            </a:pPr>
            <a:r>
              <a:rPr lang="zh-CN" altLang="en-US" sz="2800" b="1" dirty="0" smtClean="0">
                <a:solidFill>
                  <a:srgbClr val="0070C0"/>
                </a:solidFill>
              </a:rPr>
              <a:t>（</a:t>
            </a:r>
            <a:r>
              <a:rPr lang="zh-CN" altLang="en-US" sz="2800" b="1" dirty="0">
                <a:solidFill>
                  <a:srgbClr val="0070C0"/>
                </a:solidFill>
              </a:rPr>
              <a:t>五）银行资本是商业银行增强公众信心的</a:t>
            </a:r>
            <a:r>
              <a:rPr lang="zh-CN" altLang="en-US" sz="2800" b="1" dirty="0" smtClean="0">
                <a:solidFill>
                  <a:srgbClr val="0070C0"/>
                </a:solidFill>
              </a:rPr>
              <a:t>需要</a:t>
            </a:r>
            <a:endParaRPr lang="zh-CN" altLang="zh-CN" sz="2800" b="1" dirty="0">
              <a:solidFill>
                <a:srgbClr val="0070C0"/>
              </a:solidFill>
            </a:endParaRPr>
          </a:p>
        </p:txBody>
      </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347472" y="489204"/>
              <a:ext cx="2326005" cy="1316736"/>
            </p14:xfrm>
          </p:contentPart>
        </mc:Choice>
        <mc:Fallback xmlns="">
          <p:pic>
            <p:nvPicPr>
              <p:cNvPr id="3" name="墨迹 2"/>
            </p:nvPicPr>
            <p:blipFill>
              <a:blip/>
            </p:blipFill>
            <p:spPr>
              <a:xfrm>
                <a:off x="347472" y="489204"/>
                <a:ext cx="2326005" cy="1316736"/>
              </a:xfrm>
              <a:prstGeom prst="rect"/>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body" idx="4294967295"/>
          </p:nvPr>
        </p:nvSpPr>
        <p:spPr>
          <a:xfrm>
            <a:off x="762000" y="1447800"/>
            <a:ext cx="2438400" cy="3733800"/>
          </a:xfrm>
          <a:ln w="34925">
            <a:solidFill>
              <a:schemeClr val="accent1"/>
            </a:solidFill>
            <a:miter lim="800000"/>
          </a:ln>
        </p:spPr>
        <p:txBody>
          <a:bodyPr>
            <a:normAutofit fontScale="92500" lnSpcReduction="10000"/>
          </a:bodyPr>
          <a:lstStyle/>
          <a:p>
            <a:pPr>
              <a:buFont typeface="Wingdings" charset="2"/>
              <a:buNone/>
            </a:pPr>
            <a:endParaRPr lang="zh-CN" altLang="en-US" sz="3200" smtClean="0">
              <a:solidFill>
                <a:srgbClr val="C00000"/>
              </a:solidFill>
              <a:latin typeface="微软雅黑" pitchFamily="34" charset="-122"/>
              <a:ea typeface="微软雅黑" pitchFamily="34" charset="-122"/>
            </a:endParaRPr>
          </a:p>
          <a:p>
            <a:r>
              <a:rPr lang="zh-CN" altLang="en-US" sz="3200" smtClean="0">
                <a:solidFill>
                  <a:srgbClr val="C00000"/>
                </a:solidFill>
                <a:latin typeface="微软雅黑" pitchFamily="34" charset="-122"/>
                <a:ea typeface="微软雅黑" pitchFamily="34" charset="-122"/>
              </a:rPr>
              <a:t>营业功能</a:t>
            </a:r>
            <a:endParaRPr lang="zh-CN" altLang="en-US" sz="3200" smtClean="0">
              <a:solidFill>
                <a:srgbClr val="C00000"/>
              </a:solidFill>
              <a:latin typeface="微软雅黑" pitchFamily="34" charset="-122"/>
              <a:ea typeface="微软雅黑" pitchFamily="34" charset="-122"/>
            </a:endParaRPr>
          </a:p>
          <a:p>
            <a:pPr>
              <a:buFont typeface="Wingdings" charset="2"/>
              <a:buNone/>
            </a:pPr>
            <a:r>
              <a:rPr lang="zh-CN" altLang="en-US" sz="3200" smtClean="0">
                <a:solidFill>
                  <a:srgbClr val="C00000"/>
                </a:solidFill>
                <a:latin typeface="微软雅黑" pitchFamily="34" charset="-122"/>
                <a:ea typeface="微软雅黑" pitchFamily="34" charset="-122"/>
              </a:rPr>
              <a:t>   </a:t>
            </a:r>
            <a:endParaRPr lang="zh-CN" altLang="en-US" sz="3200" smtClean="0">
              <a:solidFill>
                <a:srgbClr val="C00000"/>
              </a:solidFill>
              <a:latin typeface="微软雅黑" pitchFamily="34" charset="-122"/>
              <a:ea typeface="微软雅黑" pitchFamily="34" charset="-122"/>
            </a:endParaRPr>
          </a:p>
          <a:p>
            <a:r>
              <a:rPr lang="zh-CN" altLang="en-US" sz="3200" smtClean="0">
                <a:solidFill>
                  <a:srgbClr val="C00000"/>
                </a:solidFill>
                <a:latin typeface="微软雅黑" pitchFamily="34" charset="-122"/>
                <a:ea typeface="微软雅黑" pitchFamily="34" charset="-122"/>
              </a:rPr>
              <a:t>保护功能 </a:t>
            </a:r>
            <a:endParaRPr lang="zh-CN" altLang="en-US" sz="3200" smtClean="0">
              <a:solidFill>
                <a:srgbClr val="C00000"/>
              </a:solidFill>
              <a:latin typeface="微软雅黑" pitchFamily="34" charset="-122"/>
              <a:ea typeface="微软雅黑" pitchFamily="34" charset="-122"/>
            </a:endParaRPr>
          </a:p>
          <a:p>
            <a:pPr>
              <a:buFont typeface="Wingdings" charset="2"/>
              <a:buNone/>
            </a:pPr>
            <a:endParaRPr lang="zh-CN" altLang="en-US" sz="3200" smtClean="0">
              <a:solidFill>
                <a:srgbClr val="C00000"/>
              </a:solidFill>
              <a:latin typeface="微软雅黑" pitchFamily="34" charset="-122"/>
              <a:ea typeface="微软雅黑" pitchFamily="34" charset="-122"/>
            </a:endParaRPr>
          </a:p>
          <a:p>
            <a:r>
              <a:rPr lang="zh-CN" altLang="en-US" sz="3200" smtClean="0">
                <a:solidFill>
                  <a:srgbClr val="C00000"/>
                </a:solidFill>
                <a:latin typeface="微软雅黑" pitchFamily="34" charset="-122"/>
                <a:ea typeface="微软雅黑" pitchFamily="34" charset="-122"/>
              </a:rPr>
              <a:t>管理功能</a:t>
            </a:r>
            <a:endParaRPr lang="zh-CN" altLang="en-US" sz="3200" smtClean="0">
              <a:solidFill>
                <a:srgbClr val="C00000"/>
              </a:solidFill>
              <a:latin typeface="微软雅黑" pitchFamily="34" charset="-122"/>
              <a:ea typeface="微软雅黑" pitchFamily="34" charset="-122"/>
            </a:endParaRPr>
          </a:p>
          <a:p>
            <a:pPr>
              <a:buFont typeface="Wingdings" charset="2"/>
              <a:buNone/>
            </a:pPr>
            <a:r>
              <a:rPr lang="zh-CN" altLang="en-US" smtClean="0">
                <a:ea typeface="宋体" charset="-122"/>
              </a:rPr>
              <a:t>   </a:t>
            </a:r>
            <a:endParaRPr lang="zh-CN" altLang="en-US" sz="2600" smtClean="0">
              <a:solidFill>
                <a:srgbClr val="000000"/>
              </a:solidFill>
              <a:ea typeface="宋体" charset="-122"/>
            </a:endParaRPr>
          </a:p>
        </p:txBody>
      </p:sp>
      <p:sp>
        <p:nvSpPr>
          <p:cNvPr id="24580" name="Rectangle 2"/>
          <p:cNvSpPr>
            <a:spLocks noGrp="1" noChangeArrowheads="1"/>
          </p:cNvSpPr>
          <p:nvPr>
            <p:ph type="title" idx="4294967295"/>
          </p:nvPr>
        </p:nvSpPr>
        <p:spPr>
          <a:xfrm>
            <a:off x="1475656" y="764704"/>
            <a:ext cx="6372944" cy="530696"/>
          </a:xfrm>
        </p:spPr>
        <p:txBody>
          <a:bodyPr>
            <a:normAutofit fontScale="90000"/>
          </a:bodyPr>
          <a:lstStyle/>
          <a:p>
            <a:pPr algn="ctr"/>
            <a:r>
              <a:rPr lang="zh-CN" altLang="en-US" sz="4000" b="1" dirty="0" smtClean="0">
                <a:latin typeface="黑体" pitchFamily="49" charset="-122"/>
                <a:ea typeface="黑体" pitchFamily="49" charset="-122"/>
              </a:rPr>
              <a:t>资本对银行经营管理的意义 </a:t>
            </a:r>
            <a:endParaRPr lang="zh-CN" altLang="en-US" sz="4200" dirty="0" smtClean="0">
              <a:latin typeface="黑体" pitchFamily="49" charset="-122"/>
              <a:ea typeface="黑体" pitchFamily="49" charset="-122"/>
            </a:endParaRPr>
          </a:p>
        </p:txBody>
      </p:sp>
      <p:grpSp>
        <p:nvGrpSpPr>
          <p:cNvPr id="2" name="Group 7"/>
          <p:cNvGrpSpPr/>
          <p:nvPr/>
        </p:nvGrpSpPr>
        <p:grpSpPr bwMode="auto">
          <a:xfrm>
            <a:off x="3276600" y="1524000"/>
            <a:ext cx="5543550" cy="3848100"/>
            <a:chOff x="0" y="0"/>
            <a:chExt cx="2457" cy="2528"/>
          </a:xfrm>
        </p:grpSpPr>
        <p:sp>
          <p:nvSpPr>
            <p:cNvPr id="24584" name="Arc 8"/>
            <p:cNvSpPr/>
            <p:nvPr/>
          </p:nvSpPr>
          <p:spPr bwMode="auto">
            <a:xfrm>
              <a:off x="1249" y="108"/>
              <a:ext cx="1208" cy="1816"/>
            </a:xfrm>
            <a:custGeom>
              <a:avLst/>
              <a:gdLst>
                <a:gd name="T0" fmla="*/ 0 w 21600"/>
                <a:gd name="T1" fmla="*/ 0 h 32421"/>
                <a:gd name="T2" fmla="*/ 0 w 21600"/>
                <a:gd name="T3" fmla="*/ 0 h 32421"/>
                <a:gd name="T4" fmla="*/ 0 w 21600"/>
                <a:gd name="T5" fmla="*/ 0 h 32421"/>
                <a:gd name="T6" fmla="*/ 0 w 21600"/>
                <a:gd name="T7" fmla="*/ 0 h 32421"/>
                <a:gd name="T8" fmla="*/ 0 w 21600"/>
                <a:gd name="T9" fmla="*/ 0 h 32421"/>
                <a:gd name="T10" fmla="*/ 0 w 21600"/>
                <a:gd name="T11" fmla="*/ 0 h 32421"/>
                <a:gd name="T12" fmla="*/ 0 w 21600"/>
                <a:gd name="T13" fmla="*/ 0 h 32421"/>
                <a:gd name="T14" fmla="*/ 0 60000 65536"/>
                <a:gd name="T15" fmla="*/ 0 60000 65536"/>
                <a:gd name="T16" fmla="*/ 0 60000 65536"/>
                <a:gd name="T17" fmla="*/ 0 60000 65536"/>
                <a:gd name="T18" fmla="*/ 0 60000 65536"/>
                <a:gd name="T19" fmla="*/ 0 60000 65536"/>
                <a:gd name="T20" fmla="*/ 0 60000 65536"/>
                <a:gd name="T21" fmla="*/ 0 w 21600"/>
                <a:gd name="T22" fmla="*/ 0 h 32421"/>
                <a:gd name="T23" fmla="*/ 21600 w 21600"/>
                <a:gd name="T24" fmla="*/ 32421 h 32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32421" fill="none" extrusionOk="0">
                  <a:moveTo>
                    <a:pt x="-1" y="0"/>
                  </a:moveTo>
                  <a:cubicBezTo>
                    <a:pt x="11929" y="0"/>
                    <a:pt x="21600" y="9670"/>
                    <a:pt x="21600" y="21600"/>
                  </a:cubicBezTo>
                  <a:cubicBezTo>
                    <a:pt x="21600" y="25399"/>
                    <a:pt x="20597" y="29132"/>
                    <a:pt x="18694" y="32421"/>
                  </a:cubicBezTo>
                </a:path>
                <a:path w="21600" h="32421" stroke="0" extrusionOk="0">
                  <a:moveTo>
                    <a:pt x="-1" y="0"/>
                  </a:moveTo>
                  <a:cubicBezTo>
                    <a:pt x="11929" y="0"/>
                    <a:pt x="21600" y="9670"/>
                    <a:pt x="21600" y="21600"/>
                  </a:cubicBezTo>
                  <a:cubicBezTo>
                    <a:pt x="21600" y="25399"/>
                    <a:pt x="20597" y="29132"/>
                    <a:pt x="18694" y="32421"/>
                  </a:cubicBezTo>
                  <a:lnTo>
                    <a:pt x="0" y="21600"/>
                  </a:lnTo>
                  <a:close/>
                </a:path>
              </a:pathLst>
            </a:custGeom>
            <a:solidFill>
              <a:srgbClr val="FFFFFF"/>
            </a:solidFill>
            <a:ln w="6350">
              <a:solidFill>
                <a:srgbClr val="000000"/>
              </a:solidFill>
              <a:round/>
            </a:ln>
          </p:spPr>
          <p:txBody>
            <a:bodyPr/>
            <a:lstStyle/>
            <a:p>
              <a:endParaRPr lang="zh-CN" altLang="en-US"/>
            </a:p>
          </p:txBody>
        </p:sp>
        <p:sp>
          <p:nvSpPr>
            <p:cNvPr id="24585" name="Arc 9"/>
            <p:cNvSpPr/>
            <p:nvPr/>
          </p:nvSpPr>
          <p:spPr bwMode="auto">
            <a:xfrm>
              <a:off x="204" y="1318"/>
              <a:ext cx="2090" cy="1210"/>
            </a:xfrm>
            <a:custGeom>
              <a:avLst/>
              <a:gdLst>
                <a:gd name="T0" fmla="*/ 0 w 37392"/>
                <a:gd name="T1" fmla="*/ 0 h 21600"/>
                <a:gd name="T2" fmla="*/ 0 w 37392"/>
                <a:gd name="T3" fmla="*/ 0 h 21600"/>
                <a:gd name="T4" fmla="*/ 0 w 37392"/>
                <a:gd name="T5" fmla="*/ 0 h 21600"/>
                <a:gd name="T6" fmla="*/ 0 w 37392"/>
                <a:gd name="T7" fmla="*/ 0 h 21600"/>
                <a:gd name="T8" fmla="*/ 0 w 37392"/>
                <a:gd name="T9" fmla="*/ 0 h 21600"/>
                <a:gd name="T10" fmla="*/ 0 w 37392"/>
                <a:gd name="T11" fmla="*/ 0 h 21600"/>
                <a:gd name="T12" fmla="*/ 0 w 37392"/>
                <a:gd name="T13" fmla="*/ 0 h 21600"/>
                <a:gd name="T14" fmla="*/ 0 60000 65536"/>
                <a:gd name="T15" fmla="*/ 0 60000 65536"/>
                <a:gd name="T16" fmla="*/ 0 60000 65536"/>
                <a:gd name="T17" fmla="*/ 0 60000 65536"/>
                <a:gd name="T18" fmla="*/ 0 60000 65536"/>
                <a:gd name="T19" fmla="*/ 0 60000 65536"/>
                <a:gd name="T20" fmla="*/ 0 60000 65536"/>
                <a:gd name="T21" fmla="*/ 0 w 37392"/>
                <a:gd name="T22" fmla="*/ 0 h 21600"/>
                <a:gd name="T23" fmla="*/ 37392 w 37392"/>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392" h="21600" fill="none" extrusionOk="0">
                  <a:moveTo>
                    <a:pt x="37392" y="10821"/>
                  </a:moveTo>
                  <a:cubicBezTo>
                    <a:pt x="33530" y="17492"/>
                    <a:pt x="26406" y="21599"/>
                    <a:pt x="18698" y="21600"/>
                  </a:cubicBezTo>
                  <a:cubicBezTo>
                    <a:pt x="10986" y="21600"/>
                    <a:pt x="3859" y="17488"/>
                    <a:pt x="-1" y="10813"/>
                  </a:cubicBezTo>
                </a:path>
                <a:path w="37392" h="21600" stroke="0" extrusionOk="0">
                  <a:moveTo>
                    <a:pt x="37392" y="10821"/>
                  </a:moveTo>
                  <a:cubicBezTo>
                    <a:pt x="33530" y="17492"/>
                    <a:pt x="26406" y="21599"/>
                    <a:pt x="18698" y="21600"/>
                  </a:cubicBezTo>
                  <a:cubicBezTo>
                    <a:pt x="10986" y="21600"/>
                    <a:pt x="3859" y="17488"/>
                    <a:pt x="-1" y="10813"/>
                  </a:cubicBezTo>
                  <a:lnTo>
                    <a:pt x="18698" y="0"/>
                  </a:lnTo>
                  <a:close/>
                </a:path>
              </a:pathLst>
            </a:custGeom>
            <a:solidFill>
              <a:srgbClr val="FFFFFF"/>
            </a:solidFill>
            <a:ln w="6350">
              <a:solidFill>
                <a:srgbClr val="000000"/>
              </a:solidFill>
              <a:round/>
            </a:ln>
          </p:spPr>
          <p:txBody>
            <a:bodyPr/>
            <a:lstStyle/>
            <a:p>
              <a:endParaRPr lang="zh-CN" altLang="en-US"/>
            </a:p>
          </p:txBody>
        </p:sp>
        <p:sp>
          <p:nvSpPr>
            <p:cNvPr id="24586" name="Arc 10"/>
            <p:cNvSpPr/>
            <p:nvPr/>
          </p:nvSpPr>
          <p:spPr bwMode="auto">
            <a:xfrm>
              <a:off x="41" y="108"/>
              <a:ext cx="1208" cy="1816"/>
            </a:xfrm>
            <a:custGeom>
              <a:avLst/>
              <a:gdLst>
                <a:gd name="T0" fmla="*/ 0 w 21600"/>
                <a:gd name="T1" fmla="*/ 0 h 32413"/>
                <a:gd name="T2" fmla="*/ 0 w 21600"/>
                <a:gd name="T3" fmla="*/ 0 h 32413"/>
                <a:gd name="T4" fmla="*/ 0 w 21600"/>
                <a:gd name="T5" fmla="*/ 0 h 32413"/>
                <a:gd name="T6" fmla="*/ 0 w 21600"/>
                <a:gd name="T7" fmla="*/ 0 h 32413"/>
                <a:gd name="T8" fmla="*/ 0 w 21600"/>
                <a:gd name="T9" fmla="*/ 0 h 32413"/>
                <a:gd name="T10" fmla="*/ 0 w 21600"/>
                <a:gd name="T11" fmla="*/ 0 h 32413"/>
                <a:gd name="T12" fmla="*/ 0 w 21600"/>
                <a:gd name="T13" fmla="*/ 0 h 32413"/>
                <a:gd name="T14" fmla="*/ 0 60000 65536"/>
                <a:gd name="T15" fmla="*/ 0 60000 65536"/>
                <a:gd name="T16" fmla="*/ 0 60000 65536"/>
                <a:gd name="T17" fmla="*/ 0 60000 65536"/>
                <a:gd name="T18" fmla="*/ 0 60000 65536"/>
                <a:gd name="T19" fmla="*/ 0 60000 65536"/>
                <a:gd name="T20" fmla="*/ 0 60000 65536"/>
                <a:gd name="T21" fmla="*/ 0 w 21600"/>
                <a:gd name="T22" fmla="*/ 0 h 32413"/>
                <a:gd name="T23" fmla="*/ 21600 w 21600"/>
                <a:gd name="T24" fmla="*/ 32413 h 324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32413" fill="none" extrusionOk="0">
                  <a:moveTo>
                    <a:pt x="2901" y="32413"/>
                  </a:moveTo>
                  <a:cubicBezTo>
                    <a:pt x="1000" y="29126"/>
                    <a:pt x="0" y="25396"/>
                    <a:pt x="0" y="21600"/>
                  </a:cubicBezTo>
                  <a:cubicBezTo>
                    <a:pt x="-1" y="9670"/>
                    <a:pt x="9670" y="0"/>
                    <a:pt x="21599" y="0"/>
                  </a:cubicBezTo>
                </a:path>
                <a:path w="21600" h="32413" stroke="0" extrusionOk="0">
                  <a:moveTo>
                    <a:pt x="2901" y="32413"/>
                  </a:moveTo>
                  <a:cubicBezTo>
                    <a:pt x="1000" y="29126"/>
                    <a:pt x="0" y="25396"/>
                    <a:pt x="0" y="21600"/>
                  </a:cubicBezTo>
                  <a:cubicBezTo>
                    <a:pt x="-1" y="9670"/>
                    <a:pt x="9670" y="0"/>
                    <a:pt x="21599" y="0"/>
                  </a:cubicBezTo>
                  <a:lnTo>
                    <a:pt x="21600" y="21600"/>
                  </a:lnTo>
                  <a:close/>
                </a:path>
              </a:pathLst>
            </a:custGeom>
            <a:solidFill>
              <a:srgbClr val="FFFFFF"/>
            </a:solidFill>
            <a:ln w="6350">
              <a:solidFill>
                <a:srgbClr val="000000"/>
              </a:solidFill>
              <a:round/>
            </a:ln>
          </p:spPr>
          <p:txBody>
            <a:bodyPr/>
            <a:lstStyle/>
            <a:p>
              <a:endParaRPr lang="zh-CN" altLang="en-US"/>
            </a:p>
          </p:txBody>
        </p:sp>
        <p:sp>
          <p:nvSpPr>
            <p:cNvPr id="24587" name="Text Box 11"/>
            <p:cNvSpPr txBox="1">
              <a:spLocks noChangeArrowheads="1"/>
            </p:cNvSpPr>
            <p:nvPr/>
          </p:nvSpPr>
          <p:spPr bwMode="auto">
            <a:xfrm>
              <a:off x="1768" y="865"/>
              <a:ext cx="56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a:r>
                <a:rPr lang="zh-CN" altLang="en-US" sz="2400" b="1">
                  <a:solidFill>
                    <a:srgbClr val="002060"/>
                  </a:solidFill>
                  <a:latin typeface="楷体_GB2312" pitchFamily="49" charset="-122"/>
                  <a:ea typeface="楷体_GB2312" pitchFamily="49" charset="-122"/>
                </a:rPr>
                <a:t>营业职能</a:t>
              </a:r>
              <a:endParaRPr lang="zh-CN" altLang="en-US" sz="2400" b="1">
                <a:solidFill>
                  <a:srgbClr val="002060"/>
                </a:solidFill>
                <a:latin typeface="楷体_GB2312" pitchFamily="49" charset="-122"/>
                <a:ea typeface="楷体_GB2312" pitchFamily="49" charset="-122"/>
              </a:endParaRPr>
            </a:p>
          </p:txBody>
        </p:sp>
        <p:sp>
          <p:nvSpPr>
            <p:cNvPr id="24588" name="Oval 12"/>
            <p:cNvSpPr>
              <a:spLocks noChangeArrowheads="1"/>
            </p:cNvSpPr>
            <p:nvPr/>
          </p:nvSpPr>
          <p:spPr bwMode="auto">
            <a:xfrm>
              <a:off x="742" y="811"/>
              <a:ext cx="1014" cy="1014"/>
            </a:xfrm>
            <a:prstGeom prst="ellipse">
              <a:avLst/>
            </a:prstGeom>
            <a:gradFill rotWithShape="1">
              <a:gsLst>
                <a:gs pos="0">
                  <a:srgbClr val="66CCFF"/>
                </a:gs>
                <a:gs pos="100000">
                  <a:srgbClr val="0000FF"/>
                </a:gs>
              </a:gsLst>
              <a:path path="shape">
                <a:fillToRect l="50000" t="50000" r="50000" b="50000"/>
              </a:path>
            </a:gradFill>
            <a:ln w="6350">
              <a:solidFill>
                <a:schemeClr val="tx1"/>
              </a:solidFill>
              <a:round/>
            </a:ln>
          </p:spPr>
          <p:txBody>
            <a:bodyPr lIns="0" tIns="0" rIns="0" bIns="0" anchor="ctr">
              <a:spAutoFit/>
            </a:bodyPr>
            <a:lstStyle/>
            <a:p>
              <a:endParaRPr lang="zh-CN" altLang="en-US"/>
            </a:p>
          </p:txBody>
        </p:sp>
        <p:sp>
          <p:nvSpPr>
            <p:cNvPr id="24589" name="Text Box 13"/>
            <p:cNvSpPr txBox="1">
              <a:spLocks noChangeArrowheads="1"/>
            </p:cNvSpPr>
            <p:nvPr/>
          </p:nvSpPr>
          <p:spPr bwMode="auto">
            <a:xfrm>
              <a:off x="846" y="1165"/>
              <a:ext cx="805"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a:r>
                <a:rPr lang="zh-CN" altLang="en-US" b="1">
                  <a:solidFill>
                    <a:schemeClr val="bg1"/>
                  </a:solidFill>
                  <a:ea typeface="黑体" pitchFamily="49" charset="-122"/>
                </a:rPr>
                <a:t>资本金的职能</a:t>
              </a:r>
              <a:endParaRPr lang="zh-CN" altLang="en-US" b="1">
                <a:solidFill>
                  <a:schemeClr val="bg1"/>
                </a:solidFill>
                <a:ea typeface="黑体" pitchFamily="49" charset="-122"/>
              </a:endParaRPr>
            </a:p>
          </p:txBody>
        </p:sp>
        <p:sp>
          <p:nvSpPr>
            <p:cNvPr id="24590" name="Freeform 14"/>
            <p:cNvSpPr/>
            <p:nvPr/>
          </p:nvSpPr>
          <p:spPr bwMode="auto">
            <a:xfrm rot="10800000">
              <a:off x="1255" y="0"/>
              <a:ext cx="198" cy="915"/>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tx1"/>
              </a:solidFill>
              <a:round/>
            </a:ln>
          </p:spPr>
          <p:txBody>
            <a:bodyPr wrap="none" lIns="0" tIns="0" rIns="0" bIns="0" anchor="ctr">
              <a:spAutoFit/>
            </a:bodyPr>
            <a:lstStyle/>
            <a:p>
              <a:endParaRPr lang="zh-CN" altLang="en-US"/>
            </a:p>
          </p:txBody>
        </p:sp>
        <p:sp>
          <p:nvSpPr>
            <p:cNvPr id="24591" name="Freeform 15"/>
            <p:cNvSpPr/>
            <p:nvPr/>
          </p:nvSpPr>
          <p:spPr bwMode="auto">
            <a:xfrm rot="3651555">
              <a:off x="359" y="1194"/>
              <a:ext cx="198" cy="915"/>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tx1"/>
              </a:solidFill>
              <a:round/>
            </a:ln>
          </p:spPr>
          <p:txBody>
            <a:bodyPr wrap="none" lIns="0" tIns="0" rIns="0" bIns="0" anchor="ctr">
              <a:spAutoFit/>
            </a:bodyPr>
            <a:lstStyle/>
            <a:p>
              <a:endParaRPr lang="zh-CN" altLang="en-US"/>
            </a:p>
          </p:txBody>
        </p:sp>
        <p:sp>
          <p:nvSpPr>
            <p:cNvPr id="24592" name="Freeform 16"/>
            <p:cNvSpPr/>
            <p:nvPr/>
          </p:nvSpPr>
          <p:spPr bwMode="auto">
            <a:xfrm rot="-3610920">
              <a:off x="1846" y="1365"/>
              <a:ext cx="198" cy="915"/>
            </a:xfrm>
            <a:custGeom>
              <a:avLst/>
              <a:gdLst>
                <a:gd name="T0" fmla="*/ 198 w 198"/>
                <a:gd name="T1" fmla="*/ 123 h 915"/>
                <a:gd name="T2" fmla="*/ 198 w 198"/>
                <a:gd name="T3" fmla="*/ 0 h 915"/>
                <a:gd name="T4" fmla="*/ 0 w 198"/>
                <a:gd name="T5" fmla="*/ 462 h 915"/>
                <a:gd name="T6" fmla="*/ 195 w 198"/>
                <a:gd name="T7" fmla="*/ 915 h 915"/>
                <a:gd name="T8" fmla="*/ 195 w 198"/>
                <a:gd name="T9" fmla="*/ 780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tx1"/>
              </a:solidFill>
              <a:round/>
            </a:ln>
          </p:spPr>
          <p:txBody>
            <a:bodyPr wrap="none" lIns="0" tIns="0" rIns="0" bIns="0" anchor="ctr">
              <a:spAutoFit/>
            </a:bodyPr>
            <a:lstStyle/>
            <a:p>
              <a:endParaRPr lang="zh-CN" altLang="en-US"/>
            </a:p>
          </p:txBody>
        </p:sp>
        <p:sp>
          <p:nvSpPr>
            <p:cNvPr id="24593" name="Text Box 17"/>
            <p:cNvSpPr txBox="1">
              <a:spLocks noChangeArrowheads="1"/>
            </p:cNvSpPr>
            <p:nvPr/>
          </p:nvSpPr>
          <p:spPr bwMode="auto">
            <a:xfrm>
              <a:off x="167" y="865"/>
              <a:ext cx="566"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a:r>
                <a:rPr lang="zh-CN" altLang="en-US" sz="2400" b="1">
                  <a:solidFill>
                    <a:srgbClr val="002060"/>
                  </a:solidFill>
                  <a:latin typeface="楷体_GB2312" pitchFamily="49" charset="-122"/>
                  <a:ea typeface="楷体_GB2312" pitchFamily="49" charset="-122"/>
                </a:rPr>
                <a:t>保护职能</a:t>
              </a:r>
              <a:endParaRPr lang="zh-CN" altLang="en-US" sz="2400" b="1">
                <a:solidFill>
                  <a:srgbClr val="002060"/>
                </a:solidFill>
                <a:latin typeface="楷体_GB2312" pitchFamily="49" charset="-122"/>
                <a:ea typeface="楷体_GB2312" pitchFamily="49" charset="-122"/>
              </a:endParaRPr>
            </a:p>
          </p:txBody>
        </p:sp>
        <p:sp>
          <p:nvSpPr>
            <p:cNvPr id="24594" name="Text Box 18"/>
            <p:cNvSpPr txBox="1">
              <a:spLocks noChangeArrowheads="1"/>
            </p:cNvSpPr>
            <p:nvPr/>
          </p:nvSpPr>
          <p:spPr bwMode="auto">
            <a:xfrm>
              <a:off x="872" y="1976"/>
              <a:ext cx="56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a:r>
                <a:rPr lang="zh-CN" altLang="en-US" sz="2400" b="1">
                  <a:solidFill>
                    <a:srgbClr val="002060"/>
                  </a:solidFill>
                  <a:latin typeface="楷体_GB2312" pitchFamily="49" charset="-122"/>
                  <a:ea typeface="楷体_GB2312" pitchFamily="49" charset="-122"/>
                </a:rPr>
                <a:t>管理职能</a:t>
              </a:r>
              <a:endParaRPr lang="zh-CN" altLang="en-US" sz="2400" b="1">
                <a:solidFill>
                  <a:srgbClr val="002060"/>
                </a:solidFill>
                <a:latin typeface="楷体_GB2312" pitchFamily="49" charset="-122"/>
                <a:ea typeface="楷体_GB2312" pitchFamily="49" charset="-122"/>
              </a:endParaRPr>
            </a:p>
          </p:txBody>
        </p:sp>
      </p:grpSp>
      <p:sp>
        <p:nvSpPr>
          <p:cNvPr id="16" name="灯片编号占位符 15"/>
          <p:cNvSpPr txBox="1">
            <a:spLocks noGrp="1"/>
          </p:cNvSpPr>
          <p:nvPr/>
        </p:nvSpPr>
        <p:spPr bwMode="auto">
          <a:xfrm>
            <a:off x="3505200" y="6461125"/>
            <a:ext cx="2133600" cy="320675"/>
          </a:xfrm>
          <a:prstGeom prst="rect">
            <a:avLst/>
          </a:prstGeom>
          <a:noFill/>
          <a:ln>
            <a:miter lim="800000"/>
          </a:ln>
        </p:spPr>
        <p:txBody>
          <a:bodyPr/>
          <a:lstStyle/>
          <a:p>
            <a:pPr algn="ctr">
              <a:defRPr/>
            </a:pPr>
            <a:fld id="{9FDF1059-33A4-4C63-BEA1-7DA7E40765F4}" type="slidenum">
              <a:rPr lang="zh-CN" altLang="en-US" sz="1200">
                <a:latin typeface="+mj-lt"/>
              </a:rPr>
            </a:fld>
            <a:endParaRPr lang="en-US" sz="1200">
              <a:latin typeface="+mj-lt"/>
            </a:endParaRPr>
          </a:p>
        </p:txBody>
      </p:sp>
      <p:sp>
        <p:nvSpPr>
          <p:cNvPr id="24583" name="Rectangle 17"/>
          <p:cNvSpPr>
            <a:spLocks noChangeArrowheads="1"/>
          </p:cNvSpPr>
          <p:nvPr/>
        </p:nvSpPr>
        <p:spPr bwMode="auto">
          <a:xfrm>
            <a:off x="1828800" y="5734050"/>
            <a:ext cx="6338888" cy="830263"/>
          </a:xfrm>
          <a:prstGeom prst="rect">
            <a:avLst/>
          </a:prstGeom>
          <a:noFill/>
          <a:ln w="34925">
            <a:solidFill>
              <a:srgbClr val="00206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2400" b="1">
                <a:solidFill>
                  <a:srgbClr val="7030A0"/>
                </a:solidFill>
                <a:latin typeface="微软雅黑" pitchFamily="34" charset="-122"/>
                <a:ea typeface="微软雅黑" pitchFamily="34" charset="-122"/>
                <a:cs typeface="楷体" pitchFamily="49" charset="-122"/>
              </a:rPr>
              <a:t>银行资本的关键作用：吸收意外损失和消除银行的不稳定因素。</a:t>
            </a:r>
            <a:endParaRPr lang="zh-CN" altLang="en-US" sz="2400" b="1">
              <a:solidFill>
                <a:srgbClr val="7030A0"/>
              </a:solidFill>
              <a:latin typeface="微软雅黑" pitchFamily="34" charset="-122"/>
              <a:ea typeface="微软雅黑" pitchFamily="34" charset="-122"/>
              <a:cs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7"/>
          <p:cNvSpPr txBox="1">
            <a:spLocks noChangeArrowheads="1"/>
          </p:cNvSpPr>
          <p:nvPr/>
        </p:nvSpPr>
        <p:spPr bwMode="auto">
          <a:xfrm>
            <a:off x="9906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6147" name="Text Box 8"/>
          <p:cNvSpPr txBox="1">
            <a:spLocks noChangeArrowheads="1"/>
          </p:cNvSpPr>
          <p:nvPr/>
        </p:nvSpPr>
        <p:spPr bwMode="auto">
          <a:xfrm>
            <a:off x="2971800" y="3505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6148" name="Text Box 10"/>
          <p:cNvSpPr txBox="1">
            <a:spLocks noChangeArrowheads="1"/>
          </p:cNvSpPr>
          <p:nvPr/>
        </p:nvSpPr>
        <p:spPr bwMode="auto">
          <a:xfrm>
            <a:off x="1143000" y="38100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endParaRPr kumimoji="1" lang="zh-CN" altLang="zh-CN" sz="2400">
              <a:latin typeface="Times New Roman" pitchFamily="18" charset="0"/>
            </a:endParaRPr>
          </a:p>
        </p:txBody>
      </p:sp>
      <p:sp>
        <p:nvSpPr>
          <p:cNvPr id="3095" name="Rectangle 23"/>
          <p:cNvSpPr>
            <a:spLocks noGrp="1"/>
          </p:cNvSpPr>
          <p:nvPr>
            <p:ph type="body" idx="4294967295"/>
          </p:nvPr>
        </p:nvSpPr>
        <p:spPr>
          <a:xfrm>
            <a:off x="395536" y="1293912"/>
            <a:ext cx="8482880" cy="5184576"/>
          </a:xfrm>
        </p:spPr>
        <p:txBody>
          <a:bodyPr>
            <a:normAutofit fontScale="92500" lnSpcReduction="20000"/>
          </a:bodyPr>
          <a:lstStyle/>
          <a:p>
            <a:pPr algn="just" eaLnBrk="1" hangingPunct="1">
              <a:lnSpc>
                <a:spcPct val="110000"/>
              </a:lnSpc>
              <a:buFontTx/>
              <a:buNone/>
            </a:pPr>
            <a:r>
              <a:rPr lang="zh-CN" altLang="en-US" sz="2400" dirty="0" smtClean="0"/>
              <a:t> </a:t>
            </a:r>
            <a:r>
              <a:rPr lang="zh-CN" altLang="en-US" sz="3500" b="1" dirty="0" smtClean="0">
                <a:solidFill>
                  <a:srgbClr val="FF0000"/>
                </a:solidFill>
              </a:rPr>
              <a:t>（一）银行自身角度</a:t>
            </a:r>
            <a:endParaRPr lang="en-US" altLang="zh-CN" sz="3500" b="1" dirty="0" smtClean="0">
              <a:solidFill>
                <a:srgbClr val="FF0000"/>
              </a:solidFill>
            </a:endParaRPr>
          </a:p>
          <a:p>
            <a:pPr>
              <a:lnSpc>
                <a:spcPct val="150000"/>
              </a:lnSpc>
              <a:buNone/>
            </a:pPr>
            <a:r>
              <a:rPr lang="zh-CN" altLang="en-US" sz="2400" dirty="0" smtClean="0"/>
              <a:t>     其一</a:t>
            </a:r>
            <a:r>
              <a:rPr lang="zh-CN" altLang="en-US" sz="2400" dirty="0"/>
              <a:t>，在存款流入之前，资本为银行</a:t>
            </a:r>
            <a:r>
              <a:rPr lang="zh-CN" altLang="en-US" sz="2400" b="1" dirty="0">
                <a:solidFill>
                  <a:srgbClr val="FF0000"/>
                </a:solidFill>
              </a:rPr>
              <a:t>注册、组建和经营提供了所需资金。</a:t>
            </a:r>
            <a:r>
              <a:rPr lang="zh-CN" altLang="en-US" sz="2400" dirty="0"/>
              <a:t>一家新银行需要启动资金来购买土地、盖新楼或租场地、装备设施、甚至聘请职员</a:t>
            </a:r>
            <a:r>
              <a:rPr lang="zh-CN" altLang="en-US" sz="2400" dirty="0" smtClean="0"/>
              <a:t>。</a:t>
            </a:r>
            <a:endParaRPr lang="en-US" altLang="zh-CN" sz="2400" dirty="0" smtClean="0"/>
          </a:p>
          <a:p>
            <a:pPr>
              <a:lnSpc>
                <a:spcPct val="150000"/>
              </a:lnSpc>
              <a:buNone/>
            </a:pPr>
            <a:r>
              <a:rPr lang="zh-CN" altLang="en-US" sz="2400" dirty="0" smtClean="0"/>
              <a:t>      其二</a:t>
            </a:r>
            <a:r>
              <a:rPr lang="zh-CN" altLang="en-US" sz="2400" dirty="0"/>
              <a:t>，</a:t>
            </a:r>
            <a:r>
              <a:rPr lang="zh-CN" altLang="zh-CN" sz="2400" dirty="0" smtClean="0"/>
              <a:t>资本具有</a:t>
            </a:r>
            <a:r>
              <a:rPr lang="zh-CN" altLang="zh-CN" sz="2400" b="1" dirty="0" smtClean="0">
                <a:solidFill>
                  <a:srgbClr val="FF0000"/>
                </a:solidFill>
              </a:rPr>
              <a:t>保护存款人和其他债权人不受损失、维护公众信心</a:t>
            </a:r>
            <a:r>
              <a:rPr lang="zh-CN" altLang="zh-CN" sz="2400" dirty="0" smtClean="0"/>
              <a:t>的作用。</a:t>
            </a:r>
            <a:endParaRPr lang="en-US" altLang="zh-CN" sz="2400" dirty="0" smtClean="0"/>
          </a:p>
          <a:p>
            <a:pPr>
              <a:lnSpc>
                <a:spcPct val="150000"/>
              </a:lnSpc>
              <a:buNone/>
            </a:pPr>
            <a:r>
              <a:rPr lang="zh-CN" altLang="en-US" sz="2400" dirty="0" smtClean="0"/>
              <a:t>     其</a:t>
            </a:r>
            <a:r>
              <a:rPr lang="zh-CN" altLang="en-US" sz="2400" dirty="0"/>
              <a:t>三，资本为银行的增长和新业务、新计划及新设施的</a:t>
            </a:r>
            <a:r>
              <a:rPr lang="zh-CN" altLang="en-US" sz="2400" b="1" dirty="0">
                <a:solidFill>
                  <a:srgbClr val="FF0000"/>
                </a:solidFill>
              </a:rPr>
              <a:t>发展</a:t>
            </a:r>
            <a:r>
              <a:rPr lang="zh-CN" altLang="en-US" sz="2400" dirty="0"/>
              <a:t>提供资金</a:t>
            </a:r>
            <a:r>
              <a:rPr lang="zh-CN" altLang="en-US" sz="2400" dirty="0" smtClean="0"/>
              <a:t>。</a:t>
            </a:r>
            <a:endParaRPr lang="en-US" altLang="zh-CN" sz="2400" dirty="0"/>
          </a:p>
          <a:p>
            <a:pPr>
              <a:lnSpc>
                <a:spcPct val="80000"/>
              </a:lnSpc>
              <a:buNone/>
            </a:pPr>
            <a:endParaRPr lang="en-US" altLang="zh-CN" sz="2800" dirty="0" smtClean="0"/>
          </a:p>
          <a:p>
            <a:pPr>
              <a:lnSpc>
                <a:spcPct val="80000"/>
              </a:lnSpc>
              <a:buNone/>
            </a:pPr>
            <a:endParaRPr lang="en-US" altLang="zh-CN" sz="2400" dirty="0" smtClean="0"/>
          </a:p>
          <a:p>
            <a:pPr eaLnBrk="1" hangingPunct="1">
              <a:lnSpc>
                <a:spcPct val="80000"/>
              </a:lnSpc>
              <a:buFontTx/>
              <a:buNone/>
            </a:pPr>
            <a:endParaRPr lang="zh-CN" altLang="en-US" sz="2400" dirty="0" smtClean="0"/>
          </a:p>
          <a:p>
            <a:pPr eaLnBrk="1" hangingPunct="1">
              <a:lnSpc>
                <a:spcPct val="80000"/>
              </a:lnSpc>
              <a:buFontTx/>
              <a:buNone/>
            </a:pPr>
            <a:r>
              <a:rPr lang="zh-CN" altLang="en-US" sz="1800" dirty="0" smtClean="0"/>
              <a:t>  </a:t>
            </a:r>
            <a:endParaRPr lang="zh-CN" altLang="en-US" sz="18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095">
                                            <p:txEl>
                                              <p:pRg st="1" end="1"/>
                                            </p:txEl>
                                          </p:spTgt>
                                        </p:tgtEl>
                                        <p:attrNameLst>
                                          <p:attrName>style.visibility</p:attrName>
                                        </p:attrNameLst>
                                      </p:cBhvr>
                                      <p:to>
                                        <p:strVal val="visible"/>
                                      </p:to>
                                    </p:set>
                                    <p:anim calcmode="lin" valueType="num">
                                      <p:cBhvr>
                                        <p:cTn id="7" dur="500" fill="hold"/>
                                        <p:tgtEl>
                                          <p:spTgt spid="3095">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95">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3095">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95">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9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095">
                                            <p:txEl>
                                              <p:pRg st="2" end="2"/>
                                            </p:txEl>
                                          </p:spTgt>
                                        </p:tgtEl>
                                        <p:attrNameLst>
                                          <p:attrName>style.visibility</p:attrName>
                                        </p:attrNameLst>
                                      </p:cBhvr>
                                      <p:to>
                                        <p:strVal val="visible"/>
                                      </p:to>
                                    </p:set>
                                    <p:anim calcmode="lin" valueType="num">
                                      <p:cBhvr>
                                        <p:cTn id="16" dur="500" fill="hold"/>
                                        <p:tgtEl>
                                          <p:spTgt spid="3095">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095">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095">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095">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09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3095">
                                            <p:txEl>
                                              <p:pRg st="3" end="3"/>
                                            </p:txEl>
                                          </p:spTgt>
                                        </p:tgtEl>
                                        <p:attrNameLst>
                                          <p:attrName>style.visibility</p:attrName>
                                        </p:attrNameLst>
                                      </p:cBhvr>
                                      <p:to>
                                        <p:strVal val="visible"/>
                                      </p:to>
                                    </p:set>
                                    <p:anim calcmode="lin" valueType="num">
                                      <p:cBhvr>
                                        <p:cTn id="25" dur="500" fill="hold"/>
                                        <p:tgtEl>
                                          <p:spTgt spid="3095">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095">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095">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095">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09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3095">
                                            <p:txEl>
                                              <p:pRg st="7" end="7"/>
                                            </p:txEl>
                                          </p:spTgt>
                                        </p:tgtEl>
                                        <p:attrNameLst>
                                          <p:attrName>style.visibility</p:attrName>
                                        </p:attrNameLst>
                                      </p:cBhvr>
                                      <p:to>
                                        <p:strVal val="visible"/>
                                      </p:to>
                                    </p:set>
                                    <p:anim calcmode="lin" valueType="num">
                                      <p:cBhvr>
                                        <p:cTn id="34" dur="500" fill="hold"/>
                                        <p:tgtEl>
                                          <p:spTgt spid="3095">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095">
                                            <p:txEl>
                                              <p:pRg st="7" end="7"/>
                                            </p:txEl>
                                          </p:spTgt>
                                        </p:tgtEl>
                                        <p:attrNameLst>
                                          <p:attrName>ppt_y</p:attrName>
                                        </p:attrNameLst>
                                      </p:cBhvr>
                                      <p:tavLst>
                                        <p:tav tm="0">
                                          <p:val>
                                            <p:strVal val="#ppt_y"/>
                                          </p:val>
                                        </p:tav>
                                        <p:tav tm="100000">
                                          <p:val>
                                            <p:strVal val="#ppt_y"/>
                                          </p:val>
                                        </p:tav>
                                      </p:tavLst>
                                    </p:anim>
                                    <p:anim calcmode="lin" valueType="num">
                                      <p:cBhvr>
                                        <p:cTn id="36" dur="500" fill="hold"/>
                                        <p:tgtEl>
                                          <p:spTgt spid="3095">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095">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0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28625" y="714375"/>
            <a:ext cx="8229600" cy="1143000"/>
          </a:xfrm>
        </p:spPr>
        <p:txBody>
          <a:bodyPr/>
          <a:lstStyle/>
          <a:p>
            <a:r>
              <a:rPr lang="zh-CN" altLang="en-US" sz="3600" b="1" dirty="0" smtClean="0"/>
              <a:t>第二节 资本充足性</a:t>
            </a:r>
            <a:endParaRPr lang="zh-CN" altLang="en-US" sz="3600" b="1" dirty="0" smtClean="0"/>
          </a:p>
        </p:txBody>
      </p:sp>
      <p:sp>
        <p:nvSpPr>
          <p:cNvPr id="7171" name="Rectangle 3"/>
          <p:cNvSpPr>
            <a:spLocks noGrp="1" noChangeArrowheads="1"/>
          </p:cNvSpPr>
          <p:nvPr>
            <p:ph type="body" idx="1"/>
          </p:nvPr>
        </p:nvSpPr>
        <p:spPr/>
        <p:txBody>
          <a:bodyPr>
            <a:normAutofit/>
          </a:bodyPr>
          <a:lstStyle/>
          <a:p>
            <a:pPr>
              <a:buFontTx/>
              <a:buNone/>
            </a:pPr>
            <a:r>
              <a:rPr lang="zh-CN" altLang="en-US" sz="3600" dirty="0" smtClean="0"/>
              <a:t>一、资本充足性的内涵 </a:t>
            </a:r>
            <a:endParaRPr lang="zh-CN" altLang="en-US" sz="3600" dirty="0" smtClean="0"/>
          </a:p>
          <a:p>
            <a:pPr>
              <a:buFontTx/>
              <a:buNone/>
            </a:pPr>
            <a:r>
              <a:rPr lang="zh-CN" altLang="en-US" sz="2400" dirty="0" smtClean="0"/>
              <a:t>           银行资本充足性指银行资本数量</a:t>
            </a:r>
            <a:r>
              <a:rPr lang="zh-CN" altLang="en-US" sz="2400" b="1" dirty="0" smtClean="0">
                <a:solidFill>
                  <a:srgbClr val="FF0000"/>
                </a:solidFill>
              </a:rPr>
              <a:t>必须超过</a:t>
            </a:r>
            <a:r>
              <a:rPr lang="zh-CN" altLang="en-US" sz="2400" dirty="0" smtClean="0"/>
              <a:t>金融管理当局所规定的能够保障正常营业并足以维持充分信誉的</a:t>
            </a:r>
            <a:r>
              <a:rPr lang="zh-CN" altLang="en-US" sz="2400" b="1" dirty="0" smtClean="0">
                <a:solidFill>
                  <a:srgbClr val="FF0000"/>
                </a:solidFill>
              </a:rPr>
              <a:t>最低限度</a:t>
            </a:r>
            <a:r>
              <a:rPr lang="zh-CN" altLang="en-US" sz="2400" dirty="0" smtClean="0"/>
              <a:t>。同时，银行现有资本或新增资本的</a:t>
            </a:r>
            <a:r>
              <a:rPr lang="zh-CN" altLang="en-US" sz="2400" b="1" dirty="0" smtClean="0">
                <a:solidFill>
                  <a:srgbClr val="FF0000"/>
                </a:solidFill>
              </a:rPr>
              <a:t>构成</a:t>
            </a:r>
            <a:r>
              <a:rPr lang="zh-CN" altLang="en-US" sz="2400" dirty="0" smtClean="0"/>
              <a:t>，应该符合银行总体经营目标或需增资本的具体目的。</a:t>
            </a:r>
            <a:r>
              <a:rPr lang="zh-CN" altLang="en-US" dirty="0" smtClean="0"/>
              <a:t> </a:t>
            </a:r>
            <a:endParaRPr lang="zh-CN" altLang="en-US" dirty="0" smtClean="0"/>
          </a:p>
          <a:p>
            <a:pPr>
              <a:buFontTx/>
              <a:buNone/>
            </a:pPr>
            <a:r>
              <a:rPr lang="en-US" altLang="zh-CN" sz="2400" dirty="0" smtClean="0"/>
              <a:t>    </a:t>
            </a:r>
            <a:endParaRPr lang="en-US" altLang="zh-CN" sz="2400" dirty="0" smtClean="0">
              <a:solidFill>
                <a:srgbClr val="FF00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468313" y="1628775"/>
            <a:ext cx="8229600" cy="4525963"/>
          </a:xfrm>
        </p:spPr>
        <p:txBody>
          <a:bodyPr/>
          <a:lstStyle/>
          <a:p>
            <a:pPr>
              <a:buFontTx/>
              <a:buNone/>
            </a:pPr>
            <a:r>
              <a:rPr lang="zh-CN" altLang="en-US" sz="3600" dirty="0" smtClean="0"/>
              <a:t>二、资本充足率的计算</a:t>
            </a:r>
            <a:endParaRPr lang="zh-CN" altLang="en-US" sz="3600" dirty="0" smtClean="0"/>
          </a:p>
          <a:p>
            <a:pPr>
              <a:buFontTx/>
              <a:buNone/>
            </a:pPr>
            <a:r>
              <a:rPr lang="zh-CN" altLang="en-US" sz="2400" dirty="0" smtClean="0"/>
              <a:t>           通常，资本充足性以资本充足率来衡量。我国</a:t>
            </a:r>
            <a:r>
              <a:rPr lang="en-US" altLang="zh-CN" sz="2400" dirty="0" smtClean="0"/>
              <a:t>《</a:t>
            </a:r>
            <a:r>
              <a:rPr lang="zh-CN" altLang="en-US" sz="2400" dirty="0" smtClean="0"/>
              <a:t>商业银行资本管理办法</a:t>
            </a:r>
            <a:r>
              <a:rPr lang="en-US" altLang="zh-CN" sz="2400" dirty="0" smtClean="0"/>
              <a:t>》</a:t>
            </a:r>
            <a:r>
              <a:rPr lang="zh-CN" altLang="en-US" sz="2400" dirty="0" smtClean="0"/>
              <a:t>中对资本充足率的定义，是指银行持有的符合该办法规定的</a:t>
            </a:r>
            <a:r>
              <a:rPr lang="zh-CN" altLang="en-US" sz="2400" b="1" dirty="0" smtClean="0">
                <a:solidFill>
                  <a:srgbClr val="FF0000"/>
                </a:solidFill>
              </a:rPr>
              <a:t>资本与风险加权资产之间比率</a:t>
            </a:r>
            <a:r>
              <a:rPr lang="zh-CN" altLang="en-US" sz="2400" dirty="0" smtClean="0"/>
              <a:t>。</a:t>
            </a:r>
            <a:endParaRPr lang="zh-CN" altLang="en-US" sz="2400" dirty="0" smtClean="0"/>
          </a:p>
        </p:txBody>
      </p:sp>
      <p:pic>
        <p:nvPicPr>
          <p:cNvPr id="8196" name="Picture 10" descr="Img316508432"/>
          <p:cNvPicPr>
            <a:picLocks noChangeAspect="1" noChangeArrowheads="1"/>
          </p:cNvPicPr>
          <p:nvPr/>
        </p:nvPicPr>
        <p:blipFill>
          <a:blip r:embed="rId1" cstate="print"/>
          <a:srcRect/>
          <a:stretch>
            <a:fillRect/>
          </a:stretch>
        </p:blipFill>
        <p:spPr bwMode="auto">
          <a:xfrm>
            <a:off x="2700338" y="3860800"/>
            <a:ext cx="4103687" cy="255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67544" y="980728"/>
            <a:ext cx="8291264" cy="5217443"/>
          </a:xfrm>
        </p:spPr>
        <p:txBody>
          <a:bodyPr/>
          <a:lstStyle/>
          <a:p>
            <a:pPr>
              <a:lnSpc>
                <a:spcPct val="80000"/>
              </a:lnSpc>
              <a:buFontTx/>
              <a:buNone/>
            </a:pPr>
            <a:r>
              <a:rPr lang="zh-CN" altLang="en-US" b="1" dirty="0" smtClean="0"/>
              <a:t>（一）资本的扣除项</a:t>
            </a:r>
            <a:endParaRPr lang="zh-CN" altLang="en-US" b="1" dirty="0" smtClean="0"/>
          </a:p>
          <a:p>
            <a:pPr>
              <a:lnSpc>
                <a:spcPct val="80000"/>
              </a:lnSpc>
              <a:buFontTx/>
              <a:buNone/>
            </a:pPr>
            <a:r>
              <a:rPr lang="zh-CN" altLang="en-US" sz="2400" dirty="0" smtClean="0"/>
              <a:t>           按照</a:t>
            </a:r>
            <a:r>
              <a:rPr lang="en-US" altLang="zh-CN" sz="2400" dirty="0" smtClean="0"/>
              <a:t>《</a:t>
            </a:r>
            <a:r>
              <a:rPr lang="zh-CN" altLang="en-US" sz="2400" dirty="0" smtClean="0"/>
              <a:t>商业银行资本管理办法</a:t>
            </a:r>
            <a:r>
              <a:rPr lang="en-US" altLang="zh-CN" sz="2400" dirty="0" smtClean="0"/>
              <a:t>》</a:t>
            </a:r>
            <a:r>
              <a:rPr lang="zh-CN" altLang="en-US" sz="2400" dirty="0" smtClean="0"/>
              <a:t>的规定，在计算相应的资本充足率时，需要</a:t>
            </a:r>
            <a:r>
              <a:rPr lang="zh-CN" altLang="en-US" sz="2400" b="1" dirty="0" smtClean="0">
                <a:solidFill>
                  <a:srgbClr val="FF0000"/>
                </a:solidFill>
              </a:rPr>
              <a:t>对相应的资本进行扣除</a:t>
            </a:r>
            <a:r>
              <a:rPr lang="zh-CN" altLang="en-US" sz="2400" dirty="0" smtClean="0"/>
              <a:t>。</a:t>
            </a:r>
            <a:endParaRPr lang="zh-CN" altLang="en-US" sz="2400" dirty="0" smtClean="0"/>
          </a:p>
          <a:p>
            <a:pPr>
              <a:lnSpc>
                <a:spcPct val="80000"/>
              </a:lnSpc>
              <a:buFontTx/>
              <a:buNone/>
            </a:pPr>
            <a:r>
              <a:rPr lang="zh-CN" altLang="en-US" sz="2400" dirty="0" smtClean="0"/>
              <a:t>           计算资本充足率时，商业银行应当</a:t>
            </a:r>
            <a:r>
              <a:rPr lang="zh-CN" altLang="en-US" sz="2400" b="1" dirty="0" smtClean="0">
                <a:solidFill>
                  <a:srgbClr val="FF0000"/>
                </a:solidFill>
              </a:rPr>
              <a:t>从核心一级资本中全额扣除</a:t>
            </a:r>
            <a:r>
              <a:rPr lang="zh-CN" altLang="en-US" sz="2400" dirty="0" smtClean="0"/>
              <a:t>以下</a:t>
            </a:r>
            <a:r>
              <a:rPr lang="en-US" altLang="zh-CN" sz="2400" dirty="0"/>
              <a:t>12</a:t>
            </a:r>
            <a:r>
              <a:rPr lang="zh-CN" altLang="en-US" sz="2400" dirty="0" smtClean="0"/>
              <a:t>项目：</a:t>
            </a:r>
            <a:endParaRPr lang="zh-CN" altLang="en-US" sz="2400" dirty="0" smtClean="0"/>
          </a:p>
          <a:p>
            <a:pPr>
              <a:lnSpc>
                <a:spcPct val="80000"/>
              </a:lnSpc>
              <a:buFontTx/>
              <a:buNone/>
            </a:pPr>
            <a:r>
              <a:rPr lang="zh-CN" altLang="en-US" sz="2400" b="1" dirty="0" smtClean="0">
                <a:solidFill>
                  <a:srgbClr val="FF0000"/>
                </a:solidFill>
              </a:rPr>
              <a:t>（</a:t>
            </a:r>
            <a:r>
              <a:rPr lang="en-US" altLang="zh-CN" sz="2400" b="1" dirty="0" smtClean="0">
                <a:solidFill>
                  <a:srgbClr val="FF0000"/>
                </a:solidFill>
              </a:rPr>
              <a:t>1</a:t>
            </a:r>
            <a:r>
              <a:rPr lang="zh-CN" altLang="en-US" sz="2400" b="1" dirty="0" smtClean="0">
                <a:solidFill>
                  <a:srgbClr val="FF0000"/>
                </a:solidFill>
              </a:rPr>
              <a:t>）商誉</a:t>
            </a:r>
            <a:endParaRPr lang="zh-CN" altLang="en-US" sz="2400" b="1" dirty="0" smtClean="0">
              <a:solidFill>
                <a:srgbClr val="FF0000"/>
              </a:solidFill>
            </a:endParaRPr>
          </a:p>
          <a:p>
            <a:pPr>
              <a:lnSpc>
                <a:spcPct val="80000"/>
              </a:lnSpc>
              <a:buFontTx/>
              <a:buNone/>
            </a:pPr>
            <a:r>
              <a:rPr lang="zh-CN" altLang="en-US" sz="2400" b="1" dirty="0" smtClean="0">
                <a:solidFill>
                  <a:srgbClr val="FF0000"/>
                </a:solidFill>
              </a:rPr>
              <a:t>（</a:t>
            </a:r>
            <a:r>
              <a:rPr lang="en-US" altLang="zh-CN" sz="2400" b="1" dirty="0" smtClean="0">
                <a:solidFill>
                  <a:srgbClr val="FF0000"/>
                </a:solidFill>
              </a:rPr>
              <a:t>2</a:t>
            </a:r>
            <a:r>
              <a:rPr lang="zh-CN" altLang="en-US" sz="2400" b="1" dirty="0" smtClean="0">
                <a:solidFill>
                  <a:srgbClr val="FF0000"/>
                </a:solidFill>
              </a:rPr>
              <a:t>）其它无形资产（土地使用权除外）</a:t>
            </a:r>
            <a:endParaRPr lang="zh-CN" altLang="en-US" sz="2400" b="1" dirty="0" smtClean="0">
              <a:solidFill>
                <a:srgbClr val="FF0000"/>
              </a:solidFill>
            </a:endParaRPr>
          </a:p>
          <a:p>
            <a:pPr>
              <a:lnSpc>
                <a:spcPct val="80000"/>
              </a:lnSpc>
              <a:buFontTx/>
              <a:buNone/>
            </a:pPr>
            <a:r>
              <a:rPr lang="zh-CN" altLang="en-US" sz="2400" b="1" dirty="0" smtClean="0">
                <a:solidFill>
                  <a:srgbClr val="FF0000"/>
                </a:solidFill>
              </a:rPr>
              <a:t>（</a:t>
            </a:r>
            <a:r>
              <a:rPr lang="en-US" altLang="zh-CN" sz="2400" b="1" dirty="0" smtClean="0">
                <a:solidFill>
                  <a:srgbClr val="FF0000"/>
                </a:solidFill>
              </a:rPr>
              <a:t>3</a:t>
            </a:r>
            <a:r>
              <a:rPr lang="zh-CN" altLang="en-US" sz="2400" b="1" dirty="0" smtClean="0">
                <a:solidFill>
                  <a:srgbClr val="FF0000"/>
                </a:solidFill>
              </a:rPr>
              <a:t>）由经营亏损引起的净递延税资产</a:t>
            </a:r>
            <a:endParaRPr lang="zh-CN" altLang="en-US" sz="2400" b="1" dirty="0" smtClean="0">
              <a:solidFill>
                <a:srgbClr val="FF0000"/>
              </a:solidFill>
            </a:endParaRPr>
          </a:p>
          <a:p>
            <a:pPr>
              <a:lnSpc>
                <a:spcPct val="80000"/>
              </a:lnSpc>
              <a:buFontTx/>
              <a:buNone/>
            </a:pPr>
            <a:r>
              <a:rPr lang="zh-CN" altLang="en-US" sz="2400" b="1" dirty="0" smtClean="0">
                <a:solidFill>
                  <a:srgbClr val="FF0000"/>
                </a:solidFill>
              </a:rPr>
              <a:t>（</a:t>
            </a:r>
            <a:r>
              <a:rPr lang="en-US" altLang="zh-CN" sz="2400" b="1" dirty="0" smtClean="0">
                <a:solidFill>
                  <a:srgbClr val="FF0000"/>
                </a:solidFill>
              </a:rPr>
              <a:t>4</a:t>
            </a:r>
            <a:r>
              <a:rPr lang="zh-CN" altLang="en-US" sz="2400" b="1" dirty="0" smtClean="0">
                <a:solidFill>
                  <a:srgbClr val="FF0000"/>
                </a:solidFill>
              </a:rPr>
              <a:t>）贷款损失准备缺口</a:t>
            </a:r>
            <a:endParaRPr lang="zh-CN" altLang="en-US" sz="2400" b="1" dirty="0" smtClean="0">
              <a:solidFill>
                <a:srgbClr val="FF0000"/>
              </a:solidFill>
            </a:endParaRPr>
          </a:p>
          <a:p>
            <a:pPr>
              <a:lnSpc>
                <a:spcPct val="80000"/>
              </a:lnSpc>
              <a:buFontTx/>
              <a:buNone/>
            </a:pPr>
            <a:r>
              <a:rPr lang="zh-CN" altLang="en-US" sz="2400" b="1" dirty="0" smtClean="0">
                <a:solidFill>
                  <a:srgbClr val="FF0000"/>
                </a:solidFill>
              </a:rPr>
              <a:t>（</a:t>
            </a:r>
            <a:r>
              <a:rPr lang="en-US" altLang="zh-CN" sz="2400" b="1" dirty="0" smtClean="0">
                <a:solidFill>
                  <a:srgbClr val="FF0000"/>
                </a:solidFill>
              </a:rPr>
              <a:t>5</a:t>
            </a:r>
            <a:r>
              <a:rPr lang="zh-CN" altLang="en-US" sz="2400" b="1" dirty="0" smtClean="0">
                <a:solidFill>
                  <a:srgbClr val="FF0000"/>
                </a:solidFill>
              </a:rPr>
              <a:t>）资产证券化销售利得</a:t>
            </a:r>
            <a:endParaRPr lang="zh-CN" altLang="en-US" sz="2400" b="1" dirty="0" smtClean="0">
              <a:solidFill>
                <a:srgbClr val="FF0000"/>
              </a:solidFill>
            </a:endParaRPr>
          </a:p>
          <a:p>
            <a:pPr>
              <a:lnSpc>
                <a:spcPct val="80000"/>
              </a:lnSpc>
              <a:buFontTx/>
              <a:buNone/>
            </a:pPr>
            <a:r>
              <a:rPr lang="en-US" altLang="zh-CN" sz="2400" dirty="0" smtClean="0">
                <a:solidFill>
                  <a:srgbClr val="0000FF"/>
                </a:solidFill>
              </a:rPr>
              <a:t> ……</a:t>
            </a:r>
            <a:r>
              <a:rPr lang="zh-CN" altLang="en-US" sz="2400" dirty="0" smtClean="0">
                <a:solidFill>
                  <a:srgbClr val="0000FF"/>
                </a:solidFill>
              </a:rPr>
              <a:t>书</a:t>
            </a:r>
            <a:r>
              <a:rPr lang="en-US" altLang="zh-CN" sz="2400" dirty="0" smtClean="0">
                <a:solidFill>
                  <a:srgbClr val="0000FF"/>
                </a:solidFill>
              </a:rPr>
              <a:t>P271</a:t>
            </a:r>
            <a:endParaRPr lang="en-US" altLang="zh-CN" sz="2400" dirty="0" smtClean="0">
              <a:solidFill>
                <a:srgbClr val="0000FF"/>
              </a:solidFill>
            </a:endParaRPr>
          </a:p>
          <a:p>
            <a:pPr>
              <a:lnSpc>
                <a:spcPct val="80000"/>
              </a:lnSpc>
              <a:buFontTx/>
              <a:buNone/>
            </a:pPr>
            <a:r>
              <a:rPr lang="zh-CN" altLang="en-US" sz="2400" dirty="0" smtClean="0"/>
              <a:t> </a:t>
            </a:r>
            <a:endParaRPr lang="zh-CN"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anim calcmode="lin" valueType="num">
                                      <p:cBhvr>
                                        <p:cTn id="7" dur="1000" fill="hold"/>
                                        <p:tgtEl>
                                          <p:spTgt spid="25603">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25603">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2560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60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anim calcmode="lin" valueType="num">
                                      <p:cBhvr>
                                        <p:cTn id="15" dur="1000" fill="hold"/>
                                        <p:tgtEl>
                                          <p:spTgt spid="25603">
                                            <p:txEl>
                                              <p:pRg st="4" end="4"/>
                                            </p:txEl>
                                          </p:spTgt>
                                        </p:tgtEl>
                                        <p:attrNameLst>
                                          <p:attrName>ppt_w</p:attrName>
                                        </p:attrNameLst>
                                      </p:cBhvr>
                                      <p:tavLst>
                                        <p:tav tm="0">
                                          <p:val>
                                            <p:fltVal val="0"/>
                                          </p:val>
                                        </p:tav>
                                        <p:tav tm="100000">
                                          <p:val>
                                            <p:strVal val="#ppt_w"/>
                                          </p:val>
                                        </p:tav>
                                      </p:tavLst>
                                    </p:anim>
                                    <p:anim calcmode="lin" valueType="num">
                                      <p:cBhvr>
                                        <p:cTn id="16" dur="1000" fill="hold"/>
                                        <p:tgtEl>
                                          <p:spTgt spid="25603">
                                            <p:txEl>
                                              <p:pRg st="4" end="4"/>
                                            </p:txEl>
                                          </p:spTgt>
                                        </p:tgtEl>
                                        <p:attrNameLst>
                                          <p:attrName>ppt_h</p:attrName>
                                        </p:attrNameLst>
                                      </p:cBhvr>
                                      <p:tavLst>
                                        <p:tav tm="0">
                                          <p:val>
                                            <p:fltVal val="0"/>
                                          </p:val>
                                        </p:tav>
                                        <p:tav tm="100000">
                                          <p:val>
                                            <p:strVal val="#ppt_h"/>
                                          </p:val>
                                        </p:tav>
                                      </p:tavLst>
                                    </p:anim>
                                    <p:anim calcmode="lin" valueType="num">
                                      <p:cBhvr>
                                        <p:cTn id="17" dur="1000" fill="hold"/>
                                        <p:tgtEl>
                                          <p:spTgt spid="2560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560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anim calcmode="lin" valueType="num">
                                      <p:cBhvr>
                                        <p:cTn id="23" dur="1000" fill="hold"/>
                                        <p:tgtEl>
                                          <p:spTgt spid="25603">
                                            <p:txEl>
                                              <p:pRg st="5" end="5"/>
                                            </p:txEl>
                                          </p:spTgt>
                                        </p:tgtEl>
                                        <p:attrNameLst>
                                          <p:attrName>ppt_w</p:attrName>
                                        </p:attrNameLst>
                                      </p:cBhvr>
                                      <p:tavLst>
                                        <p:tav tm="0">
                                          <p:val>
                                            <p:fltVal val="0"/>
                                          </p:val>
                                        </p:tav>
                                        <p:tav tm="100000">
                                          <p:val>
                                            <p:strVal val="#ppt_w"/>
                                          </p:val>
                                        </p:tav>
                                      </p:tavLst>
                                    </p:anim>
                                    <p:anim calcmode="lin" valueType="num">
                                      <p:cBhvr>
                                        <p:cTn id="24" dur="1000" fill="hold"/>
                                        <p:tgtEl>
                                          <p:spTgt spid="25603">
                                            <p:txEl>
                                              <p:pRg st="5" end="5"/>
                                            </p:txEl>
                                          </p:spTgt>
                                        </p:tgtEl>
                                        <p:attrNameLst>
                                          <p:attrName>ppt_h</p:attrName>
                                        </p:attrNameLst>
                                      </p:cBhvr>
                                      <p:tavLst>
                                        <p:tav tm="0">
                                          <p:val>
                                            <p:fltVal val="0"/>
                                          </p:val>
                                        </p:tav>
                                        <p:tav tm="100000">
                                          <p:val>
                                            <p:strVal val="#ppt_h"/>
                                          </p:val>
                                        </p:tav>
                                      </p:tavLst>
                                    </p:anim>
                                    <p:anim calcmode="lin" valueType="num">
                                      <p:cBhvr>
                                        <p:cTn id="25" dur="1000" fill="hold"/>
                                        <p:tgtEl>
                                          <p:spTgt spid="2560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5603">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25603">
                                            <p:txEl>
                                              <p:pRg st="6" end="6"/>
                                            </p:txEl>
                                          </p:spTgt>
                                        </p:tgtEl>
                                        <p:attrNameLst>
                                          <p:attrName>style.visibility</p:attrName>
                                        </p:attrNameLst>
                                      </p:cBhvr>
                                      <p:to>
                                        <p:strVal val="visible"/>
                                      </p:to>
                                    </p:set>
                                    <p:anim calcmode="lin" valueType="num">
                                      <p:cBhvr>
                                        <p:cTn id="31" dur="1000" fill="hold"/>
                                        <p:tgtEl>
                                          <p:spTgt spid="25603">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25603">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2560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560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25603">
                                            <p:txEl>
                                              <p:pRg st="7" end="7"/>
                                            </p:txEl>
                                          </p:spTgt>
                                        </p:tgtEl>
                                        <p:attrNameLst>
                                          <p:attrName>style.visibility</p:attrName>
                                        </p:attrNameLst>
                                      </p:cBhvr>
                                      <p:to>
                                        <p:strVal val="visible"/>
                                      </p:to>
                                    </p:set>
                                    <p:anim calcmode="lin" valueType="num">
                                      <p:cBhvr>
                                        <p:cTn id="39" dur="1000" fill="hold"/>
                                        <p:tgtEl>
                                          <p:spTgt spid="25603">
                                            <p:txEl>
                                              <p:pRg st="7" end="7"/>
                                            </p:txEl>
                                          </p:spTgt>
                                        </p:tgtEl>
                                        <p:attrNameLst>
                                          <p:attrName>ppt_w</p:attrName>
                                        </p:attrNameLst>
                                      </p:cBhvr>
                                      <p:tavLst>
                                        <p:tav tm="0">
                                          <p:val>
                                            <p:fltVal val="0"/>
                                          </p:val>
                                        </p:tav>
                                        <p:tav tm="100000">
                                          <p:val>
                                            <p:strVal val="#ppt_w"/>
                                          </p:val>
                                        </p:tav>
                                      </p:tavLst>
                                    </p:anim>
                                    <p:anim calcmode="lin" valueType="num">
                                      <p:cBhvr>
                                        <p:cTn id="40" dur="1000" fill="hold"/>
                                        <p:tgtEl>
                                          <p:spTgt spid="25603">
                                            <p:txEl>
                                              <p:pRg st="7" end="7"/>
                                            </p:txEl>
                                          </p:spTgt>
                                        </p:tgtEl>
                                        <p:attrNameLst>
                                          <p:attrName>ppt_h</p:attrName>
                                        </p:attrNameLst>
                                      </p:cBhvr>
                                      <p:tavLst>
                                        <p:tav tm="0">
                                          <p:val>
                                            <p:fltVal val="0"/>
                                          </p:val>
                                        </p:tav>
                                        <p:tav tm="100000">
                                          <p:val>
                                            <p:strVal val="#ppt_h"/>
                                          </p:val>
                                        </p:tav>
                                      </p:tavLst>
                                    </p:anim>
                                    <p:anim calcmode="lin" valueType="num">
                                      <p:cBhvr>
                                        <p:cTn id="41" dur="1000" fill="hold"/>
                                        <p:tgtEl>
                                          <p:spTgt spid="2560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2560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5" presetClass="entr" presetSubtype="0" fill="hold" nodeType="clickEffect">
                                  <p:stCondLst>
                                    <p:cond delay="0"/>
                                  </p:stCondLst>
                                  <p:childTnLst>
                                    <p:set>
                                      <p:cBhvr>
                                        <p:cTn id="46" dur="1" fill="hold">
                                          <p:stCondLst>
                                            <p:cond delay="0"/>
                                          </p:stCondLst>
                                        </p:cTn>
                                        <p:tgtEl>
                                          <p:spTgt spid="25603">
                                            <p:txEl>
                                              <p:pRg st="8" end="8"/>
                                            </p:txEl>
                                          </p:spTgt>
                                        </p:tgtEl>
                                        <p:attrNameLst>
                                          <p:attrName>style.visibility</p:attrName>
                                        </p:attrNameLst>
                                      </p:cBhvr>
                                      <p:to>
                                        <p:strVal val="visible"/>
                                      </p:to>
                                    </p:set>
                                    <p:anim calcmode="lin" valueType="num">
                                      <p:cBhvr>
                                        <p:cTn id="47" dur="1000" fill="hold"/>
                                        <p:tgtEl>
                                          <p:spTgt spid="25603">
                                            <p:txEl>
                                              <p:pRg st="8" end="8"/>
                                            </p:txEl>
                                          </p:spTgt>
                                        </p:tgtEl>
                                        <p:attrNameLst>
                                          <p:attrName>ppt_w</p:attrName>
                                        </p:attrNameLst>
                                      </p:cBhvr>
                                      <p:tavLst>
                                        <p:tav tm="0">
                                          <p:val>
                                            <p:fltVal val="0"/>
                                          </p:val>
                                        </p:tav>
                                        <p:tav tm="100000">
                                          <p:val>
                                            <p:strVal val="#ppt_w"/>
                                          </p:val>
                                        </p:tav>
                                      </p:tavLst>
                                    </p:anim>
                                    <p:anim calcmode="lin" valueType="num">
                                      <p:cBhvr>
                                        <p:cTn id="48" dur="1000" fill="hold"/>
                                        <p:tgtEl>
                                          <p:spTgt spid="25603">
                                            <p:txEl>
                                              <p:pRg st="8" end="8"/>
                                            </p:txEl>
                                          </p:spTgt>
                                        </p:tgtEl>
                                        <p:attrNameLst>
                                          <p:attrName>ppt_h</p:attrName>
                                        </p:attrNameLst>
                                      </p:cBhvr>
                                      <p:tavLst>
                                        <p:tav tm="0">
                                          <p:val>
                                            <p:fltVal val="0"/>
                                          </p:val>
                                        </p:tav>
                                        <p:tav tm="100000">
                                          <p:val>
                                            <p:strVal val="#ppt_h"/>
                                          </p:val>
                                        </p:tav>
                                      </p:tavLst>
                                    </p:anim>
                                    <p:anim calcmode="lin" valueType="num">
                                      <p:cBhvr>
                                        <p:cTn id="49" dur="1000" fill="hold"/>
                                        <p:tgtEl>
                                          <p:spTgt spid="2560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25603">
                                            <p:txEl>
                                              <p:pRg st="8" end="8"/>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ID="15" presetClass="entr" presetSubtype="0" fill="hold" nodeType="clickEffect">
                                  <p:stCondLst>
                                    <p:cond delay="0"/>
                                  </p:stCondLst>
                                  <p:childTnLst>
                                    <p:set>
                                      <p:cBhvr>
                                        <p:cTn id="54" dur="1" fill="hold">
                                          <p:stCondLst>
                                            <p:cond delay="0"/>
                                          </p:stCondLst>
                                        </p:cTn>
                                        <p:tgtEl>
                                          <p:spTgt spid="25603">
                                            <p:txEl>
                                              <p:pRg st="9" end="9"/>
                                            </p:txEl>
                                          </p:spTgt>
                                        </p:tgtEl>
                                        <p:attrNameLst>
                                          <p:attrName>style.visibility</p:attrName>
                                        </p:attrNameLst>
                                      </p:cBhvr>
                                      <p:to>
                                        <p:strVal val="visible"/>
                                      </p:to>
                                    </p:set>
                                    <p:anim calcmode="lin" valueType="num">
                                      <p:cBhvr>
                                        <p:cTn id="55" dur="1000" fill="hold"/>
                                        <p:tgtEl>
                                          <p:spTgt spid="25603">
                                            <p:txEl>
                                              <p:pRg st="9" end="9"/>
                                            </p:txEl>
                                          </p:spTgt>
                                        </p:tgtEl>
                                        <p:attrNameLst>
                                          <p:attrName>ppt_w</p:attrName>
                                        </p:attrNameLst>
                                      </p:cBhvr>
                                      <p:tavLst>
                                        <p:tav tm="0">
                                          <p:val>
                                            <p:fltVal val="0"/>
                                          </p:val>
                                        </p:tav>
                                        <p:tav tm="100000">
                                          <p:val>
                                            <p:strVal val="#ppt_w"/>
                                          </p:val>
                                        </p:tav>
                                      </p:tavLst>
                                    </p:anim>
                                    <p:anim calcmode="lin" valueType="num">
                                      <p:cBhvr>
                                        <p:cTn id="56" dur="1000" fill="hold"/>
                                        <p:tgtEl>
                                          <p:spTgt spid="25603">
                                            <p:txEl>
                                              <p:pRg st="9" end="9"/>
                                            </p:txEl>
                                          </p:spTgt>
                                        </p:tgtEl>
                                        <p:attrNameLst>
                                          <p:attrName>ppt_h</p:attrName>
                                        </p:attrNameLst>
                                      </p:cBhvr>
                                      <p:tavLst>
                                        <p:tav tm="0">
                                          <p:val>
                                            <p:fltVal val="0"/>
                                          </p:val>
                                        </p:tav>
                                        <p:tav tm="100000">
                                          <p:val>
                                            <p:strVal val="#ppt_h"/>
                                          </p:val>
                                        </p:tav>
                                      </p:tavLst>
                                    </p:anim>
                                    <p:anim calcmode="lin" valueType="num">
                                      <p:cBhvr>
                                        <p:cTn id="57" dur="1000" fill="hold"/>
                                        <p:tgtEl>
                                          <p:spTgt spid="2560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5603">
                                            <p:txEl>
                                              <p:pRg st="9" end="9"/>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3"/>
          <p:cNvSpPr>
            <a:spLocks noGrp="1" noChangeArrowheads="1"/>
          </p:cNvSpPr>
          <p:nvPr>
            <p:ph type="body" idx="1"/>
          </p:nvPr>
        </p:nvSpPr>
        <p:spPr/>
        <p:txBody>
          <a:bodyPr/>
          <a:lstStyle/>
          <a:p>
            <a:pPr>
              <a:buFontTx/>
              <a:buNone/>
            </a:pPr>
            <a:r>
              <a:rPr lang="zh-CN" altLang="en-US" dirty="0" smtClean="0"/>
              <a:t>（二）资本充足率的计算公式</a:t>
            </a:r>
            <a:endParaRPr lang="zh-CN" altLang="en-US" dirty="0" smtClean="0"/>
          </a:p>
          <a:p>
            <a:pPr>
              <a:buFontTx/>
              <a:buNone/>
            </a:pPr>
            <a:r>
              <a:rPr lang="zh-CN" altLang="en-US" sz="2400" dirty="0" smtClean="0"/>
              <a:t>           商业银行总资本包括</a:t>
            </a:r>
            <a:r>
              <a:rPr lang="zh-CN" altLang="en-US" sz="2400" b="1" dirty="0" smtClean="0">
                <a:solidFill>
                  <a:srgbClr val="FF0000"/>
                </a:solidFill>
              </a:rPr>
              <a:t>核心一级资本、其它一级资本和二级资本</a:t>
            </a:r>
            <a:r>
              <a:rPr lang="zh-CN" altLang="en-US" sz="2400" dirty="0" smtClean="0"/>
              <a:t>。各自充足率的计算公式分别为：</a:t>
            </a:r>
            <a:endParaRPr lang="zh-CN" altLang="en-US" sz="2400" dirty="0" smtClean="0"/>
          </a:p>
        </p:txBody>
      </p:sp>
      <p:sp>
        <p:nvSpPr>
          <p:cNvPr id="1032" name="Rectangle 5"/>
          <p:cNvSpPr>
            <a:spLocks noChangeArrowheads="1"/>
          </p:cNvSpPr>
          <p:nvPr/>
        </p:nvSpPr>
        <p:spPr bwMode="auto">
          <a:xfrm>
            <a:off x="0" y="0"/>
            <a:ext cx="9144000" cy="0"/>
          </a:xfrm>
          <a:prstGeom prst="rect">
            <a:avLst/>
          </a:prstGeom>
          <a:noFill/>
          <a:ln w="9525">
            <a:noFill/>
            <a:miter lim="800000"/>
          </a:ln>
        </p:spPr>
        <p:txBody>
          <a:bodyPr wrap="none" anchor="ctr">
            <a:spAutoFit/>
          </a:bodyPr>
          <a:lstStyle/>
          <a:p>
            <a:pPr eaLnBrk="1" hangingPunct="1"/>
            <a:endParaRPr lang="zh-CN" altLang="en-US"/>
          </a:p>
        </p:txBody>
      </p:sp>
      <p:sp>
        <p:nvSpPr>
          <p:cNvPr id="1033" name="Rectangle 7"/>
          <p:cNvSpPr>
            <a:spLocks noChangeArrowheads="1"/>
          </p:cNvSpPr>
          <p:nvPr/>
        </p:nvSpPr>
        <p:spPr bwMode="auto">
          <a:xfrm>
            <a:off x="0" y="3219450"/>
            <a:ext cx="9144000" cy="0"/>
          </a:xfrm>
          <a:prstGeom prst="rect">
            <a:avLst/>
          </a:prstGeom>
          <a:noFill/>
          <a:ln w="9525">
            <a:noFill/>
            <a:miter lim="800000"/>
          </a:ln>
        </p:spPr>
        <p:txBody>
          <a:bodyPr wrap="none" anchor="ctr">
            <a:spAutoFit/>
          </a:bodyPr>
          <a:lstStyle/>
          <a:p>
            <a:pPr eaLnBrk="1" hangingPunct="1"/>
            <a:endParaRPr lang="zh-CN" altLang="en-US"/>
          </a:p>
        </p:txBody>
      </p:sp>
      <p:graphicFrame>
        <p:nvGraphicFramePr>
          <p:cNvPr id="26630" name="Object 6"/>
          <p:cNvGraphicFramePr>
            <a:graphicFrameLocks noChangeAspect="1"/>
          </p:cNvGraphicFramePr>
          <p:nvPr/>
        </p:nvGraphicFramePr>
        <p:xfrm>
          <a:off x="2143125" y="3429000"/>
          <a:ext cx="4632325" cy="642938"/>
        </p:xfrm>
        <a:graphic>
          <a:graphicData uri="http://schemas.openxmlformats.org/presentationml/2006/ole">
            <mc:AlternateContent xmlns:mc="http://schemas.openxmlformats.org/markup-compatibility/2006">
              <mc:Choice xmlns:v="urn:schemas-microsoft-com:vml" Requires="v">
                <p:oleObj spid="_x0000_s1146" name="" r:id="rId1" imgW="0" imgH="0" progId="Equation.DSMT4">
                  <p:embed/>
                </p:oleObj>
              </mc:Choice>
              <mc:Fallback>
                <p:oleObj name="" r:id="rId1" imgW="0" imgH="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3429000"/>
                        <a:ext cx="4632325"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Rectangle 9"/>
          <p:cNvSpPr>
            <a:spLocks noChangeArrowheads="1"/>
          </p:cNvSpPr>
          <p:nvPr/>
        </p:nvSpPr>
        <p:spPr bwMode="auto">
          <a:xfrm>
            <a:off x="0" y="3219450"/>
            <a:ext cx="9144000" cy="0"/>
          </a:xfrm>
          <a:prstGeom prst="rect">
            <a:avLst/>
          </a:prstGeom>
          <a:noFill/>
          <a:ln w="9525">
            <a:noFill/>
            <a:miter lim="800000"/>
          </a:ln>
        </p:spPr>
        <p:txBody>
          <a:bodyPr wrap="none" anchor="ctr">
            <a:spAutoFit/>
          </a:bodyPr>
          <a:lstStyle/>
          <a:p>
            <a:pPr eaLnBrk="1" hangingPunct="1"/>
            <a:endParaRPr lang="zh-CN" altLang="en-US"/>
          </a:p>
        </p:txBody>
      </p:sp>
      <p:graphicFrame>
        <p:nvGraphicFramePr>
          <p:cNvPr id="26632" name="Object 8"/>
          <p:cNvGraphicFramePr>
            <a:graphicFrameLocks noChangeAspect="1"/>
          </p:cNvGraphicFramePr>
          <p:nvPr/>
        </p:nvGraphicFramePr>
        <p:xfrm>
          <a:off x="2000250" y="4429125"/>
          <a:ext cx="4832350" cy="571500"/>
        </p:xfrm>
        <a:graphic>
          <a:graphicData uri="http://schemas.openxmlformats.org/presentationml/2006/ole">
            <mc:AlternateContent xmlns:mc="http://schemas.openxmlformats.org/markup-compatibility/2006">
              <mc:Choice xmlns:v="urn:schemas-microsoft-com:vml" Requires="v">
                <p:oleObj spid="_x0000_s1147" name="" r:id="rId3" imgW="0" imgH="0" progId="Equation.DSMT4">
                  <p:embed/>
                </p:oleObj>
              </mc:Choice>
              <mc:Fallback>
                <p:oleObj name="" r:id="rId3" imgW="0" imgH="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4429125"/>
                        <a:ext cx="48323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Rectangle 11"/>
          <p:cNvSpPr>
            <a:spLocks noChangeArrowheads="1"/>
          </p:cNvSpPr>
          <p:nvPr/>
        </p:nvSpPr>
        <p:spPr bwMode="auto">
          <a:xfrm>
            <a:off x="0" y="3219450"/>
            <a:ext cx="9144000" cy="0"/>
          </a:xfrm>
          <a:prstGeom prst="rect">
            <a:avLst/>
          </a:prstGeom>
          <a:noFill/>
          <a:ln w="9525">
            <a:noFill/>
            <a:miter lim="800000"/>
          </a:ln>
        </p:spPr>
        <p:txBody>
          <a:bodyPr wrap="none" anchor="ctr">
            <a:spAutoFit/>
          </a:bodyPr>
          <a:lstStyle/>
          <a:p>
            <a:pPr eaLnBrk="1" hangingPunct="1"/>
            <a:endParaRPr lang="zh-CN" altLang="en-US"/>
          </a:p>
        </p:txBody>
      </p:sp>
      <p:graphicFrame>
        <p:nvGraphicFramePr>
          <p:cNvPr id="26634" name="Object 10"/>
          <p:cNvGraphicFramePr>
            <a:graphicFrameLocks noChangeAspect="1"/>
          </p:cNvGraphicFramePr>
          <p:nvPr/>
        </p:nvGraphicFramePr>
        <p:xfrm>
          <a:off x="1500188" y="5500688"/>
          <a:ext cx="6370637" cy="642937"/>
        </p:xfrm>
        <a:graphic>
          <a:graphicData uri="http://schemas.openxmlformats.org/presentationml/2006/ole">
            <mc:AlternateContent xmlns:mc="http://schemas.openxmlformats.org/markup-compatibility/2006">
              <mc:Choice xmlns:v="urn:schemas-microsoft-com:vml" Requires="v">
                <p:oleObj spid="_x0000_s1148" name="" r:id="rId5" imgW="0" imgH="0" progId="Equation.DSMT4">
                  <p:embed/>
                </p:oleObj>
              </mc:Choice>
              <mc:Fallback>
                <p:oleObj name="" r:id="rId5" imgW="0" imgH="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5500688"/>
                        <a:ext cx="6370637"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30"/>
                                        </p:tgtEl>
                                        <p:attrNameLst>
                                          <p:attrName>style.visibility</p:attrName>
                                        </p:attrNameLst>
                                      </p:cBhvr>
                                      <p:to>
                                        <p:strVal val="visible"/>
                                      </p:to>
                                    </p:set>
                                    <p:anim calcmode="lin" valueType="num">
                                      <p:cBhvr additive="base">
                                        <p:cTn id="7" dur="500" fill="hold"/>
                                        <p:tgtEl>
                                          <p:spTgt spid="26630"/>
                                        </p:tgtEl>
                                        <p:attrNameLst>
                                          <p:attrName>ppt_x</p:attrName>
                                        </p:attrNameLst>
                                      </p:cBhvr>
                                      <p:tavLst>
                                        <p:tav tm="0">
                                          <p:val>
                                            <p:strVal val="#ppt_x"/>
                                          </p:val>
                                        </p:tav>
                                        <p:tav tm="100000">
                                          <p:val>
                                            <p:strVal val="#ppt_x"/>
                                          </p:val>
                                        </p:tav>
                                      </p:tavLst>
                                    </p:anim>
                                    <p:anim calcmode="lin" valueType="num">
                                      <p:cBhvr additive="base">
                                        <p:cTn id="8" dur="500" fill="hold"/>
                                        <p:tgtEl>
                                          <p:spTgt spid="266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6632"/>
                                        </p:tgtEl>
                                        <p:attrNameLst>
                                          <p:attrName>style.visibility</p:attrName>
                                        </p:attrNameLst>
                                      </p:cBhvr>
                                      <p:to>
                                        <p:strVal val="visible"/>
                                      </p:to>
                                    </p:set>
                                    <p:animEffect transition="in" filter="box(in)">
                                      <p:cBhvr>
                                        <p:cTn id="13" dur="500"/>
                                        <p:tgtEl>
                                          <p:spTgt spid="2663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26634"/>
                                        </p:tgtEl>
                                        <p:attrNameLst>
                                          <p:attrName>style.visibility</p:attrName>
                                        </p:attrNameLst>
                                      </p:cBhvr>
                                      <p:to>
                                        <p:strVal val="visible"/>
                                      </p:to>
                                    </p:set>
                                    <p:animEffect transition="in" filter="checkerboard(across)">
                                      <p:cBhvr>
                                        <p:cTn id="18" dur="500"/>
                                        <p:tgtEl>
                                          <p:spTgt spid="2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1"/>
          </p:nvPr>
        </p:nvSpPr>
        <p:spPr>
          <a:xfrm>
            <a:off x="428624" y="1143000"/>
            <a:ext cx="8319839" cy="4525963"/>
          </a:xfrm>
        </p:spPr>
        <p:txBody>
          <a:bodyPr/>
          <a:lstStyle/>
          <a:p>
            <a:pPr>
              <a:buFontTx/>
              <a:buNone/>
            </a:pPr>
            <a:r>
              <a:rPr lang="zh-CN" altLang="en-US" dirty="0" smtClean="0"/>
              <a:t>（三）风险加权资产的确定 </a:t>
            </a:r>
            <a:endParaRPr lang="zh-CN" altLang="en-US" dirty="0" smtClean="0"/>
          </a:p>
          <a:p>
            <a:pPr marL="0" indent="0">
              <a:buNone/>
            </a:pPr>
            <a:r>
              <a:rPr kumimoji="1" lang="zh-CN" altLang="en-US" b="1" dirty="0" smtClean="0"/>
              <a:t>风险加权资产</a:t>
            </a:r>
            <a:r>
              <a:rPr kumimoji="1" lang="en-US" altLang="zh-CN" b="1" dirty="0" smtClean="0"/>
              <a:t>=〔</a:t>
            </a:r>
            <a:r>
              <a:rPr kumimoji="1" lang="zh-CN" altLang="en-US" b="1" dirty="0"/>
              <a:t>信用风险加权资产</a:t>
            </a:r>
            <a:r>
              <a:rPr kumimoji="1" lang="en-US" altLang="zh-CN" b="1" dirty="0"/>
              <a:t>+</a:t>
            </a:r>
            <a:r>
              <a:rPr kumimoji="1" lang="zh-CN" altLang="en-US" b="1" dirty="0"/>
              <a:t>（市场风险资本</a:t>
            </a:r>
            <a:r>
              <a:rPr kumimoji="1" lang="en-US" altLang="zh-CN" b="1" dirty="0"/>
              <a:t>+</a:t>
            </a:r>
            <a:r>
              <a:rPr kumimoji="1" lang="zh-CN" altLang="en-US" b="1" dirty="0"/>
              <a:t>操作风险资本）</a:t>
            </a:r>
            <a:r>
              <a:rPr kumimoji="1" lang="en-US" altLang="zh-CN" b="1" dirty="0"/>
              <a:t>×12.5〕</a:t>
            </a:r>
            <a:r>
              <a:rPr lang="zh-CN" altLang="en-US" b="1" dirty="0"/>
              <a:t> </a:t>
            </a:r>
            <a:endParaRPr lang="zh-CN" altLang="en-US" b="1" dirty="0"/>
          </a:p>
          <a:p>
            <a:pPr marL="0" indent="0">
              <a:buNone/>
            </a:pPr>
            <a:endParaRPr lang="zh-CN" altLang="en-US" sz="24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1"/>
          </p:nvPr>
        </p:nvSpPr>
        <p:spPr>
          <a:xfrm>
            <a:off x="323528" y="836712"/>
            <a:ext cx="8136904" cy="6021288"/>
          </a:xfrm>
        </p:spPr>
        <p:txBody>
          <a:bodyPr/>
          <a:lstStyle/>
          <a:p>
            <a:pPr>
              <a:buFontTx/>
              <a:buNone/>
            </a:pPr>
            <a:r>
              <a:rPr lang="en-US" altLang="zh-CN" sz="2400" dirty="0" smtClean="0"/>
              <a:t>1</a:t>
            </a:r>
            <a:r>
              <a:rPr lang="zh-CN" altLang="en-US" sz="2400" dirty="0" smtClean="0"/>
              <a:t>．</a:t>
            </a:r>
            <a:r>
              <a:rPr lang="zh-CN" altLang="en-US" sz="2400" b="1" dirty="0" smtClean="0">
                <a:solidFill>
                  <a:srgbClr val="FF0000"/>
                </a:solidFill>
              </a:rPr>
              <a:t>信用风险加权</a:t>
            </a:r>
            <a:r>
              <a:rPr lang="zh-CN" altLang="en-US" sz="2400" dirty="0" smtClean="0"/>
              <a:t>资产权重与转换系数 </a:t>
            </a:r>
            <a:endParaRPr lang="zh-CN" altLang="en-US" sz="2400" dirty="0" smtClean="0"/>
          </a:p>
          <a:p>
            <a:endParaRPr lang="zh-CN" altLang="en-US" sz="24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a:p>
            <a:endParaRPr lang="zh-CN" altLang="en-US" sz="1800" dirty="0" smtClean="0"/>
          </a:p>
        </p:txBody>
      </p:sp>
      <p:graphicFrame>
        <p:nvGraphicFramePr>
          <p:cNvPr id="27756" name="Group 108"/>
          <p:cNvGraphicFramePr>
            <a:graphicFrameLocks noGrp="1"/>
          </p:cNvGraphicFramePr>
          <p:nvPr>
            <p:ph sz="half" idx="2"/>
          </p:nvPr>
        </p:nvGraphicFramePr>
        <p:xfrm>
          <a:off x="107504" y="1268761"/>
          <a:ext cx="9036496" cy="5330025"/>
        </p:xfrm>
        <a:graphic>
          <a:graphicData uri="http://schemas.openxmlformats.org/drawingml/2006/table">
            <a:tbl>
              <a:tblPr/>
              <a:tblGrid>
                <a:gridCol w="1080120"/>
                <a:gridCol w="5472608"/>
                <a:gridCol w="2483768"/>
              </a:tblGrid>
              <a:tr h="360539">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风险权重</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 对应的资产负债表内容</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 对应表外项目内容</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83719">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5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0%</a:t>
                      </a:r>
                      <a:endParaRPr kumimoji="0" lang="en-US" altLang="zh-CN"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just"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现金、对本国中央银行的债权、对评级为从</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AA-</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及以上国家和地区政府和中央银行的债权；对我国政策性银行的债权；对我国中央政府投资的金融资产管理公司的债权；对我国商业银行原始期限四个月以内的债权等</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just"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原始期限不足</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1</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年的承诺；原始期限超过</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1</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年但可随时无条件撤销的承诺</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22627">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50000"/>
                        </a:lnSpc>
                        <a:spcBef>
                          <a:spcPct val="0"/>
                        </a:spcBef>
                        <a:spcAft>
                          <a:spcPct val="0"/>
                        </a:spcAft>
                        <a:buClrTx/>
                        <a:buSzTx/>
                        <a:buFontTx/>
                        <a:buNone/>
                      </a:pPr>
                      <a:r>
                        <a:rPr kumimoji="0" lang="en-US" altLang="zh-CN" sz="1600" b="1" i="0" u="none" strike="noStrike" cap="none" normalizeH="0" baseline="0" smtClean="0">
                          <a:ln>
                            <a:noFill/>
                          </a:ln>
                          <a:solidFill>
                            <a:schemeClr val="tx1"/>
                          </a:solidFill>
                          <a:effectLst/>
                          <a:latin typeface="楷体" pitchFamily="49" charset="-122"/>
                          <a:ea typeface="楷体" pitchFamily="49" charset="-122"/>
                        </a:rPr>
                        <a:t>20%</a:t>
                      </a:r>
                      <a:endParaRPr kumimoji="0" lang="en-US" altLang="zh-CN" sz="1600" b="1" i="0" u="none" strike="noStrike" cap="none" normalizeH="0" baseline="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对我国商业银行原始期限四个月以上的债权；对评级为</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AA</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一及以上国家或地区注册的商业银行或证券公司的</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债权</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与贸易相关的短期或有负债</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94849">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5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50%</a:t>
                      </a:r>
                      <a:endParaRPr kumimoji="0" lang="en-US" altLang="zh-CN"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 对评级为</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AA-</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及以上国家与地区政府投资的公用企业的债权：对我国中央政府投资的公用企业的债权；对个人住房抵押贷款。</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或</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有负债</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94849">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50000"/>
                        </a:lnSpc>
                        <a:spcBef>
                          <a:spcPct val="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100%</a:t>
                      </a:r>
                      <a:endParaRPr kumimoji="0" lang="en-US" altLang="zh-CN"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 对评级为</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AA-</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以下国家和地区政府和中央银行的债权：对评级为</a:t>
                      </a:r>
                      <a:r>
                        <a:rPr kumimoji="0" lang="en-US" altLang="zh-CN" sz="1600" b="1" i="0" u="none" strike="noStrike" cap="none" normalizeH="0" baseline="0" dirty="0" smtClean="0">
                          <a:ln>
                            <a:noFill/>
                          </a:ln>
                          <a:solidFill>
                            <a:schemeClr val="tx1"/>
                          </a:solidFill>
                          <a:effectLst/>
                          <a:latin typeface="楷体" pitchFamily="49" charset="-122"/>
                          <a:ea typeface="楷体" pitchFamily="49" charset="-122"/>
                        </a:rPr>
                        <a:t>AA-</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以下国家和地区政府投资的公用企业的</a:t>
                      </a: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债权</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charset="-122"/>
                        </a:defRPr>
                      </a:lvl1pPr>
                      <a:lvl2pPr marL="742950" indent="-285750" eaLnBrk="0" hangingPunct="0">
                        <a:spcBef>
                          <a:spcPct val="20000"/>
                        </a:spcBef>
                        <a:defRPr sz="2400">
                          <a:solidFill>
                            <a:schemeClr val="tx1"/>
                          </a:solidFill>
                          <a:latin typeface="Arial" charset="0"/>
                          <a:ea typeface="宋体" charset="-122"/>
                        </a:defRPr>
                      </a:lvl2pPr>
                      <a:lvl3pPr marL="1143000" indent="-228600" eaLnBrk="0" hangingPunct="0">
                        <a:spcBef>
                          <a:spcPct val="20000"/>
                        </a:spcBef>
                        <a:defRPr sz="2000">
                          <a:solidFill>
                            <a:schemeClr val="tx1"/>
                          </a:solidFill>
                          <a:latin typeface="Arial" charset="0"/>
                          <a:ea typeface="宋体" charset="-122"/>
                        </a:defRPr>
                      </a:lvl3pPr>
                      <a:lvl4pPr marL="1600200" indent="-228600" eaLnBrk="0" hangingPunct="0">
                        <a:spcBef>
                          <a:spcPct val="20000"/>
                        </a:spcBef>
                        <a:defRPr>
                          <a:solidFill>
                            <a:schemeClr val="tx1"/>
                          </a:solidFill>
                          <a:latin typeface="Arial" charset="0"/>
                          <a:ea typeface="宋体" charset="-122"/>
                        </a:defRPr>
                      </a:lvl4pPr>
                      <a:lvl5pPr marL="2057400" indent="-228600" eaLnBrk="0" hangingPunct="0">
                        <a:spcBef>
                          <a:spcPct val="20000"/>
                        </a:spcBef>
                        <a:defRPr>
                          <a:solidFill>
                            <a:schemeClr val="tx1"/>
                          </a:solidFill>
                          <a:latin typeface="Arial" charset="0"/>
                          <a:ea typeface="宋体" charset="-122"/>
                        </a:defRPr>
                      </a:lvl5pPr>
                      <a:lvl6pPr marL="2514600" indent="-228600" eaLnBrk="0" fontAlgn="base" hangingPunct="0">
                        <a:spcBef>
                          <a:spcPct val="20000"/>
                        </a:spcBef>
                        <a:spcAft>
                          <a:spcPct val="0"/>
                        </a:spcAft>
                        <a:defRPr>
                          <a:solidFill>
                            <a:schemeClr val="tx1"/>
                          </a:solidFill>
                          <a:latin typeface="Arial" charset="0"/>
                          <a:ea typeface="宋体" charset="-122"/>
                        </a:defRPr>
                      </a:lvl6pPr>
                      <a:lvl7pPr marL="2971800" indent="-228600" eaLnBrk="0" fontAlgn="base" hangingPunct="0">
                        <a:spcBef>
                          <a:spcPct val="20000"/>
                        </a:spcBef>
                        <a:spcAft>
                          <a:spcPct val="0"/>
                        </a:spcAft>
                        <a:defRPr>
                          <a:solidFill>
                            <a:schemeClr val="tx1"/>
                          </a:solidFill>
                          <a:latin typeface="Arial" charset="0"/>
                          <a:ea typeface="宋体" charset="-122"/>
                        </a:defRPr>
                      </a:lvl7pPr>
                      <a:lvl8pPr marL="3429000" indent="-228600" eaLnBrk="0" fontAlgn="base" hangingPunct="0">
                        <a:spcBef>
                          <a:spcPct val="20000"/>
                        </a:spcBef>
                        <a:spcAft>
                          <a:spcPct val="0"/>
                        </a:spcAft>
                        <a:defRPr>
                          <a:solidFill>
                            <a:schemeClr val="tx1"/>
                          </a:solidFill>
                          <a:latin typeface="Arial" charset="0"/>
                          <a:ea typeface="宋体" charset="-122"/>
                        </a:defRPr>
                      </a:lvl8pPr>
                      <a:lvl9pPr marL="3886200" indent="-228600" eaLnBrk="0" fontAlgn="base" hangingPunct="0">
                        <a:spcBef>
                          <a:spcPct val="2000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5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楷体" pitchFamily="49" charset="-122"/>
                          <a:ea typeface="楷体" pitchFamily="49" charset="-122"/>
                        </a:rPr>
                        <a:t>等同于贷款的授信业务；信用风险仍在银行的资产销售与购买协议</a:t>
                      </a:r>
                      <a:endParaRPr kumimoji="0" lang="zh-CN" altLang="en-US" sz="1600" b="1" i="0" u="none" strike="noStrike" cap="none" normalizeH="0" baseline="0" dirty="0" smtClean="0">
                        <a:ln>
                          <a:noFill/>
                        </a:ln>
                        <a:solidFill>
                          <a:schemeClr val="tx1"/>
                        </a:solidFill>
                        <a:effectLst/>
                        <a:latin typeface="楷体" pitchFamily="49" charset="-122"/>
                        <a:ea typeface="楷体"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half" idx="1"/>
          </p:nvPr>
        </p:nvSpPr>
        <p:spPr>
          <a:xfrm>
            <a:off x="467545" y="836712"/>
            <a:ext cx="8219256" cy="5040560"/>
          </a:xfrm>
        </p:spPr>
        <p:txBody>
          <a:bodyPr>
            <a:normAutofit/>
          </a:bodyPr>
          <a:lstStyle/>
          <a:p>
            <a:pPr>
              <a:lnSpc>
                <a:spcPct val="150000"/>
              </a:lnSpc>
              <a:buFontTx/>
              <a:buNone/>
            </a:pPr>
            <a:r>
              <a:rPr lang="en-US" altLang="zh-CN" sz="2400" dirty="0" smtClean="0"/>
              <a:t>2</a:t>
            </a:r>
            <a:r>
              <a:rPr lang="zh-CN" altLang="en-US" sz="2400" dirty="0" smtClean="0"/>
              <a:t>．市场风险加权资产</a:t>
            </a:r>
            <a:endParaRPr lang="zh-CN" altLang="en-US" sz="2400" dirty="0" smtClean="0"/>
          </a:p>
          <a:p>
            <a:pPr>
              <a:lnSpc>
                <a:spcPct val="150000"/>
              </a:lnSpc>
              <a:buFontTx/>
              <a:buNone/>
            </a:pPr>
            <a:r>
              <a:rPr lang="zh-CN" altLang="en-US" sz="2400" dirty="0" smtClean="0"/>
              <a:t>           市场风险是指因</a:t>
            </a:r>
            <a:r>
              <a:rPr lang="zh-CN" altLang="en-US" sz="2400" b="1" dirty="0" smtClean="0">
                <a:solidFill>
                  <a:srgbClr val="FF0000"/>
                </a:solidFill>
              </a:rPr>
              <a:t>市场价格（利率、汇率、股票价格和商品价格）的不利变动而使商业银行表内和表外业务发生损失的风险</a:t>
            </a:r>
            <a:r>
              <a:rPr lang="zh-CN" altLang="en-US" sz="2400" dirty="0" smtClean="0"/>
              <a:t>。</a:t>
            </a:r>
            <a:endParaRPr lang="en-US" altLang="zh-CN" sz="2400" dirty="0" smtClean="0"/>
          </a:p>
          <a:p>
            <a:pPr>
              <a:lnSpc>
                <a:spcPct val="150000"/>
              </a:lnSpc>
              <a:buFontTx/>
              <a:buNone/>
            </a:pPr>
            <a:r>
              <a:rPr lang="zh-CN" altLang="en-US" sz="2400" dirty="0" smtClean="0"/>
              <a:t>商业银行市场风险加权资产为市场风险资本要求的</a:t>
            </a:r>
            <a:r>
              <a:rPr lang="en-US" altLang="zh-CN" sz="2400" dirty="0" smtClean="0"/>
              <a:t>12.5</a:t>
            </a:r>
            <a:r>
              <a:rPr lang="zh-CN" altLang="en-US" sz="2400" dirty="0" smtClean="0"/>
              <a:t>倍，即：</a:t>
            </a:r>
            <a:r>
              <a:rPr lang="zh-CN" altLang="en-US" sz="2400" b="1" dirty="0" smtClean="0">
                <a:solidFill>
                  <a:srgbClr val="FF0000"/>
                </a:solidFill>
              </a:rPr>
              <a:t>市场风险加权资产</a:t>
            </a:r>
            <a:r>
              <a:rPr lang="en-US" altLang="zh-CN" sz="2400" b="1" dirty="0" smtClean="0">
                <a:solidFill>
                  <a:srgbClr val="FF0000"/>
                </a:solidFill>
              </a:rPr>
              <a:t>=</a:t>
            </a:r>
            <a:r>
              <a:rPr lang="zh-CN" altLang="en-US" sz="2400" b="1" dirty="0" smtClean="0">
                <a:solidFill>
                  <a:srgbClr val="FF0000"/>
                </a:solidFill>
              </a:rPr>
              <a:t>市场风险资本要求</a:t>
            </a:r>
            <a:r>
              <a:rPr lang="en-US" altLang="zh-CN" sz="2400" b="1" dirty="0" smtClean="0">
                <a:solidFill>
                  <a:srgbClr val="FF0000"/>
                </a:solidFill>
              </a:rPr>
              <a:t>×12.5</a:t>
            </a:r>
            <a:r>
              <a:rPr lang="zh-CN" altLang="en-US" sz="2400" b="1" dirty="0" smtClean="0">
                <a:solidFill>
                  <a:srgbClr val="FF0000"/>
                </a:solidFill>
              </a:rPr>
              <a:t>。</a:t>
            </a:r>
            <a:endParaRPr lang="zh-CN" altLang="en-US" sz="2400" b="1" dirty="0" smtClean="0">
              <a:solidFill>
                <a:srgbClr val="FF0000"/>
              </a:solidFill>
            </a:endParaRPr>
          </a:p>
          <a:p>
            <a:pPr>
              <a:lnSpc>
                <a:spcPct val="80000"/>
              </a:lnSpc>
            </a:pPr>
            <a:endParaRPr lang="zh-CN" altLang="en-US" sz="2800" dirty="0" smtClean="0"/>
          </a:p>
          <a:p>
            <a:pPr>
              <a:lnSpc>
                <a:spcPct val="80000"/>
              </a:lnSpc>
            </a:pPr>
            <a:endParaRPr lang="zh-CN" altLang="en-US"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nSpc>
                <a:spcPct val="80000"/>
              </a:lnSpc>
            </a:pPr>
            <a:endParaRPr lang="zh-CN" altLang="en-US" sz="1600" dirty="0" smtClean="0"/>
          </a:p>
          <a:p>
            <a:pPr algn="ctr">
              <a:lnSpc>
                <a:spcPct val="80000"/>
              </a:lnSpc>
            </a:pPr>
            <a:endParaRPr lang="zh-CN" altLang="en-US" sz="2000" b="1" dirty="0" smtClean="0"/>
          </a:p>
          <a:p>
            <a:pPr algn="ctr">
              <a:lnSpc>
                <a:spcPct val="80000"/>
              </a:lnSpc>
            </a:pPr>
            <a:endParaRPr lang="zh-CN" altLang="en-US" sz="2000" b="1" dirty="0" smtClean="0"/>
          </a:p>
          <a:p>
            <a:pPr algn="ctr">
              <a:lnSpc>
                <a:spcPct val="80000"/>
              </a:lnSpc>
            </a:pPr>
            <a:endParaRPr lang="zh-CN" altLang="en-US" sz="2000" b="1" dirty="0" smtClean="0"/>
          </a:p>
          <a:p>
            <a:pPr algn="ctr">
              <a:lnSpc>
                <a:spcPct val="80000"/>
              </a:lnSpc>
            </a:pPr>
            <a:endParaRPr lang="zh-CN" altLang="en-US" sz="2000" b="1" dirty="0" smtClean="0"/>
          </a:p>
          <a:p>
            <a:pPr algn="ctr">
              <a:lnSpc>
                <a:spcPct val="80000"/>
              </a:lnSpc>
            </a:pPr>
            <a:endParaRPr lang="zh-CN" altLang="en-US" sz="2000" b="1"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lstStyle/>
          <a:p>
            <a:pPr>
              <a:buFontTx/>
              <a:buNone/>
            </a:pPr>
            <a:r>
              <a:rPr lang="en-US" altLang="zh-CN" sz="2400" dirty="0" smtClean="0"/>
              <a:t>3</a:t>
            </a:r>
            <a:r>
              <a:rPr lang="zh-CN" altLang="en-US" sz="2400" dirty="0" smtClean="0"/>
              <a:t>．操作风险加权资产</a:t>
            </a:r>
            <a:endParaRPr lang="zh-CN" altLang="en-US" sz="2400" dirty="0" smtClean="0"/>
          </a:p>
          <a:p>
            <a:pPr>
              <a:buFontTx/>
              <a:buNone/>
            </a:pPr>
            <a:r>
              <a:rPr lang="zh-CN" altLang="en-US" sz="2400" dirty="0" smtClean="0"/>
              <a:t>          本办法所称的操作风险是指由</a:t>
            </a:r>
            <a:r>
              <a:rPr lang="zh-CN" altLang="en-US" sz="2400" b="1" dirty="0" smtClean="0">
                <a:solidFill>
                  <a:srgbClr val="FF0000"/>
                </a:solidFill>
              </a:rPr>
              <a:t>不完善或有问题的内部程序、员工和信息科技系统，以及外部事件</a:t>
            </a:r>
            <a:r>
              <a:rPr lang="zh-CN" altLang="en-US" sz="2400" dirty="0" smtClean="0"/>
              <a:t>所造成损失的风险，包括法律风险，但</a:t>
            </a:r>
            <a:r>
              <a:rPr lang="zh-CN" altLang="en-US" sz="2400" b="1" dirty="0" smtClean="0">
                <a:solidFill>
                  <a:srgbClr val="FF0000"/>
                </a:solidFill>
              </a:rPr>
              <a:t>不包括策略风险和声誉风险</a:t>
            </a:r>
            <a:r>
              <a:rPr lang="zh-CN" altLang="en-US" sz="2400" dirty="0" smtClean="0"/>
              <a:t>。</a:t>
            </a:r>
            <a:endParaRPr lang="zh-CN" altLang="en-US" sz="2400" dirty="0" smtClean="0"/>
          </a:p>
          <a:p>
            <a:endParaRPr lang="en-US" altLang="zh-CN" sz="24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txBox="1">
            <a:spLocks noGrp="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algn="r" eaLnBrk="1" hangingPunct="1"/>
            <a:fld id="{BF3252F0-C018-44A9-8586-1E6EE42BAD9D}" type="slidenum">
              <a:rPr lang="en-US" altLang="zh-CN" sz="1400">
                <a:latin typeface="Arial" charset="0"/>
              </a:rPr>
            </a:fld>
            <a:endParaRPr lang="en-US" altLang="zh-CN" sz="1400">
              <a:latin typeface="Arial" charset="0"/>
            </a:endParaRPr>
          </a:p>
        </p:txBody>
      </p:sp>
      <p:sp>
        <p:nvSpPr>
          <p:cNvPr id="153603" name="Rectangle 3"/>
          <p:cNvSpPr>
            <a:spLocks noGrp="1" noRot="1"/>
          </p:cNvSpPr>
          <p:nvPr>
            <p:ph type="body" idx="4294967295"/>
          </p:nvPr>
        </p:nvSpPr>
        <p:spPr>
          <a:xfrm>
            <a:off x="179512" y="836712"/>
            <a:ext cx="8461375" cy="685800"/>
          </a:xfrm>
        </p:spPr>
        <p:txBody>
          <a:bodyPr>
            <a:normAutofit/>
          </a:bodyPr>
          <a:lstStyle/>
          <a:p>
            <a:pPr marL="0" indent="0" eaLnBrk="1" hangingPunct="1">
              <a:buNone/>
            </a:pPr>
            <a:r>
              <a:rPr lang="zh-CN" altLang="en-US" sz="2400" b="1" dirty="0" smtClean="0"/>
              <a:t>例题：</a:t>
            </a:r>
            <a:r>
              <a:rPr lang="zh-CN" altLang="en-US" sz="2400" dirty="0" smtClean="0"/>
              <a:t>假设该银行表内外资产项目如下：</a:t>
            </a:r>
            <a:r>
              <a:rPr lang="zh-CN" altLang="en-US" sz="2000" dirty="0" smtClean="0">
                <a:solidFill>
                  <a:srgbClr val="000000"/>
                </a:solidFill>
              </a:rPr>
              <a:t>单位：万元，</a:t>
            </a:r>
            <a:r>
              <a:rPr lang="en-US" altLang="zh-CN" sz="2000" dirty="0" smtClean="0">
                <a:solidFill>
                  <a:srgbClr val="000000"/>
                </a:solidFill>
              </a:rPr>
              <a:t>%</a:t>
            </a:r>
            <a:endParaRPr lang="en-US" altLang="zh-CN" sz="2000" dirty="0" smtClean="0">
              <a:solidFill>
                <a:srgbClr val="000000"/>
              </a:solidFill>
            </a:endParaRPr>
          </a:p>
        </p:txBody>
      </p:sp>
      <p:graphicFrame>
        <p:nvGraphicFramePr>
          <p:cNvPr id="17485" name="Group 77"/>
          <p:cNvGraphicFramePr>
            <a:graphicFrameLocks noGrp="1"/>
          </p:cNvGraphicFramePr>
          <p:nvPr/>
        </p:nvGraphicFramePr>
        <p:xfrm>
          <a:off x="250825" y="1268760"/>
          <a:ext cx="8591550" cy="4602282"/>
        </p:xfrm>
        <a:graphic>
          <a:graphicData uri="http://schemas.openxmlformats.org/drawingml/2006/table">
            <a:tbl>
              <a:tblPr/>
              <a:tblGrid>
                <a:gridCol w="3709408"/>
                <a:gridCol w="758137"/>
                <a:gridCol w="916019"/>
                <a:gridCol w="1031693"/>
                <a:gridCol w="1008246"/>
                <a:gridCol w="217639"/>
                <a:gridCol w="950408"/>
              </a:tblGrid>
              <a:tr h="686074">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1" i="0" u="none" strike="noStrike" cap="none" normalizeH="0" baseline="0" dirty="0">
                          <a:ln>
                            <a:noFill/>
                          </a:ln>
                          <a:solidFill>
                            <a:srgbClr val="000000"/>
                          </a:solidFill>
                          <a:effectLst/>
                          <a:latin typeface="Calibri" pitchFamily="34" charset="0"/>
                          <a:ea typeface="宋体" charset="-122"/>
                        </a:rPr>
                        <a:t>资产负债表内项目</a:t>
                      </a:r>
                      <a:endParaRPr kumimoji="0" lang="zh-CN" altLang="en-US" sz="18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1" i="0" u="none" strike="noStrike" cap="none" normalizeH="0" baseline="0">
                          <a:ln>
                            <a:noFill/>
                          </a:ln>
                          <a:solidFill>
                            <a:srgbClr val="000000"/>
                          </a:solidFill>
                          <a:effectLst/>
                          <a:latin typeface="Calibri" pitchFamily="34" charset="0"/>
                          <a:ea typeface="宋体" charset="-122"/>
                        </a:rPr>
                        <a:t>金额</a:t>
                      </a:r>
                      <a:endParaRPr kumimoji="0" lang="zh-CN" altLang="en-US" sz="1800" b="1" i="0" u="none" strike="noStrike" cap="none" normalizeH="0" baseline="0">
                        <a:ln>
                          <a:noFill/>
                        </a:ln>
                        <a:solidFill>
                          <a:srgbClr val="000000"/>
                        </a:solidFill>
                        <a:effectLst/>
                        <a:latin typeface="Calibri" pitchFamily="34"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1"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1" i="0" u="none" strike="noStrike" cap="none" normalizeH="0" baseline="0">
                          <a:ln>
                            <a:noFill/>
                          </a:ln>
                          <a:solidFill>
                            <a:srgbClr val="000000"/>
                          </a:solidFill>
                          <a:effectLst/>
                          <a:latin typeface="Calibri" pitchFamily="34" charset="0"/>
                          <a:ea typeface="宋体" charset="-122"/>
                        </a:rPr>
                        <a:t>    </a:t>
                      </a:r>
                      <a:r>
                        <a:rPr kumimoji="0" lang="zh-CN" altLang="en-US" sz="2000" b="1" i="0" u="none" strike="noStrike" cap="none" normalizeH="0" baseline="0">
                          <a:ln>
                            <a:noFill/>
                          </a:ln>
                          <a:solidFill>
                            <a:srgbClr val="000000"/>
                          </a:solidFill>
                          <a:effectLst/>
                          <a:latin typeface="Calibri" pitchFamily="34" charset="0"/>
                          <a:ea typeface="宋体" charset="-122"/>
                        </a:rPr>
                        <a:t>风险</a:t>
                      </a:r>
                      <a:endParaRPr kumimoji="0" lang="zh-CN" altLang="en-US" sz="2000" b="1" i="0" u="none" strike="noStrike" cap="none" normalizeH="0" baseline="0">
                        <a:ln>
                          <a:noFill/>
                        </a:ln>
                        <a:solidFill>
                          <a:srgbClr val="000000"/>
                        </a:solidFill>
                        <a:effectLst/>
                        <a:latin typeface="Calibri" pitchFamily="34"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zh-CN" altLang="en-US" sz="2000" b="1" i="0" u="none" strike="noStrike" cap="none" normalizeH="0" baseline="0">
                          <a:ln>
                            <a:noFill/>
                          </a:ln>
                          <a:solidFill>
                            <a:srgbClr val="000000"/>
                          </a:solidFill>
                          <a:effectLst/>
                          <a:latin typeface="Calibri" pitchFamily="34" charset="0"/>
                          <a:ea typeface="宋体" charset="-122"/>
                        </a:rPr>
                        <a:t>    权重</a:t>
                      </a:r>
                      <a:endParaRPr kumimoji="0" lang="zh-CN" altLang="en-US" sz="2000" b="1" i="0" u="none" strike="noStrike" cap="none" normalizeH="0" baseline="0">
                        <a:ln>
                          <a:noFill/>
                        </a:ln>
                        <a:solidFill>
                          <a:srgbClr val="000000"/>
                        </a:solidFill>
                        <a:effectLst/>
                        <a:latin typeface="Calibri" pitchFamily="34"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1" i="0" u="none" strike="noStrike" cap="none" normalizeH="0" baseline="0">
                          <a:ln>
                            <a:noFill/>
                          </a:ln>
                          <a:solidFill>
                            <a:srgbClr val="000000"/>
                          </a:solidFill>
                          <a:effectLst/>
                          <a:latin typeface="Calibri" pitchFamily="34" charset="0"/>
                          <a:ea typeface="宋体" charset="-122"/>
                        </a:rPr>
                        <a:t>风险加</a:t>
                      </a:r>
                      <a:endParaRPr kumimoji="0" lang="zh-CN" altLang="en-US" sz="2000" b="1" i="0" u="none" strike="noStrike" cap="none" normalizeH="0" baseline="0">
                        <a:ln>
                          <a:noFill/>
                        </a:ln>
                        <a:solidFill>
                          <a:srgbClr val="000000"/>
                        </a:solidFill>
                        <a:effectLst/>
                        <a:latin typeface="Calibri" pitchFamily="34"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1" i="0" u="none" strike="noStrike" cap="none" normalizeH="0" baseline="0">
                          <a:ln>
                            <a:noFill/>
                          </a:ln>
                          <a:solidFill>
                            <a:srgbClr val="000000"/>
                          </a:solidFill>
                          <a:effectLst/>
                          <a:latin typeface="Calibri" pitchFamily="34" charset="0"/>
                          <a:ea typeface="宋体" charset="-122"/>
                        </a:rPr>
                        <a:t>权资产</a:t>
                      </a:r>
                      <a:endParaRPr kumimoji="0" lang="zh-CN" altLang="en-US" sz="2000" b="1"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dirty="0">
                          <a:ln>
                            <a:noFill/>
                          </a:ln>
                          <a:solidFill>
                            <a:srgbClr val="000000"/>
                          </a:solidFill>
                          <a:effectLst/>
                          <a:latin typeface="Calibri" pitchFamily="34" charset="0"/>
                          <a:ea typeface="宋体" charset="-122"/>
                        </a:rPr>
                        <a:t>现金</a:t>
                      </a:r>
                      <a:endParaRPr kumimoji="0" lang="zh-CN" altLang="en-US"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75</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        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dirty="0">
                          <a:ln>
                            <a:noFill/>
                          </a:ln>
                          <a:solidFill>
                            <a:srgbClr val="000000"/>
                          </a:solidFill>
                          <a:effectLst/>
                          <a:latin typeface="Calibri" pitchFamily="34" charset="0"/>
                          <a:ea typeface="宋体" charset="-122"/>
                        </a:rPr>
                        <a:t>短期政府债券</a:t>
                      </a:r>
                      <a:endParaRPr kumimoji="0" lang="zh-CN" altLang="en-US"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300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        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国内银行存款</a:t>
                      </a:r>
                      <a:endParaRPr kumimoji="0" lang="zh-CN" altLang="en-US"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dirty="0">
                          <a:ln>
                            <a:noFill/>
                          </a:ln>
                          <a:solidFill>
                            <a:srgbClr val="000000"/>
                          </a:solidFill>
                          <a:effectLst/>
                          <a:latin typeface="Times New Roman" pitchFamily="18" charset="0"/>
                          <a:ea typeface="宋体" charset="-122"/>
                        </a:rPr>
                        <a:t>75</a:t>
                      </a:r>
                      <a:endParaRPr kumimoji="0" lang="en-US" altLang="zh-CN" sz="2000" b="0" i="0" u="none" strike="noStrike" cap="none" normalizeH="0" baseline="0" dirty="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dirty="0">
                          <a:ln>
                            <a:noFill/>
                          </a:ln>
                          <a:solidFill>
                            <a:srgbClr val="000000"/>
                          </a:solidFill>
                          <a:effectLst/>
                          <a:latin typeface="Times New Roman" pitchFamily="18" charset="0"/>
                          <a:ea typeface="宋体" charset="-122"/>
                        </a:rPr>
                        <a:t>        20%</a:t>
                      </a:r>
                      <a:endParaRPr kumimoji="0" lang="en-US" altLang="zh-CN" sz="2000" b="0" i="0" u="none" strike="noStrike" cap="none" normalizeH="0" baseline="0" dirty="0">
                        <a:ln>
                          <a:noFill/>
                        </a:ln>
                        <a:solidFill>
                          <a:srgbClr val="000000"/>
                        </a:solidFill>
                        <a:effectLst/>
                        <a:latin typeface="Times New Roman" pitchFamily="18"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个人住房抵押贷款</a:t>
                      </a:r>
                      <a:endParaRPr kumimoji="0" lang="zh-CN" altLang="en-US"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75</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dirty="0">
                          <a:ln>
                            <a:noFill/>
                          </a:ln>
                          <a:solidFill>
                            <a:srgbClr val="000000"/>
                          </a:solidFill>
                          <a:effectLst/>
                          <a:latin typeface="Times New Roman" pitchFamily="18" charset="0"/>
                          <a:ea typeface="宋体" charset="-122"/>
                        </a:rPr>
                        <a:t>        50%</a:t>
                      </a:r>
                      <a:endParaRPr kumimoji="0" lang="en-US" altLang="zh-CN" sz="2000" b="0" i="0" u="none" strike="noStrike" cap="none" normalizeH="0" baseline="0" dirty="0">
                        <a:ln>
                          <a:noFill/>
                        </a:ln>
                        <a:solidFill>
                          <a:srgbClr val="000000"/>
                        </a:solidFill>
                        <a:effectLst/>
                        <a:latin typeface="Times New Roman" pitchFamily="18"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企业贷款</a:t>
                      </a:r>
                      <a:endParaRPr kumimoji="0" lang="zh-CN" altLang="en-US"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dirty="0">
                          <a:ln>
                            <a:noFill/>
                          </a:ln>
                          <a:solidFill>
                            <a:srgbClr val="000000"/>
                          </a:solidFill>
                          <a:effectLst/>
                          <a:latin typeface="Times New Roman" pitchFamily="18" charset="0"/>
                          <a:ea typeface="宋体" charset="-122"/>
                        </a:rPr>
                        <a:t>975</a:t>
                      </a:r>
                      <a:endParaRPr kumimoji="0" lang="en-US" altLang="zh-CN" sz="2000" b="0" i="0" u="none" strike="noStrike" cap="none" normalizeH="0" baseline="0" dirty="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3">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dirty="0">
                          <a:ln>
                            <a:noFill/>
                          </a:ln>
                          <a:solidFill>
                            <a:srgbClr val="000000"/>
                          </a:solidFill>
                          <a:effectLst/>
                          <a:latin typeface="Times New Roman" pitchFamily="18" charset="0"/>
                          <a:ea typeface="宋体" charset="-122"/>
                        </a:rPr>
                        <a:t>         100%</a:t>
                      </a:r>
                      <a:endParaRPr kumimoji="0" lang="en-US" altLang="zh-CN" sz="2000" b="0" i="0" u="none" strike="noStrike" cap="none" normalizeH="0" baseline="0" dirty="0">
                        <a:ln>
                          <a:noFill/>
                        </a:ln>
                        <a:solidFill>
                          <a:srgbClr val="000000"/>
                        </a:solidFill>
                        <a:effectLst/>
                        <a:latin typeface="Times New Roman" pitchFamily="18" charset="0"/>
                        <a:ea typeface="宋体" charset="-122"/>
                      </a:endParaRPr>
                    </a:p>
                  </a:txBody>
                  <a:tcPr marL="91434" marR="91434"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686074">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1" i="0" u="none" strike="noStrike" cap="none" normalizeH="0" baseline="0">
                          <a:ln>
                            <a:noFill/>
                          </a:ln>
                          <a:solidFill>
                            <a:srgbClr val="000000"/>
                          </a:solidFill>
                          <a:effectLst/>
                          <a:latin typeface="Calibri" pitchFamily="34" charset="0"/>
                          <a:ea typeface="宋体" charset="-122"/>
                        </a:rPr>
                        <a:t>资产负债表外项目</a:t>
                      </a:r>
                      <a:endParaRPr kumimoji="0" lang="zh-CN" altLang="en-US" sz="2000" b="1"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转换</a:t>
                      </a:r>
                      <a:endParaRPr kumimoji="0" lang="zh-CN" altLang="en-US" sz="2000" b="0" i="0" u="none" strike="noStrike" cap="none" normalizeH="0" baseline="0">
                        <a:ln>
                          <a:noFill/>
                        </a:ln>
                        <a:solidFill>
                          <a:srgbClr val="000000"/>
                        </a:solidFill>
                        <a:effectLst/>
                        <a:latin typeface="Calibri" pitchFamily="34"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系数</a:t>
                      </a:r>
                      <a:endParaRPr kumimoji="0" lang="zh-CN" altLang="en-US"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0" i="0" u="none" strike="noStrike" cap="none" normalizeH="0" baseline="0">
                          <a:ln>
                            <a:noFill/>
                          </a:ln>
                          <a:solidFill>
                            <a:srgbClr val="000000"/>
                          </a:solidFill>
                          <a:effectLst/>
                          <a:latin typeface="Calibri" pitchFamily="34" charset="0"/>
                          <a:ea typeface="宋体" charset="-122"/>
                        </a:rPr>
                        <a:t>对等</a:t>
                      </a:r>
                      <a:endParaRPr kumimoji="0" lang="zh-CN" altLang="en-US" sz="1800" b="0" i="0" u="none" strike="noStrike" cap="none" normalizeH="0" baseline="0">
                        <a:ln>
                          <a:noFill/>
                        </a:ln>
                        <a:solidFill>
                          <a:srgbClr val="000000"/>
                        </a:solidFill>
                        <a:effectLst/>
                        <a:latin typeface="Calibri" pitchFamily="34"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0" i="0" u="none" strike="noStrike" cap="none" normalizeH="0" baseline="0">
                          <a:ln>
                            <a:noFill/>
                          </a:ln>
                          <a:solidFill>
                            <a:srgbClr val="000000"/>
                          </a:solidFill>
                          <a:effectLst/>
                          <a:latin typeface="Calibri" pitchFamily="34" charset="0"/>
                          <a:ea typeface="宋体" charset="-122"/>
                        </a:rPr>
                        <a:t>信贷额</a:t>
                      </a:r>
                      <a:endParaRPr kumimoji="0" lang="zh-CN" altLang="en-US" sz="18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gridSpan="2">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0" i="0" u="none" strike="noStrike" cap="none" normalizeH="0" baseline="0" dirty="0">
                          <a:ln>
                            <a:noFill/>
                          </a:ln>
                          <a:solidFill>
                            <a:srgbClr val="000000"/>
                          </a:solidFill>
                          <a:effectLst/>
                          <a:latin typeface="Calibri" pitchFamily="34" charset="0"/>
                          <a:ea typeface="宋体" charset="-122"/>
                        </a:rPr>
                        <a:t>风险</a:t>
                      </a:r>
                      <a:endParaRPr kumimoji="0" lang="zh-CN" altLang="en-US" sz="1800" b="0" i="0" u="none" strike="noStrike" cap="none" normalizeH="0" baseline="0" dirty="0">
                        <a:ln>
                          <a:noFill/>
                        </a:ln>
                        <a:solidFill>
                          <a:srgbClr val="000000"/>
                        </a:solidFill>
                        <a:effectLst/>
                        <a:latin typeface="Calibri" pitchFamily="34"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0" i="0" u="none" strike="noStrike" cap="none" normalizeH="0" baseline="0" dirty="0">
                          <a:ln>
                            <a:noFill/>
                          </a:ln>
                          <a:solidFill>
                            <a:srgbClr val="000000"/>
                          </a:solidFill>
                          <a:effectLst/>
                          <a:latin typeface="Calibri" pitchFamily="34" charset="0"/>
                          <a:ea typeface="宋体" charset="-122"/>
                        </a:rPr>
                        <a:t>权重</a:t>
                      </a:r>
                      <a:endParaRPr kumimoji="0" lang="zh-CN" altLang="en-US" sz="18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1800" b="0" i="0" u="none" strike="noStrike" cap="none" normalizeH="0" baseline="0" dirty="0">
                          <a:ln>
                            <a:noFill/>
                          </a:ln>
                          <a:solidFill>
                            <a:srgbClr val="000000"/>
                          </a:solidFill>
                          <a:effectLst/>
                          <a:latin typeface="Calibri" pitchFamily="34" charset="0"/>
                          <a:ea typeface="宋体" charset="-122"/>
                        </a:rPr>
                        <a:t>风险加权资产</a:t>
                      </a:r>
                      <a:endParaRPr kumimoji="0" lang="zh-CN" altLang="en-US" sz="18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356749">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a:ln>
                            <a:noFill/>
                          </a:ln>
                          <a:solidFill>
                            <a:srgbClr val="000000"/>
                          </a:solidFill>
                          <a:effectLst/>
                          <a:latin typeface="Calibri" pitchFamily="34" charset="0"/>
                          <a:ea typeface="宋体" charset="-122"/>
                        </a:rPr>
                        <a:t>对企业的长期信贷承诺</a:t>
                      </a:r>
                      <a:endParaRPr kumimoji="0" lang="zh-CN" altLang="en-US"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300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50%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100%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8F87"/>
                    </a:solidFill>
                  </a:tcPr>
                </a:tc>
              </a:tr>
              <a:tr h="631186">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zh-CN" altLang="en-US" sz="2000" b="0" i="0" u="none" strike="noStrike" cap="none" normalizeH="0" baseline="0" dirty="0">
                          <a:ln>
                            <a:noFill/>
                          </a:ln>
                          <a:solidFill>
                            <a:srgbClr val="000000"/>
                          </a:solidFill>
                          <a:effectLst/>
                          <a:latin typeface="Calibri" pitchFamily="34" charset="0"/>
                          <a:ea typeface="宋体" charset="-122"/>
                        </a:rPr>
                        <a:t>支持政府发行债券的备用信用证</a:t>
                      </a:r>
                      <a:endParaRPr kumimoji="0" lang="zh-CN" altLang="en-US"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150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100%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r>
                        <a:rPr kumimoji="0" lang="en-US" altLang="zh-CN" sz="2000" b="0" i="0" u="none" strike="noStrike" cap="none" normalizeH="0" baseline="0">
                          <a:ln>
                            <a:noFill/>
                          </a:ln>
                          <a:solidFill>
                            <a:srgbClr val="000000"/>
                          </a:solidFill>
                          <a:effectLst/>
                          <a:latin typeface="Times New Roman" pitchFamily="18" charset="0"/>
                          <a:ea typeface="宋体" charset="-122"/>
                        </a:rPr>
                        <a:t>20%</a:t>
                      </a:r>
                      <a:endParaRPr kumimoji="0" lang="en-US" altLang="zh-CN" sz="2000" b="0" i="0" u="none" strike="noStrike" cap="none" normalizeH="0" baseline="0">
                        <a:ln>
                          <a:noFill/>
                        </a:ln>
                        <a:solidFill>
                          <a:srgbClr val="000000"/>
                        </a:solidFill>
                        <a:effectLst/>
                        <a:latin typeface="Times New Roman" pitchFamily="18"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Font typeface="Arial" charset="0"/>
                        <a:defRPr sz="2800">
                          <a:solidFill>
                            <a:schemeClr val="tx1"/>
                          </a:solidFill>
                          <a:latin typeface="Calibri" pitchFamily="34" charset="0"/>
                          <a:ea typeface="宋体" charset="-122"/>
                        </a:defRPr>
                      </a:lvl1pPr>
                      <a:lvl2pPr marL="742950" indent="-285750" eaLnBrk="0" hangingPunct="0">
                        <a:spcBef>
                          <a:spcPct val="20000"/>
                        </a:spcBef>
                        <a:buFont typeface="Arial" charset="0"/>
                        <a:defRPr sz="2400">
                          <a:solidFill>
                            <a:schemeClr val="tx1"/>
                          </a:solidFill>
                          <a:latin typeface="Calibri" pitchFamily="34" charset="0"/>
                          <a:ea typeface="宋体" charset="-122"/>
                        </a:defRPr>
                      </a:lvl2pPr>
                      <a:lvl3pPr marL="1143000" indent="-228600" eaLnBrk="0" hangingPunct="0">
                        <a:spcBef>
                          <a:spcPct val="20000"/>
                        </a:spcBef>
                        <a:buFont typeface="Arial" charset="0"/>
                        <a:defRPr sz="2000">
                          <a:solidFill>
                            <a:schemeClr val="tx1"/>
                          </a:solidFill>
                          <a:latin typeface="Calibri" pitchFamily="34" charset="0"/>
                          <a:ea typeface="宋体" charset="-122"/>
                        </a:defRPr>
                      </a:lvl3pPr>
                      <a:lvl4pPr marL="1600200" indent="-228600" eaLnBrk="0" hangingPunct="0">
                        <a:spcBef>
                          <a:spcPct val="20000"/>
                        </a:spcBef>
                        <a:buFont typeface="Arial" charset="0"/>
                        <a:defRPr>
                          <a:solidFill>
                            <a:schemeClr val="tx1"/>
                          </a:solidFill>
                          <a:latin typeface="Calibri" pitchFamily="34" charset="0"/>
                          <a:ea typeface="宋体" charset="-122"/>
                        </a:defRPr>
                      </a:lvl4pPr>
                      <a:lvl5pPr marL="2057400" indent="-228600" eaLnBrk="0" hangingPunct="0">
                        <a:spcBef>
                          <a:spcPct val="20000"/>
                        </a:spcBef>
                        <a:buFont typeface="Arial" charset="0"/>
                        <a:defRPr>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pPr>
                      <a:endParaRPr kumimoji="0" lang="zh-CN" altLang="zh-CN" sz="2000" b="0" i="0" u="none" strike="noStrike" cap="none" normalizeH="0" baseline="0" dirty="0">
                        <a:ln>
                          <a:noFill/>
                        </a:ln>
                        <a:solidFill>
                          <a:srgbClr val="000000"/>
                        </a:solidFill>
                        <a:effectLst/>
                        <a:latin typeface="Calibri" pitchFamily="34" charset="0"/>
                        <a:ea typeface="宋体" charset="-122"/>
                      </a:endParaRPr>
                    </a:p>
                  </a:txBody>
                  <a:tcPr marL="91434" marR="91434"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98F87"/>
                    </a:solidFill>
                  </a:tcPr>
                </a:tc>
              </a:tr>
            </a:tbl>
          </a:graphicData>
        </a:graphic>
      </p:graphicFrame>
      <p:sp>
        <p:nvSpPr>
          <p:cNvPr id="153839" name="Text Box 239"/>
          <p:cNvSpPr txBox="1">
            <a:spLocks noChangeArrowheads="1"/>
          </p:cNvSpPr>
          <p:nvPr/>
        </p:nvSpPr>
        <p:spPr bwMode="auto">
          <a:xfrm>
            <a:off x="206624" y="5881245"/>
            <a:ext cx="7848476"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lnSpc>
                <a:spcPct val="90000"/>
              </a:lnSpc>
            </a:pPr>
            <a:r>
              <a:rPr lang="zh-CN" altLang="en-US" sz="1800" b="1" dirty="0">
                <a:latin typeface="Arial" charset="0"/>
              </a:rPr>
              <a:t>信用风险加权总资产是多少？</a:t>
            </a:r>
            <a:endParaRPr lang="zh-CN" altLang="en-US" sz="1800" b="1" dirty="0">
              <a:latin typeface="Arial" charset="0"/>
            </a:endParaRPr>
          </a:p>
          <a:p>
            <a:pPr eaLnBrk="1" hangingPunct="1">
              <a:lnSpc>
                <a:spcPct val="90000"/>
              </a:lnSpc>
            </a:pPr>
            <a:r>
              <a:rPr lang="zh-CN" altLang="en-US" sz="1800" b="1" dirty="0">
                <a:latin typeface="Arial" charset="0"/>
              </a:rPr>
              <a:t>该银行按信用风险加权资产计算，达到</a:t>
            </a:r>
            <a:r>
              <a:rPr lang="en-US" altLang="zh-CN" sz="1800" b="1" dirty="0">
                <a:latin typeface="Arial" charset="0"/>
              </a:rPr>
              <a:t>Basel II</a:t>
            </a:r>
            <a:r>
              <a:rPr lang="zh-CN" altLang="en-US" sz="1800" b="1" dirty="0">
                <a:latin typeface="Arial" charset="0"/>
              </a:rPr>
              <a:t>和巴塞尔协议</a:t>
            </a:r>
            <a:r>
              <a:rPr lang="en-US" altLang="zh-CN" sz="1800" b="1" dirty="0">
                <a:latin typeface="Arial" charset="0"/>
              </a:rPr>
              <a:t>Basel III</a:t>
            </a:r>
            <a:r>
              <a:rPr lang="zh-CN" altLang="en-US" sz="1800" b="1" dirty="0">
                <a:latin typeface="Arial" charset="0"/>
              </a:rPr>
              <a:t>要求的资本充足率要求的资本总额和核心资本额分别是多少？</a:t>
            </a:r>
            <a:r>
              <a:rPr lang="zh-CN" altLang="en-US" sz="1800" dirty="0">
                <a:latin typeface="Arial" charset="0"/>
              </a:rPr>
              <a:t> </a:t>
            </a:r>
            <a:endParaRPr lang="zh-CN" altLang="en-US" sz="1800" dirty="0">
              <a:latin typeface="Arial" charset="0"/>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barn(outVertical)">
                                      <p:cBhvr>
                                        <p:cTn id="7" dur="500"/>
                                        <p:tgtEl>
                                          <p:spTgt spid="153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485"/>
                                        </p:tgtEl>
                                        <p:attrNameLst>
                                          <p:attrName>style.visibility</p:attrName>
                                        </p:attrNameLst>
                                      </p:cBhvr>
                                      <p:to>
                                        <p:strVal val="visible"/>
                                      </p:to>
                                    </p:set>
                                    <p:anim calcmode="lin" valueType="num">
                                      <p:cBhvr additive="base">
                                        <p:cTn id="12" dur="500" fill="hold"/>
                                        <p:tgtEl>
                                          <p:spTgt spid="17485"/>
                                        </p:tgtEl>
                                        <p:attrNameLst>
                                          <p:attrName>ppt_x</p:attrName>
                                        </p:attrNameLst>
                                      </p:cBhvr>
                                      <p:tavLst>
                                        <p:tav tm="0">
                                          <p:val>
                                            <p:strVal val="0-#ppt_w/2"/>
                                          </p:val>
                                        </p:tav>
                                        <p:tav tm="100000">
                                          <p:val>
                                            <p:strVal val="#ppt_x"/>
                                          </p:val>
                                        </p:tav>
                                      </p:tavLst>
                                    </p:anim>
                                    <p:anim calcmode="lin" valueType="num">
                                      <p:cBhvr additive="base">
                                        <p:cTn id="13" dur="500" fill="hold"/>
                                        <p:tgtEl>
                                          <p:spTgt spid="1748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53839"/>
                                        </p:tgtEl>
                                        <p:attrNameLst>
                                          <p:attrName>style.visibility</p:attrName>
                                        </p:attrNameLst>
                                      </p:cBhvr>
                                      <p:to>
                                        <p:strVal val="visible"/>
                                      </p:to>
                                    </p:set>
                                    <p:animEffect transition="in" filter="slide(fromBottom)">
                                      <p:cBhvr>
                                        <p:cTn id="18" dur="500"/>
                                        <p:tgtEl>
                                          <p:spTgt spid="153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build="p"/>
      <p:bldP spid="153839"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21-05-17 20:33:05.866000"/>
          <p:cNvPicPr>
            <a:picLocks noChangeAspect="1"/>
          </p:cNvPicPr>
          <p:nvPr/>
        </p:nvPicPr>
        <p:blipFill>
          <a:blip r:embed="rId1"/>
          <a:stretch>
            <a:fillRect/>
          </a:stretch>
        </p:blipFill>
        <p:spPr>
          <a:xfrm>
            <a:off x="3810" y="0"/>
            <a:ext cx="913638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1043608" y="980728"/>
            <a:ext cx="7422976" cy="684808"/>
          </a:xfrm>
        </p:spPr>
        <p:txBody>
          <a:bodyPr>
            <a:normAutofit fontScale="90000"/>
          </a:bodyPr>
          <a:lstStyle/>
          <a:p>
            <a:r>
              <a:rPr lang="zh-CN" altLang="en-US" sz="2400" b="1" dirty="0" smtClean="0">
                <a:latin typeface="微软雅黑" pitchFamily="34" charset="-122"/>
                <a:ea typeface="微软雅黑" pitchFamily="34" charset="-122"/>
              </a:rPr>
              <a:t>  新《公司法》以及商务部对于公司最低注册资本的要求</a:t>
            </a:r>
            <a:endParaRPr lang="zh-CN" altLang="en-US" sz="2400" b="1" dirty="0" smtClean="0">
              <a:latin typeface="微软雅黑" pitchFamily="34" charset="-122"/>
              <a:ea typeface="微软雅黑" pitchFamily="34" charset="-122"/>
            </a:endParaRPr>
          </a:p>
        </p:txBody>
      </p:sp>
      <p:graphicFrame>
        <p:nvGraphicFramePr>
          <p:cNvPr id="16387" name="Group 3"/>
          <p:cNvGraphicFramePr>
            <a:graphicFrameLocks noGrp="1"/>
          </p:cNvGraphicFramePr>
          <p:nvPr/>
        </p:nvGraphicFramePr>
        <p:xfrm>
          <a:off x="609600" y="1828800"/>
          <a:ext cx="7561263" cy="2824163"/>
        </p:xfrm>
        <a:graphic>
          <a:graphicData uri="http://schemas.openxmlformats.org/drawingml/2006/table">
            <a:tbl>
              <a:tblPr/>
              <a:tblGrid>
                <a:gridCol w="4330700"/>
                <a:gridCol w="3230563"/>
              </a:tblGrid>
              <a:tr h="609600">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rPr>
                        <a:t>公司类型</a:t>
                      </a:r>
                      <a:endPar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smtClean="0">
                          <a:ln>
                            <a:noFill/>
                          </a:ln>
                          <a:solidFill>
                            <a:schemeClr val="tx1"/>
                          </a:solidFill>
                          <a:effectLst/>
                          <a:latin typeface="微软雅黑" pitchFamily="34" charset="-122"/>
                          <a:ea typeface="微软雅黑" pitchFamily="34" charset="-122"/>
                        </a:rPr>
                        <a:t>最低注册资本</a:t>
                      </a:r>
                      <a:endParaRPr kumimoji="0" lang="zh-CN" altLang="en-US" sz="2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dirty="0" smtClean="0">
                          <a:ln>
                            <a:noFill/>
                          </a:ln>
                          <a:solidFill>
                            <a:srgbClr val="222D9A"/>
                          </a:solidFill>
                          <a:effectLst/>
                          <a:latin typeface="微软雅黑" pitchFamily="34" charset="-122"/>
                          <a:ea typeface="微软雅黑" pitchFamily="34" charset="-122"/>
                        </a:rPr>
                        <a:t>有限责任公司</a:t>
                      </a:r>
                      <a:endParaRPr kumimoji="0" lang="zh-CN" altLang="en-US" sz="2600" b="1" i="0" u="none" strike="noStrike" cap="none" normalizeH="0" baseline="0" dirty="0" smtClean="0">
                        <a:ln>
                          <a:noFill/>
                        </a:ln>
                        <a:solidFill>
                          <a:srgbClr val="222D9A"/>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600" b="1" i="0" u="none" strike="noStrike" cap="none" normalizeH="0" baseline="0" smtClean="0">
                          <a:ln>
                            <a:noFill/>
                          </a:ln>
                          <a:solidFill>
                            <a:srgbClr val="222D9A"/>
                          </a:solidFill>
                          <a:effectLst/>
                          <a:latin typeface="微软雅黑" pitchFamily="34" charset="-122"/>
                          <a:ea typeface="微软雅黑" pitchFamily="34" charset="-122"/>
                        </a:rPr>
                        <a:t>3</a:t>
                      </a:r>
                      <a:r>
                        <a:rPr kumimoji="0" lang="zh-CN" altLang="en-US" sz="2600" b="1" i="0" u="none" strike="noStrike" cap="none" normalizeH="0" baseline="0" smtClean="0">
                          <a:ln>
                            <a:noFill/>
                          </a:ln>
                          <a:solidFill>
                            <a:srgbClr val="222D9A"/>
                          </a:solidFill>
                          <a:effectLst/>
                          <a:latin typeface="微软雅黑" pitchFamily="34" charset="-122"/>
                          <a:ea typeface="微软雅黑" pitchFamily="34" charset="-122"/>
                        </a:rPr>
                        <a:t>万元</a:t>
                      </a:r>
                      <a:endParaRPr kumimoji="0" lang="zh-CN" altLang="en-US" sz="2600" b="1" i="0" u="none" strike="noStrike" cap="none" normalizeH="0" baseline="0" smtClean="0">
                        <a:ln>
                          <a:noFill/>
                        </a:ln>
                        <a:solidFill>
                          <a:srgbClr val="222D9A"/>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dirty="0" smtClean="0">
                          <a:ln>
                            <a:noFill/>
                          </a:ln>
                          <a:solidFill>
                            <a:srgbClr val="222D9A"/>
                          </a:solidFill>
                          <a:effectLst/>
                          <a:latin typeface="微软雅黑" pitchFamily="34" charset="-122"/>
                          <a:ea typeface="微软雅黑" pitchFamily="34" charset="-122"/>
                        </a:rPr>
                        <a:t>一人有限责任公司</a:t>
                      </a:r>
                      <a:endParaRPr kumimoji="0" lang="zh-CN" altLang="en-US" sz="2600" b="1" i="0" u="none" strike="noStrike" cap="none" normalizeH="0" baseline="0" dirty="0" smtClean="0">
                        <a:ln>
                          <a:noFill/>
                        </a:ln>
                        <a:solidFill>
                          <a:srgbClr val="222D9A"/>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600" b="1" i="0" u="none" strike="noStrike" cap="none" normalizeH="0" baseline="0" smtClean="0">
                          <a:ln>
                            <a:noFill/>
                          </a:ln>
                          <a:solidFill>
                            <a:srgbClr val="222D9A"/>
                          </a:solidFill>
                          <a:effectLst/>
                          <a:latin typeface="微软雅黑" pitchFamily="34" charset="-122"/>
                          <a:ea typeface="微软雅黑" pitchFamily="34" charset="-122"/>
                        </a:rPr>
                        <a:t>10</a:t>
                      </a:r>
                      <a:r>
                        <a:rPr kumimoji="0" lang="zh-CN" altLang="en-US" sz="2600" b="1" i="0" u="none" strike="noStrike" cap="none" normalizeH="0" baseline="0" smtClean="0">
                          <a:ln>
                            <a:noFill/>
                          </a:ln>
                          <a:solidFill>
                            <a:srgbClr val="222D9A"/>
                          </a:solidFill>
                          <a:effectLst/>
                          <a:latin typeface="微软雅黑" pitchFamily="34" charset="-122"/>
                          <a:ea typeface="微软雅黑" pitchFamily="34" charset="-122"/>
                        </a:rPr>
                        <a:t>万元</a:t>
                      </a:r>
                      <a:endParaRPr kumimoji="0" lang="zh-CN" altLang="en-US" sz="2600" b="1" i="0" u="none" strike="noStrike" cap="none" normalizeH="0" baseline="0" smtClean="0">
                        <a:ln>
                          <a:noFill/>
                        </a:ln>
                        <a:solidFill>
                          <a:srgbClr val="222D9A"/>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rPr>
                        <a:t>股份有限公司</a:t>
                      </a:r>
                      <a:endPar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600" b="1" i="0" u="none" strike="noStrike" cap="none" normalizeH="0" baseline="0" dirty="0" smtClean="0">
                          <a:ln>
                            <a:noFill/>
                          </a:ln>
                          <a:solidFill>
                            <a:schemeClr val="tx1"/>
                          </a:solidFill>
                          <a:effectLst/>
                          <a:latin typeface="微软雅黑" pitchFamily="34" charset="-122"/>
                          <a:ea typeface="微软雅黑" pitchFamily="34" charset="-122"/>
                        </a:rPr>
                        <a:t>500</a:t>
                      </a:r>
                      <a:r>
                        <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rPr>
                        <a:t>万元</a:t>
                      </a:r>
                      <a:endPar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9113">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rPr>
                        <a:t>外商投资开办投资性公司</a:t>
                      </a:r>
                      <a:endPar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600" b="1" i="0" u="none" strike="noStrike" cap="none" normalizeH="0" baseline="0" dirty="0" smtClean="0">
                          <a:ln>
                            <a:noFill/>
                          </a:ln>
                          <a:solidFill>
                            <a:schemeClr val="tx1"/>
                          </a:solidFill>
                          <a:effectLst/>
                          <a:latin typeface="微软雅黑" pitchFamily="34" charset="-122"/>
                          <a:ea typeface="微软雅黑" pitchFamily="34" charset="-122"/>
                        </a:rPr>
                        <a:t>3000</a:t>
                      </a:r>
                      <a:r>
                        <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rPr>
                        <a:t>万美元</a:t>
                      </a:r>
                      <a:endParaRPr kumimoji="0" lang="zh-CN" altLang="en-US" sz="2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defRPr/>
            </a:pPr>
            <a:fld id="{471C32B7-315F-43C0-AB3E-A28355BD4E56}"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21-05-17 20:35:51.827000"/>
          <p:cNvPicPr>
            <a:picLocks noChangeAspect="1"/>
          </p:cNvPicPr>
          <p:nvPr/>
        </p:nvPicPr>
        <p:blipFill>
          <a:blip r:embed="rId1"/>
          <a:stretch>
            <a:fillRect/>
          </a:stretch>
        </p:blipFill>
        <p:spPr>
          <a:xfrm>
            <a:off x="3810" y="0"/>
            <a:ext cx="9136380" cy="6858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lstStyle/>
          <a:p>
            <a:pPr>
              <a:buFontTx/>
              <a:buNone/>
            </a:pPr>
            <a:r>
              <a:rPr lang="zh-CN" altLang="en-US" smtClean="0"/>
              <a:t>   例题</a:t>
            </a:r>
            <a:endParaRPr lang="zh-CN" altLang="en-US" smtClean="0"/>
          </a:p>
        </p:txBody>
      </p:sp>
      <p:pic>
        <p:nvPicPr>
          <p:cNvPr id="14340" name="Picture 4" descr="QQ截图20150723102217"/>
          <p:cNvPicPr>
            <a:picLocks noChangeAspect="1" noChangeArrowheads="1"/>
          </p:cNvPicPr>
          <p:nvPr/>
        </p:nvPicPr>
        <p:blipFill>
          <a:blip r:embed="rId1" cstate="print"/>
          <a:srcRect/>
          <a:stretch>
            <a:fillRect/>
          </a:stretch>
        </p:blipFill>
        <p:spPr bwMode="auto">
          <a:xfrm>
            <a:off x="790575" y="2205038"/>
            <a:ext cx="8353425" cy="39116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040380" y="3172967"/>
              <a:ext cx="45720" cy="560070"/>
            </p14:xfrm>
          </p:contentPart>
        </mc:Choice>
        <mc:Fallback xmlns="">
          <p:pic>
            <p:nvPicPr>
              <p:cNvPr id="2" name="墨迹 1"/>
            </p:nvPicPr>
            <p:blipFill>
              <a:blip/>
            </p:blipFill>
            <p:spPr>
              <a:xfrm>
                <a:off x="3040380" y="3172967"/>
                <a:ext cx="45720" cy="5600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236976" y="3369563"/>
              <a:ext cx="100584" cy="140018"/>
            </p14:xfrm>
          </p:contentPart>
        </mc:Choice>
        <mc:Fallback xmlns="">
          <p:pic>
            <p:nvPicPr>
              <p:cNvPr id="3" name="墨迹 2"/>
            </p:nvPicPr>
            <p:blipFill>
              <a:blip/>
            </p:blipFill>
            <p:spPr>
              <a:xfrm>
                <a:off x="3236976" y="3369563"/>
                <a:ext cx="100584" cy="14001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3451860" y="3264407"/>
              <a:ext cx="54863" cy="241888"/>
            </p14:xfrm>
          </p:contentPart>
        </mc:Choice>
        <mc:Fallback xmlns="">
          <p:pic>
            <p:nvPicPr>
              <p:cNvPr id="4" name="墨迹 3"/>
            </p:nvPicPr>
            <p:blipFill>
              <a:blip/>
            </p:blipFill>
            <p:spPr>
              <a:xfrm>
                <a:off x="3451860" y="3264407"/>
                <a:ext cx="54863" cy="24188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3433572" y="3305556"/>
              <a:ext cx="16002" cy="13716"/>
            </p14:xfrm>
          </p:contentPart>
        </mc:Choice>
        <mc:Fallback xmlns="">
          <p:pic>
            <p:nvPicPr>
              <p:cNvPr id="5" name="墨迹 4"/>
            </p:nvPicPr>
            <p:blipFill>
              <a:blip/>
            </p:blipFill>
            <p:spPr>
              <a:xfrm>
                <a:off x="3433572" y="3305556"/>
                <a:ext cx="16002" cy="1371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3531155" y="3456432"/>
              <a:ext cx="3001" cy="7572"/>
            </p14:xfrm>
          </p:contentPart>
        </mc:Choice>
        <mc:Fallback xmlns="">
          <p:pic>
            <p:nvPicPr>
              <p:cNvPr id="6" name="墨迹 5"/>
            </p:nvPicPr>
            <p:blipFill>
              <a:blip/>
            </p:blipFill>
            <p:spPr>
              <a:xfrm>
                <a:off x="3531155" y="3456432"/>
                <a:ext cx="3001" cy="757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3072383" y="3810762"/>
              <a:ext cx="217885" cy="29718"/>
            </p14:xfrm>
          </p:contentPart>
        </mc:Choice>
        <mc:Fallback xmlns="">
          <p:pic>
            <p:nvPicPr>
              <p:cNvPr id="7" name="墨迹 6"/>
            </p:nvPicPr>
            <p:blipFill>
              <a:blip/>
            </p:blipFill>
            <p:spPr>
              <a:xfrm>
                <a:off x="3072383" y="3810762"/>
                <a:ext cx="217885" cy="2971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424427" y="3739896"/>
              <a:ext cx="134874" cy="109727"/>
            </p14:xfrm>
          </p:contentPart>
        </mc:Choice>
        <mc:Fallback xmlns="">
          <p:pic>
            <p:nvPicPr>
              <p:cNvPr id="8" name="墨迹 7"/>
            </p:nvPicPr>
            <p:blipFill>
              <a:blip/>
            </p:blipFill>
            <p:spPr>
              <a:xfrm>
                <a:off x="3424427" y="3739896"/>
                <a:ext cx="134874" cy="10972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3593592" y="3739896"/>
              <a:ext cx="50292" cy="86867"/>
            </p14:xfrm>
          </p:contentPart>
        </mc:Choice>
        <mc:Fallback xmlns="">
          <p:pic>
            <p:nvPicPr>
              <p:cNvPr id="9" name="墨迹 8"/>
            </p:nvPicPr>
            <p:blipFill>
              <a:blip/>
            </p:blipFill>
            <p:spPr>
              <a:xfrm>
                <a:off x="3593592" y="3739896"/>
                <a:ext cx="50292" cy="8686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3749040" y="3698747"/>
              <a:ext cx="77723" cy="184023"/>
            </p14:xfrm>
          </p:contentPart>
        </mc:Choice>
        <mc:Fallback xmlns="">
          <p:pic>
            <p:nvPicPr>
              <p:cNvPr id="10" name="墨迹 9"/>
            </p:nvPicPr>
            <p:blipFill>
              <a:blip/>
            </p:blipFill>
            <p:spPr>
              <a:xfrm>
                <a:off x="3749040" y="3698747"/>
                <a:ext cx="77723" cy="18402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3754755" y="3717036"/>
              <a:ext cx="14858" cy="25146"/>
            </p14:xfrm>
          </p:contentPart>
        </mc:Choice>
        <mc:Fallback xmlns="">
          <p:pic>
            <p:nvPicPr>
              <p:cNvPr id="11" name="墨迹 10"/>
            </p:nvPicPr>
            <p:blipFill>
              <a:blip/>
            </p:blipFill>
            <p:spPr>
              <a:xfrm>
                <a:off x="3754755" y="3717036"/>
                <a:ext cx="14858" cy="25146"/>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3858767" y="3831336"/>
              <a:ext cx="2286" cy="4572"/>
            </p14:xfrm>
          </p:contentPart>
        </mc:Choice>
        <mc:Fallback xmlns="">
          <p:pic>
            <p:nvPicPr>
              <p:cNvPr id="12" name="墨迹 11"/>
            </p:nvPicPr>
            <p:blipFill>
              <a:blip/>
            </p:blipFill>
            <p:spPr>
              <a:xfrm>
                <a:off x="3858767" y="3831336"/>
                <a:ext cx="2286" cy="457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3287267" y="4065651"/>
              <a:ext cx="169164" cy="49149"/>
            </p14:xfrm>
          </p:contentPart>
        </mc:Choice>
        <mc:Fallback xmlns="">
          <p:pic>
            <p:nvPicPr>
              <p:cNvPr id="13" name="墨迹 12"/>
            </p:nvPicPr>
            <p:blipFill>
              <a:blip/>
            </p:blipFill>
            <p:spPr>
              <a:xfrm>
                <a:off x="3287267" y="4065651"/>
                <a:ext cx="169164" cy="49149"/>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4" name="墨迹 13"/>
              <p14:cNvContentPartPr/>
              <p14:nvPr/>
            </p14:nvContentPartPr>
            <p14:xfrm>
              <a:off x="3497580" y="4018787"/>
              <a:ext cx="80010" cy="118873"/>
            </p14:xfrm>
          </p:contentPart>
        </mc:Choice>
        <mc:Fallback xmlns="">
          <p:pic>
            <p:nvPicPr>
              <p:cNvPr id="14" name="墨迹 13"/>
            </p:nvPicPr>
            <p:blipFill>
              <a:blip/>
            </p:blipFill>
            <p:spPr>
              <a:xfrm>
                <a:off x="3497580" y="4018787"/>
                <a:ext cx="80010" cy="11887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墨迹 14"/>
              <p14:cNvContentPartPr/>
              <p14:nvPr/>
            </p14:nvContentPartPr>
            <p14:xfrm>
              <a:off x="3611880" y="4050792"/>
              <a:ext cx="41147" cy="50292"/>
            </p14:xfrm>
          </p:contentPart>
        </mc:Choice>
        <mc:Fallback xmlns="">
          <p:pic>
            <p:nvPicPr>
              <p:cNvPr id="15" name="墨迹 14"/>
            </p:nvPicPr>
            <p:blipFill>
              <a:blip/>
            </p:blipFill>
            <p:spPr>
              <a:xfrm>
                <a:off x="3611880" y="4050792"/>
                <a:ext cx="41147" cy="5029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墨迹 15"/>
              <p14:cNvContentPartPr/>
              <p14:nvPr/>
            </p14:nvContentPartPr>
            <p14:xfrm>
              <a:off x="3691890" y="3977640"/>
              <a:ext cx="48006" cy="166020"/>
            </p14:xfrm>
          </p:contentPart>
        </mc:Choice>
        <mc:Fallback xmlns="">
          <p:pic>
            <p:nvPicPr>
              <p:cNvPr id="16" name="墨迹 15"/>
            </p:nvPicPr>
            <p:blipFill>
              <a:blip/>
            </p:blipFill>
            <p:spPr>
              <a:xfrm>
                <a:off x="3691890" y="3977640"/>
                <a:ext cx="48006" cy="1660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7" name="墨迹 16"/>
              <p14:cNvContentPartPr/>
              <p14:nvPr/>
            </p14:nvContentPartPr>
            <p14:xfrm>
              <a:off x="3681602" y="4009643"/>
              <a:ext cx="28575" cy="29718"/>
            </p14:xfrm>
          </p:contentPart>
        </mc:Choice>
        <mc:Fallback xmlns="">
          <p:pic>
            <p:nvPicPr>
              <p:cNvPr id="17" name="墨迹 16"/>
            </p:nvPicPr>
            <p:blipFill>
              <a:blip/>
            </p:blipFill>
            <p:spPr>
              <a:xfrm>
                <a:off x="3681602" y="4009643"/>
                <a:ext cx="28575" cy="2971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墨迹 17"/>
              <p14:cNvContentPartPr/>
              <p14:nvPr/>
            </p14:nvContentPartPr>
            <p14:xfrm>
              <a:off x="3753612" y="4119372"/>
              <a:ext cx="9144" cy="7572"/>
            </p14:xfrm>
          </p:contentPart>
        </mc:Choice>
        <mc:Fallback xmlns="">
          <p:pic>
            <p:nvPicPr>
              <p:cNvPr id="18" name="墨迹 17"/>
            </p:nvPicPr>
            <p:blipFill>
              <a:blip/>
            </p:blipFill>
            <p:spPr>
              <a:xfrm>
                <a:off x="3753612" y="4119372"/>
                <a:ext cx="9144" cy="757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3108960" y="4357116"/>
              <a:ext cx="262318" cy="22860"/>
            </p14:xfrm>
          </p:contentPart>
        </mc:Choice>
        <mc:Fallback xmlns="">
          <p:pic>
            <p:nvPicPr>
              <p:cNvPr id="19" name="墨迹 18"/>
            </p:nvPicPr>
            <p:blipFill>
              <a:blip/>
            </p:blipFill>
            <p:spPr>
              <a:xfrm>
                <a:off x="3108960" y="4357116"/>
                <a:ext cx="262318" cy="228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0" name="墨迹 19"/>
              <p14:cNvContentPartPr/>
              <p14:nvPr/>
            </p14:nvContentPartPr>
            <p14:xfrm>
              <a:off x="3461003" y="4306823"/>
              <a:ext cx="36577" cy="125730"/>
            </p14:xfrm>
          </p:contentPart>
        </mc:Choice>
        <mc:Fallback xmlns="">
          <p:pic>
            <p:nvPicPr>
              <p:cNvPr id="20" name="墨迹 19"/>
            </p:nvPicPr>
            <p:blipFill>
              <a:blip/>
            </p:blipFill>
            <p:spPr>
              <a:xfrm>
                <a:off x="3461003" y="4306823"/>
                <a:ext cx="36577" cy="12573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墨迹 20"/>
              <p14:cNvContentPartPr/>
              <p14:nvPr/>
            </p14:nvContentPartPr>
            <p14:xfrm>
              <a:off x="3534156" y="4331255"/>
              <a:ext cx="58292" cy="61293"/>
            </p14:xfrm>
          </p:contentPart>
        </mc:Choice>
        <mc:Fallback xmlns="">
          <p:pic>
            <p:nvPicPr>
              <p:cNvPr id="21" name="墨迹 20"/>
            </p:nvPicPr>
            <p:blipFill>
              <a:blip/>
            </p:blipFill>
            <p:spPr>
              <a:xfrm>
                <a:off x="3534156" y="4331255"/>
                <a:ext cx="58292" cy="6129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2" name="墨迹 21"/>
              <p14:cNvContentPartPr/>
              <p14:nvPr/>
            </p14:nvContentPartPr>
            <p14:xfrm>
              <a:off x="3627167" y="4306823"/>
              <a:ext cx="44149" cy="73153"/>
            </p14:xfrm>
          </p:contentPart>
        </mc:Choice>
        <mc:Fallback xmlns="">
          <p:pic>
            <p:nvPicPr>
              <p:cNvPr id="22" name="墨迹 21"/>
            </p:nvPicPr>
            <p:blipFill>
              <a:blip/>
            </p:blipFill>
            <p:spPr>
              <a:xfrm>
                <a:off x="3627167" y="4306823"/>
                <a:ext cx="44149" cy="7315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3" name="墨迹 22"/>
              <p14:cNvContentPartPr/>
              <p14:nvPr/>
            </p14:nvContentPartPr>
            <p14:xfrm>
              <a:off x="3760470" y="4319825"/>
              <a:ext cx="36004" cy="105871"/>
            </p14:xfrm>
          </p:contentPart>
        </mc:Choice>
        <mc:Fallback xmlns="">
          <p:pic>
            <p:nvPicPr>
              <p:cNvPr id="23" name="墨迹 22"/>
            </p:nvPicPr>
            <p:blipFill>
              <a:blip/>
            </p:blipFill>
            <p:spPr>
              <a:xfrm>
                <a:off x="3760470" y="4319825"/>
                <a:ext cx="36004" cy="105871"/>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4" name="墨迹 23"/>
              <p14:cNvContentPartPr/>
              <p14:nvPr/>
            </p14:nvContentPartPr>
            <p14:xfrm>
              <a:off x="3747611" y="4329683"/>
              <a:ext cx="17431" cy="9144"/>
            </p14:xfrm>
          </p:contentPart>
        </mc:Choice>
        <mc:Fallback xmlns="">
          <p:pic>
            <p:nvPicPr>
              <p:cNvPr id="24" name="墨迹 23"/>
            </p:nvPicPr>
            <p:blipFill>
              <a:blip/>
            </p:blipFill>
            <p:spPr>
              <a:xfrm>
                <a:off x="3747611" y="4329683"/>
                <a:ext cx="17431" cy="914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5" name="墨迹 24"/>
              <p14:cNvContentPartPr/>
              <p14:nvPr/>
            </p14:nvContentPartPr>
            <p14:xfrm>
              <a:off x="3842051" y="4398263"/>
              <a:ext cx="12145" cy="18288"/>
            </p14:xfrm>
          </p:contentPart>
        </mc:Choice>
        <mc:Fallback xmlns="">
          <p:pic>
            <p:nvPicPr>
              <p:cNvPr id="25" name="墨迹 24"/>
            </p:nvPicPr>
            <p:blipFill>
              <a:blip/>
            </p:blipFill>
            <p:spPr>
              <a:xfrm>
                <a:off x="3842051" y="4398263"/>
                <a:ext cx="12145" cy="18288"/>
              </a:xfrm>
              <a:prstGeom prst="rect"/>
            </p:spPr>
          </p:pic>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457200" y="1600200"/>
            <a:ext cx="8435280" cy="4525963"/>
          </a:xfrm>
        </p:spPr>
        <p:txBody>
          <a:bodyPr/>
          <a:lstStyle/>
          <a:p>
            <a:pPr>
              <a:lnSpc>
                <a:spcPct val="150000"/>
              </a:lnSpc>
              <a:buFontTx/>
              <a:buNone/>
            </a:pPr>
            <a:r>
              <a:rPr lang="en-US" altLang="zh-CN" sz="2400" dirty="0" smtClean="0"/>
              <a:t>   2.    </a:t>
            </a:r>
            <a:r>
              <a:rPr lang="zh-CN" altLang="en-US" sz="2400" dirty="0" smtClean="0"/>
              <a:t>某商业银行的总资本规模为</a:t>
            </a:r>
            <a:r>
              <a:rPr lang="en-US" altLang="zh-CN" sz="2400" dirty="0" smtClean="0"/>
              <a:t>100</a:t>
            </a:r>
            <a:r>
              <a:rPr lang="zh-CN" altLang="en-US" sz="2400" dirty="0" smtClean="0"/>
              <a:t>万元人民币，总资产为</a:t>
            </a:r>
            <a:r>
              <a:rPr lang="en-US" altLang="zh-CN" sz="2400" dirty="0" smtClean="0"/>
              <a:t>1470</a:t>
            </a:r>
            <a:r>
              <a:rPr lang="zh-CN" altLang="en-US" sz="2400" dirty="0" smtClean="0"/>
              <a:t>万元人民币，其中现金</a:t>
            </a:r>
            <a:r>
              <a:rPr lang="en-US" altLang="zh-CN" sz="2400" dirty="0" smtClean="0"/>
              <a:t>70</a:t>
            </a:r>
            <a:r>
              <a:rPr lang="zh-CN" altLang="en-US" sz="2400" dirty="0" smtClean="0"/>
              <a:t>万元，短期政府债券</a:t>
            </a:r>
            <a:r>
              <a:rPr lang="en-US" altLang="zh-CN" sz="2400" dirty="0" smtClean="0"/>
              <a:t>280</a:t>
            </a:r>
            <a:r>
              <a:rPr lang="zh-CN" altLang="en-US" sz="2400" dirty="0" smtClean="0"/>
              <a:t>万 元，国内银行存款</a:t>
            </a:r>
            <a:r>
              <a:rPr lang="en-US" altLang="zh-CN" sz="2400" dirty="0" smtClean="0"/>
              <a:t>80</a:t>
            </a:r>
            <a:r>
              <a:rPr lang="zh-CN" altLang="en-US" sz="2400" dirty="0" smtClean="0"/>
              <a:t>万元（风险权数为</a:t>
            </a:r>
            <a:r>
              <a:rPr lang="en-US" altLang="zh-CN" sz="2400" dirty="0" smtClean="0"/>
              <a:t>20%</a:t>
            </a:r>
            <a:r>
              <a:rPr lang="zh-CN" altLang="en-US" sz="2400" dirty="0" smtClean="0"/>
              <a:t>），家庭住宅抵押贷款</a:t>
            </a:r>
            <a:r>
              <a:rPr lang="en-US" altLang="zh-CN" sz="2400" dirty="0" smtClean="0"/>
              <a:t>75</a:t>
            </a:r>
            <a:r>
              <a:rPr lang="zh-CN" altLang="en-US" sz="2400" dirty="0" smtClean="0"/>
              <a:t>万元（风险权数为</a:t>
            </a:r>
            <a:r>
              <a:rPr lang="en-US" altLang="zh-CN" sz="2400" dirty="0" smtClean="0"/>
              <a:t>50%</a:t>
            </a:r>
            <a:r>
              <a:rPr lang="zh-CN" altLang="en-US" sz="2400" dirty="0" smtClean="0"/>
              <a:t>），企业贷款</a:t>
            </a:r>
            <a:r>
              <a:rPr lang="en-US" altLang="zh-CN" sz="2400" dirty="0" smtClean="0"/>
              <a:t>965</a:t>
            </a:r>
            <a:r>
              <a:rPr lang="zh-CN" altLang="en-US" sz="2400" dirty="0" smtClean="0"/>
              <a:t>万元（风险权数为</a:t>
            </a:r>
            <a:r>
              <a:rPr lang="en-US" altLang="zh-CN" sz="2400" dirty="0" smtClean="0"/>
              <a:t>100%</a:t>
            </a:r>
            <a:r>
              <a:rPr lang="zh-CN" altLang="en-US" sz="2400" dirty="0" smtClean="0"/>
              <a:t>），用来支持政府发行债券的备用信用证</a:t>
            </a:r>
            <a:r>
              <a:rPr lang="en-US" altLang="zh-CN" sz="2400" dirty="0" smtClean="0"/>
              <a:t>150</a:t>
            </a:r>
            <a:r>
              <a:rPr lang="zh-CN" altLang="en-US" sz="2400" dirty="0" smtClean="0"/>
              <a:t>万元（风险权数为</a:t>
            </a:r>
            <a:r>
              <a:rPr lang="en-US" altLang="zh-CN" sz="2400" dirty="0" smtClean="0"/>
              <a:t>20%</a:t>
            </a:r>
            <a:r>
              <a:rPr lang="zh-CN" altLang="en-US" sz="2400" dirty="0" smtClean="0"/>
              <a:t>），试计算该银行的资本充足率。</a:t>
            </a:r>
            <a:endParaRPr lang="zh-CN" altLang="en-US" sz="24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txBox="1">
            <a:spLocks noGrp="1"/>
          </p:cNvSpPr>
          <p:nvPr/>
        </p:nvSpPr>
        <p:spPr bwMode="auto">
          <a:xfrm>
            <a:off x="6553200" y="6245225"/>
            <a:ext cx="2289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algn="r" eaLnBrk="1" hangingPunct="1"/>
            <a:fld id="{058B149F-96BC-4C2A-A822-BA5EA126D4EE}" type="slidenum">
              <a:rPr lang="en-US" altLang="zh-CN" sz="1400">
                <a:latin typeface="Arial" charset="0"/>
              </a:rPr>
            </a:fld>
            <a:endParaRPr lang="en-US" altLang="zh-CN" sz="1400">
              <a:latin typeface="Arial" charset="0"/>
            </a:endParaRPr>
          </a:p>
        </p:txBody>
      </p:sp>
      <p:sp>
        <p:nvSpPr>
          <p:cNvPr id="24579" name="Rectangle 2"/>
          <p:cNvSpPr>
            <a:spLocks noGrp="1" noRot="1"/>
          </p:cNvSpPr>
          <p:nvPr>
            <p:ph type="body" idx="4294967295"/>
          </p:nvPr>
        </p:nvSpPr>
        <p:spPr>
          <a:xfrm>
            <a:off x="179388" y="1557338"/>
            <a:ext cx="8829675" cy="4498975"/>
          </a:xfrm>
        </p:spPr>
        <p:txBody>
          <a:bodyPr/>
          <a:lstStyle/>
          <a:p>
            <a:pPr algn="just" eaLnBrk="1" hangingPunct="1">
              <a:buFont typeface="Arial" charset="0"/>
              <a:buNone/>
            </a:pPr>
            <a:r>
              <a:rPr lang="zh-CN" altLang="en-US" sz="2800" b="1" smtClean="0">
                <a:solidFill>
                  <a:srgbClr val="FF0000"/>
                </a:solidFill>
                <a:latin typeface="Times New Roman" pitchFamily="18" charset="0"/>
                <a:ea typeface="仿宋_GB2312" pitchFamily="49" charset="-122"/>
              </a:rPr>
              <a:t>商业银行资本充足率在任何时点上均不得低于最低资本要求：</a:t>
            </a:r>
            <a:endParaRPr lang="zh-CN" altLang="en-US" sz="2800" b="1" smtClean="0">
              <a:solidFill>
                <a:srgbClr val="FF0000"/>
              </a:solidFill>
              <a:latin typeface="Times New Roman" pitchFamily="18" charset="0"/>
            </a:endParaRPr>
          </a:p>
          <a:p>
            <a:pPr algn="just" eaLnBrk="1" hangingPunct="1"/>
            <a:r>
              <a:rPr lang="zh-CN" altLang="en-US" sz="2800" smtClean="0">
                <a:solidFill>
                  <a:srgbClr val="000000"/>
                </a:solidFill>
                <a:latin typeface="Times New Roman" pitchFamily="18" charset="0"/>
                <a:ea typeface="仿宋_GB2312" pitchFamily="49" charset="-122"/>
              </a:rPr>
              <a:t>（一）核心一级资本充足率不得低于</a:t>
            </a:r>
            <a:r>
              <a:rPr lang="en-US" altLang="zh-CN" sz="2800" smtClean="0">
                <a:solidFill>
                  <a:srgbClr val="FF0000"/>
                </a:solidFill>
                <a:latin typeface="Times New Roman" pitchFamily="18" charset="0"/>
                <a:ea typeface="仿宋_GB2312" pitchFamily="49" charset="-122"/>
              </a:rPr>
              <a:t>5%</a:t>
            </a:r>
            <a:r>
              <a:rPr lang="zh-CN" altLang="en-US" sz="2800" smtClean="0">
                <a:solidFill>
                  <a:srgbClr val="000000"/>
                </a:solidFill>
                <a:latin typeface="Times New Roman" pitchFamily="18" charset="0"/>
                <a:ea typeface="仿宋_GB2312" pitchFamily="49" charset="-122"/>
              </a:rPr>
              <a:t>；</a:t>
            </a:r>
            <a:endParaRPr lang="zh-CN" altLang="en-US" sz="2800" smtClean="0">
              <a:solidFill>
                <a:srgbClr val="000000"/>
              </a:solidFill>
              <a:latin typeface="Times New Roman" pitchFamily="18" charset="0"/>
            </a:endParaRPr>
          </a:p>
          <a:p>
            <a:pPr algn="just" eaLnBrk="1" hangingPunct="1"/>
            <a:r>
              <a:rPr lang="zh-CN" altLang="en-US" sz="2800" smtClean="0">
                <a:solidFill>
                  <a:srgbClr val="000000"/>
                </a:solidFill>
                <a:latin typeface="Times New Roman" pitchFamily="18" charset="0"/>
                <a:ea typeface="仿宋_GB2312" pitchFamily="49" charset="-122"/>
              </a:rPr>
              <a:t>（二）一级资本充足率不得低于</a:t>
            </a:r>
            <a:r>
              <a:rPr lang="en-US" altLang="zh-CN" sz="2800" smtClean="0">
                <a:solidFill>
                  <a:srgbClr val="FF0000"/>
                </a:solidFill>
                <a:latin typeface="Times New Roman" pitchFamily="18" charset="0"/>
                <a:ea typeface="仿宋_GB2312" pitchFamily="49" charset="-122"/>
              </a:rPr>
              <a:t>6%</a:t>
            </a:r>
            <a:r>
              <a:rPr lang="zh-CN" altLang="en-US" sz="2800" smtClean="0">
                <a:solidFill>
                  <a:srgbClr val="000000"/>
                </a:solidFill>
                <a:latin typeface="Times New Roman" pitchFamily="18" charset="0"/>
                <a:ea typeface="仿宋_GB2312" pitchFamily="49" charset="-122"/>
              </a:rPr>
              <a:t>；</a:t>
            </a:r>
            <a:endParaRPr lang="zh-CN" altLang="en-US" sz="2800" smtClean="0">
              <a:solidFill>
                <a:srgbClr val="000000"/>
              </a:solidFill>
              <a:latin typeface="Times New Roman" pitchFamily="18" charset="0"/>
            </a:endParaRPr>
          </a:p>
          <a:p>
            <a:pPr algn="just" eaLnBrk="1" hangingPunct="1"/>
            <a:r>
              <a:rPr lang="zh-CN" altLang="en-US" sz="2800" smtClean="0">
                <a:solidFill>
                  <a:srgbClr val="000000"/>
                </a:solidFill>
                <a:latin typeface="Times New Roman" pitchFamily="18" charset="0"/>
                <a:ea typeface="仿宋_GB2312" pitchFamily="49" charset="-122"/>
              </a:rPr>
              <a:t>（三）资本充足率不得低于</a:t>
            </a:r>
            <a:r>
              <a:rPr lang="en-US" altLang="zh-CN" sz="2800" smtClean="0">
                <a:solidFill>
                  <a:srgbClr val="FF0000"/>
                </a:solidFill>
                <a:latin typeface="Times New Roman" pitchFamily="18" charset="0"/>
                <a:ea typeface="仿宋_GB2312" pitchFamily="49" charset="-122"/>
              </a:rPr>
              <a:t>8%</a:t>
            </a:r>
            <a:r>
              <a:rPr lang="zh-CN" altLang="en-US" sz="2800" smtClean="0">
                <a:solidFill>
                  <a:srgbClr val="000000"/>
                </a:solidFill>
                <a:latin typeface="Times New Roman" pitchFamily="18" charset="0"/>
                <a:ea typeface="仿宋_GB2312" pitchFamily="49" charset="-122"/>
              </a:rPr>
              <a:t>。</a:t>
            </a:r>
            <a:endParaRPr lang="zh-CN" altLang="en-US" sz="2800" smtClean="0">
              <a:solidFill>
                <a:srgbClr val="000000"/>
              </a:solidFill>
              <a:latin typeface="Times New Roman" pitchFamily="18" charset="0"/>
              <a:ea typeface="仿宋_GB2312" pitchFamily="49" charset="-122"/>
            </a:endParaRPr>
          </a:p>
          <a:p>
            <a:pPr algn="just" eaLnBrk="1" hangingPunct="1"/>
            <a:r>
              <a:rPr lang="zh-CN" altLang="en-US" sz="2800" b="1" smtClean="0">
                <a:solidFill>
                  <a:srgbClr val="008000"/>
                </a:solidFill>
                <a:latin typeface="Times New Roman" pitchFamily="18" charset="0"/>
                <a:ea typeface="仿宋_GB2312" pitchFamily="49" charset="-122"/>
              </a:rPr>
              <a:t>储备资本要求：为风险加权资产的</a:t>
            </a:r>
            <a:r>
              <a:rPr lang="en-US" altLang="zh-CN" sz="2800" b="1" smtClean="0">
                <a:solidFill>
                  <a:srgbClr val="FF0000"/>
                </a:solidFill>
                <a:latin typeface="Times New Roman" pitchFamily="18" charset="0"/>
                <a:ea typeface="仿宋_GB2312" pitchFamily="49" charset="-122"/>
              </a:rPr>
              <a:t>2.5%</a:t>
            </a:r>
            <a:endParaRPr lang="en-US" altLang="zh-CN" sz="2800" b="1" smtClean="0">
              <a:solidFill>
                <a:srgbClr val="FF0000"/>
              </a:solidFill>
              <a:latin typeface="Times New Roman" pitchFamily="18" charset="0"/>
              <a:ea typeface="仿宋_GB2312" pitchFamily="49" charset="-122"/>
            </a:endParaRPr>
          </a:p>
          <a:p>
            <a:pPr algn="just" eaLnBrk="1" hangingPunct="1"/>
            <a:r>
              <a:rPr lang="zh-CN" altLang="en-US" sz="2800" b="1" smtClean="0">
                <a:solidFill>
                  <a:srgbClr val="008000"/>
                </a:solidFill>
                <a:latin typeface="Times New Roman" pitchFamily="18" charset="0"/>
                <a:ea typeface="仿宋_GB2312" pitchFamily="49" charset="-122"/>
              </a:rPr>
              <a:t>逆周期资本要求</a:t>
            </a:r>
            <a:r>
              <a:rPr lang="en-US" altLang="zh-CN" sz="2800" b="1" smtClean="0">
                <a:solidFill>
                  <a:srgbClr val="008000"/>
                </a:solidFill>
                <a:latin typeface="Times New Roman" pitchFamily="18" charset="0"/>
                <a:ea typeface="仿宋_GB2312" pitchFamily="49" charset="-122"/>
              </a:rPr>
              <a:t>:</a:t>
            </a:r>
            <a:r>
              <a:rPr lang="zh-CN" altLang="en-US" sz="2800" b="1" smtClean="0">
                <a:solidFill>
                  <a:srgbClr val="008000"/>
                </a:solidFill>
                <a:latin typeface="Times New Roman" pitchFamily="18" charset="0"/>
                <a:ea typeface="仿宋_GB2312" pitchFamily="49" charset="-122"/>
              </a:rPr>
              <a:t>为风险加权资产的</a:t>
            </a:r>
            <a:r>
              <a:rPr lang="en-US" altLang="zh-CN" sz="2800" b="1" smtClean="0">
                <a:solidFill>
                  <a:srgbClr val="FF0000"/>
                </a:solidFill>
                <a:latin typeface="Times New Roman" pitchFamily="18" charset="0"/>
                <a:ea typeface="仿宋_GB2312" pitchFamily="49" charset="-122"/>
              </a:rPr>
              <a:t>0-2.5%</a:t>
            </a:r>
            <a:r>
              <a:rPr lang="zh-CN" altLang="en-US" sz="2800" b="1" smtClean="0">
                <a:solidFill>
                  <a:srgbClr val="0000FF"/>
                </a:solidFill>
                <a:latin typeface="Times New Roman" pitchFamily="18" charset="0"/>
                <a:ea typeface="仿宋_GB2312" pitchFamily="49" charset="-122"/>
              </a:rPr>
              <a:t>，均由核心一级资本来满足。</a:t>
            </a:r>
            <a:endParaRPr lang="zh-CN" altLang="en-US" sz="2800" b="1" smtClean="0">
              <a:solidFill>
                <a:srgbClr val="008000"/>
              </a:solidFill>
              <a:latin typeface="Times New Roman" pitchFamily="18" charset="0"/>
              <a:ea typeface="仿宋_GB2312" pitchFamily="49" charset="-122"/>
            </a:endParaRPr>
          </a:p>
          <a:p>
            <a:pPr algn="just" eaLnBrk="1" hangingPunct="1"/>
            <a:r>
              <a:rPr lang="zh-CN" altLang="en-US" sz="2800" b="1" smtClean="0">
                <a:solidFill>
                  <a:srgbClr val="008000"/>
                </a:solidFill>
                <a:latin typeface="Times New Roman" pitchFamily="18" charset="0"/>
                <a:ea typeface="仿宋_GB2312" pitchFamily="49" charset="-122"/>
              </a:rPr>
              <a:t>附加资本要求以及第二支柱资本要求：</a:t>
            </a:r>
            <a:r>
              <a:rPr lang="en-US" altLang="zh-CN" sz="2800" b="1" smtClean="0">
                <a:solidFill>
                  <a:srgbClr val="FF0000"/>
                </a:solidFill>
                <a:latin typeface="Times New Roman" pitchFamily="18" charset="0"/>
                <a:ea typeface="仿宋_GB2312" pitchFamily="49" charset="-122"/>
              </a:rPr>
              <a:t>1%</a:t>
            </a:r>
            <a:endParaRPr lang="en-US" altLang="zh-CN" sz="2800" b="1" smtClean="0">
              <a:solidFill>
                <a:srgbClr val="FF0000"/>
              </a:solidFill>
              <a:latin typeface="Times New Roman" pitchFamily="18" charset="0"/>
              <a:ea typeface="仿宋_GB2312" pitchFamily="49" charset="-122"/>
            </a:endParaRPr>
          </a:p>
        </p:txBody>
      </p:sp>
      <p:sp>
        <p:nvSpPr>
          <p:cNvPr id="24580" name="Rectangle 3"/>
          <p:cNvSpPr>
            <a:spLocks noChangeArrowheads="1"/>
          </p:cNvSpPr>
          <p:nvPr/>
        </p:nvSpPr>
        <p:spPr bwMode="auto">
          <a:xfrm>
            <a:off x="337661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zh-CN" altLang="en-US"/>
          </a:p>
        </p:txBody>
      </p:sp>
      <p:sp>
        <p:nvSpPr>
          <p:cNvPr id="24581" name="Rectangle 4"/>
          <p:cNvSpPr>
            <a:spLocks noChangeArrowheads="1"/>
          </p:cNvSpPr>
          <p:nvPr/>
        </p:nvSpPr>
        <p:spPr bwMode="auto">
          <a:xfrm>
            <a:off x="310991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zh-CN" altLang="en-US"/>
          </a:p>
        </p:txBody>
      </p:sp>
      <p:sp>
        <p:nvSpPr>
          <p:cNvPr id="24582" name="Text Box 7"/>
          <p:cNvSpPr txBox="1">
            <a:spLocks noChangeArrowheads="1"/>
          </p:cNvSpPr>
          <p:nvPr/>
        </p:nvSpPr>
        <p:spPr bwMode="auto">
          <a:xfrm>
            <a:off x="395288" y="765175"/>
            <a:ext cx="85693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Char char="»"/>
              <a:defRPr sz="2000">
                <a:solidFill>
                  <a:schemeClr val="tx1"/>
                </a:solidFill>
                <a:latin typeface="Calibri" pitchFamily="34" charset="0"/>
                <a:ea typeface="宋体" charset="-122"/>
              </a:defRPr>
            </a:lvl6pPr>
            <a:lvl7pPr eaLnBrk="0" fontAlgn="base" hangingPunct="0">
              <a:spcAft>
                <a:spcPct val="0"/>
              </a:spcAft>
              <a:buChar char="»"/>
              <a:defRPr sz="2000">
                <a:solidFill>
                  <a:schemeClr val="tx1"/>
                </a:solidFill>
                <a:latin typeface="Calibri" pitchFamily="34" charset="0"/>
                <a:ea typeface="宋体" charset="-122"/>
              </a:defRPr>
            </a:lvl7pPr>
            <a:lvl8pPr eaLnBrk="0" fontAlgn="base" hangingPunct="0">
              <a:spcAft>
                <a:spcPct val="0"/>
              </a:spcAft>
              <a:buChar char="»"/>
              <a:defRPr sz="2000">
                <a:solidFill>
                  <a:schemeClr val="tx1"/>
                </a:solidFill>
                <a:latin typeface="Calibri" pitchFamily="34" charset="0"/>
                <a:ea typeface="宋体" charset="-122"/>
              </a:defRPr>
            </a:lvl8pPr>
            <a:lvl9pPr eaLnBrk="0" fontAlgn="base" hangingPunct="0">
              <a:spcAft>
                <a:spcPct val="0"/>
              </a:spcAft>
              <a:buChar char="»"/>
              <a:defRPr sz="2000">
                <a:solidFill>
                  <a:schemeClr val="tx1"/>
                </a:solidFill>
                <a:latin typeface="Calibri" pitchFamily="34" charset="0"/>
                <a:ea typeface="宋体" charset="-122"/>
              </a:defRPr>
            </a:lvl9pPr>
          </a:lstStyle>
          <a:p>
            <a:pPr eaLnBrk="1" hangingPunct="1">
              <a:spcBef>
                <a:spcPct val="50000"/>
              </a:spcBef>
            </a:pPr>
            <a:r>
              <a:rPr lang="zh-CN" altLang="en-US" sz="3600" b="1" dirty="0">
                <a:solidFill>
                  <a:srgbClr val="FF0000"/>
                </a:solidFill>
                <a:latin typeface="Arial" charset="0"/>
              </a:rPr>
              <a:t>★ ★ </a:t>
            </a:r>
            <a:r>
              <a:rPr lang="zh-CN" altLang="en-US" sz="3600" dirty="0">
                <a:solidFill>
                  <a:srgbClr val="FF0000"/>
                </a:solidFill>
                <a:latin typeface="Arial" charset="0"/>
              </a:rPr>
              <a:t>★</a:t>
            </a:r>
            <a:r>
              <a:rPr lang="zh-CN" altLang="en-US" sz="3600" b="1" dirty="0">
                <a:latin typeface="Arial" charset="0"/>
              </a:rPr>
              <a:t>三</a:t>
            </a:r>
            <a:r>
              <a:rPr lang="zh-CN" altLang="en-US" sz="3600" b="1" dirty="0" smtClean="0">
                <a:latin typeface="Arial" charset="0"/>
              </a:rPr>
              <a:t>、资本</a:t>
            </a:r>
            <a:r>
              <a:rPr lang="zh-CN" altLang="en-US" sz="3600" b="1" dirty="0">
                <a:latin typeface="Arial" charset="0"/>
              </a:rPr>
              <a:t>充足率的监管要求</a:t>
            </a:r>
            <a:endParaRPr lang="zh-CN" altLang="en-US" sz="3600" b="1" dirty="0">
              <a:latin typeface="Arial"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ChangeArrowheads="1"/>
          </p:cNvSpPr>
          <p:nvPr/>
        </p:nvSpPr>
        <p:spPr bwMode="auto">
          <a:xfrm>
            <a:off x="914400" y="710625"/>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charset="0"/>
              <a:buNone/>
            </a:pPr>
            <a:r>
              <a:rPr lang="zh-CN" altLang="en-US" sz="3200" b="1" dirty="0"/>
              <a:t>第三节 资本金管理策略</a:t>
            </a:r>
            <a:endParaRPr lang="zh-CN" altLang="en-US" sz="3200" b="1" dirty="0">
              <a:latin typeface="黑体" pitchFamily="49" charset="-122"/>
              <a:ea typeface="黑体" pitchFamily="49" charset="-122"/>
              <a:cs typeface="楷体" pitchFamily="49" charset="-122"/>
            </a:endParaRPr>
          </a:p>
        </p:txBody>
      </p:sp>
      <p:sp>
        <p:nvSpPr>
          <p:cNvPr id="105476" name="Text Box 3"/>
          <p:cNvSpPr txBox="1">
            <a:spLocks noChangeArrowheads="1"/>
          </p:cNvSpPr>
          <p:nvPr/>
        </p:nvSpPr>
        <p:spPr bwMode="auto">
          <a:xfrm>
            <a:off x="685800" y="1371600"/>
            <a:ext cx="3806825" cy="3323987"/>
          </a:xfrm>
          <a:prstGeom prst="rect">
            <a:avLst/>
          </a:prstGeom>
          <a:noFill/>
          <a:ln w="34925">
            <a:solidFill>
              <a:srgbClr val="7030A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lnSpc>
                <a:spcPts val="3400"/>
              </a:lnSpc>
              <a:spcBef>
                <a:spcPts val="1200"/>
              </a:spcBef>
              <a:spcAft>
                <a:spcPts val="1200"/>
              </a:spcAft>
              <a:buFont typeface="Arial" charset="0"/>
              <a:buNone/>
            </a:pPr>
            <a:r>
              <a:rPr lang="zh-CN" altLang="en-US" sz="3200" dirty="0">
                <a:solidFill>
                  <a:srgbClr val="FFFF00"/>
                </a:solidFill>
                <a:latin typeface="楷体" pitchFamily="49" charset="-122"/>
                <a:ea typeface="楷体" pitchFamily="49" charset="-122"/>
              </a:rPr>
              <a:t>   </a:t>
            </a:r>
            <a:r>
              <a:rPr lang="zh-CN" altLang="en-US" sz="2400" b="1" dirty="0">
                <a:solidFill>
                  <a:srgbClr val="000000"/>
                </a:solidFill>
                <a:latin typeface="微软雅黑" pitchFamily="34" charset="-122"/>
                <a:ea typeface="微软雅黑" pitchFamily="34" charset="-122"/>
                <a:cs typeface="楷体" pitchFamily="49" charset="-122"/>
              </a:rPr>
              <a:t>商业银行资本金的补充包括内部筹集和外部筹集两种途径。也称为内源资本策略和外源资本策略。</a:t>
            </a:r>
            <a:endParaRPr lang="zh-CN" altLang="en-US" sz="2400" b="1" dirty="0">
              <a:solidFill>
                <a:srgbClr val="000000"/>
              </a:solidFill>
              <a:latin typeface="微软雅黑" pitchFamily="34" charset="-122"/>
              <a:ea typeface="微软雅黑" pitchFamily="34" charset="-122"/>
              <a:cs typeface="楷体" pitchFamily="49" charset="-122"/>
            </a:endParaRPr>
          </a:p>
          <a:p>
            <a:pPr eaLnBrk="1" hangingPunct="1">
              <a:lnSpc>
                <a:spcPts val="3400"/>
              </a:lnSpc>
              <a:spcBef>
                <a:spcPts val="1200"/>
              </a:spcBef>
              <a:spcAft>
                <a:spcPts val="1200"/>
              </a:spcAft>
              <a:buFont typeface="Arial" charset="0"/>
              <a:buNone/>
            </a:pPr>
            <a:r>
              <a:rPr lang="zh-CN" altLang="en-US" sz="2400" b="1" dirty="0">
                <a:solidFill>
                  <a:srgbClr val="002060"/>
                </a:solidFill>
                <a:latin typeface="微软雅黑" pitchFamily="34" charset="-122"/>
                <a:ea typeface="微软雅黑" pitchFamily="34" charset="-122"/>
              </a:rPr>
              <a:t>（一）内源资本策略</a:t>
            </a:r>
            <a:endParaRPr lang="zh-CN" altLang="en-US" sz="2400" b="1" dirty="0">
              <a:solidFill>
                <a:srgbClr val="002060"/>
              </a:solidFill>
              <a:latin typeface="微软雅黑" pitchFamily="34" charset="-122"/>
              <a:ea typeface="微软雅黑" pitchFamily="34" charset="-122"/>
            </a:endParaRPr>
          </a:p>
          <a:p>
            <a:pPr eaLnBrk="1" hangingPunct="1">
              <a:lnSpc>
                <a:spcPts val="3400"/>
              </a:lnSpc>
              <a:spcBef>
                <a:spcPts val="1200"/>
              </a:spcBef>
              <a:spcAft>
                <a:spcPts val="1200"/>
              </a:spcAft>
              <a:buFont typeface="Arial" charset="0"/>
              <a:buNone/>
            </a:pPr>
            <a:r>
              <a:rPr lang="zh-CN" altLang="en-US" sz="2400" b="1" dirty="0">
                <a:solidFill>
                  <a:srgbClr val="002060"/>
                </a:solidFill>
                <a:latin typeface="微软雅黑" pitchFamily="34" charset="-122"/>
                <a:ea typeface="微软雅黑" pitchFamily="34" charset="-122"/>
              </a:rPr>
              <a:t>（二）外源资本</a:t>
            </a:r>
            <a:r>
              <a:rPr lang="zh-CN" altLang="en-US" sz="2400" b="1" dirty="0" smtClean="0">
                <a:solidFill>
                  <a:srgbClr val="002060"/>
                </a:solidFill>
                <a:latin typeface="微软雅黑" pitchFamily="34" charset="-122"/>
                <a:ea typeface="微软雅黑" pitchFamily="34" charset="-122"/>
              </a:rPr>
              <a:t>策略</a:t>
            </a:r>
            <a:endParaRPr lang="zh-CN" altLang="en-US" sz="2400" b="1" dirty="0">
              <a:solidFill>
                <a:srgbClr val="002060"/>
              </a:solidFill>
              <a:latin typeface="微软雅黑" pitchFamily="34" charset="-122"/>
              <a:ea typeface="微软雅黑" pitchFamily="34" charset="-122"/>
            </a:endParaRPr>
          </a:p>
        </p:txBody>
      </p:sp>
      <p:pic>
        <p:nvPicPr>
          <p:cNvPr id="105477" name="内容占位符 3"/>
          <p:cNvPicPr>
            <a:picLocks noGrp="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600" y="1295400"/>
            <a:ext cx="803275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E058D09E-C68F-43CC-970B-ADA62BBE40CB}"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596900" y="836712"/>
            <a:ext cx="7931150" cy="523329"/>
          </a:xfrm>
        </p:spPr>
        <p:txBody>
          <a:bodyPr>
            <a:noAutofit/>
          </a:bodyPr>
          <a:lstStyle/>
          <a:p>
            <a:r>
              <a:rPr lang="zh-CN" altLang="en-US" sz="3200" b="1" dirty="0" smtClean="0">
                <a:latin typeface="黑体" pitchFamily="49" charset="-122"/>
                <a:ea typeface="黑体" pitchFamily="49" charset="-122"/>
                <a:cs typeface="楷体" pitchFamily="49" charset="-122"/>
              </a:rPr>
              <a:t>（</a:t>
            </a:r>
            <a:r>
              <a:rPr lang="zh-CN" altLang="en-US" sz="3200" b="1" dirty="0">
                <a:latin typeface="黑体" pitchFamily="49" charset="-122"/>
                <a:ea typeface="黑体" pitchFamily="49" charset="-122"/>
                <a:cs typeface="楷体" pitchFamily="49" charset="-122"/>
              </a:rPr>
              <a:t>一</a:t>
            </a:r>
            <a:r>
              <a:rPr lang="zh-CN" altLang="en-US" sz="3200" b="1" dirty="0" smtClean="0">
                <a:latin typeface="黑体" pitchFamily="49" charset="-122"/>
                <a:ea typeface="黑体" pitchFamily="49" charset="-122"/>
                <a:cs typeface="楷体" pitchFamily="49" charset="-122"/>
              </a:rPr>
              <a:t>）内源资本的策略</a:t>
            </a:r>
            <a:endParaRPr lang="zh-CN" altLang="en-US" sz="3200" b="1" dirty="0" smtClean="0">
              <a:latin typeface="黑体" pitchFamily="49" charset="-122"/>
              <a:ea typeface="黑体" pitchFamily="49" charset="-122"/>
              <a:cs typeface="楷体" pitchFamily="49" charset="-122"/>
            </a:endParaRPr>
          </a:p>
        </p:txBody>
      </p:sp>
      <p:sp>
        <p:nvSpPr>
          <p:cNvPr id="107524" name="Rectangle 3"/>
          <p:cNvSpPr>
            <a:spLocks noGrp="1" noChangeArrowheads="1"/>
          </p:cNvSpPr>
          <p:nvPr>
            <p:ph type="body" idx="1"/>
          </p:nvPr>
        </p:nvSpPr>
        <p:spPr>
          <a:xfrm>
            <a:off x="609600" y="1412776"/>
            <a:ext cx="7543800" cy="1066800"/>
          </a:xfrm>
          <a:ln w="34925">
            <a:solidFill>
              <a:schemeClr val="accent1"/>
            </a:solidFill>
            <a:miter lim="800000"/>
          </a:ln>
        </p:spPr>
        <p:txBody>
          <a:bodyPr/>
          <a:lstStyle/>
          <a:p>
            <a:pPr eaLnBrk="1" hangingPunct="1">
              <a:lnSpc>
                <a:spcPct val="125000"/>
              </a:lnSpc>
            </a:pPr>
            <a:r>
              <a:rPr lang="zh-CN" altLang="en-US" sz="2400" dirty="0" smtClean="0">
                <a:solidFill>
                  <a:srgbClr val="000000"/>
                </a:solidFill>
                <a:latin typeface="微软雅黑" pitchFamily="34" charset="-122"/>
                <a:ea typeface="微软雅黑" pitchFamily="34" charset="-122"/>
                <a:cs typeface="楷体" pitchFamily="49" charset="-122"/>
              </a:rPr>
              <a:t>内源资本即通过</a:t>
            </a:r>
            <a:r>
              <a:rPr lang="zh-CN" altLang="en-US" sz="2400" b="1" dirty="0" smtClean="0">
                <a:solidFill>
                  <a:srgbClr val="FF0000"/>
                </a:solidFill>
                <a:latin typeface="微软雅黑" pitchFamily="34" charset="-122"/>
                <a:ea typeface="微软雅黑" pitchFamily="34" charset="-122"/>
                <a:cs typeface="楷体" pitchFamily="49" charset="-122"/>
              </a:rPr>
              <a:t>增加留存收益或提取准备</a:t>
            </a:r>
            <a:r>
              <a:rPr lang="zh-CN" altLang="en-US" sz="2400" dirty="0" smtClean="0">
                <a:solidFill>
                  <a:srgbClr val="000000"/>
                </a:solidFill>
                <a:latin typeface="微软雅黑" pitchFamily="34" charset="-122"/>
                <a:ea typeface="微软雅黑" pitchFamily="34" charset="-122"/>
                <a:cs typeface="楷体" pitchFamily="49" charset="-122"/>
              </a:rPr>
              <a:t>来增加银行资本。</a:t>
            </a:r>
            <a:r>
              <a:rPr lang="zh-CN" altLang="en-US" sz="2400" dirty="0" smtClean="0">
                <a:solidFill>
                  <a:srgbClr val="C00000"/>
                </a:solidFill>
                <a:latin typeface="微软雅黑" pitchFamily="34" charset="-122"/>
                <a:ea typeface="微软雅黑" pitchFamily="34" charset="-122"/>
                <a:cs typeface="楷体" pitchFamily="49" charset="-122"/>
              </a:rPr>
              <a:t>这是最廉价的增加资本的途径。</a:t>
            </a:r>
            <a:endParaRPr lang="zh-CN" altLang="en-US" sz="2400" dirty="0" smtClean="0">
              <a:solidFill>
                <a:schemeClr val="folHlink"/>
              </a:solidFill>
              <a:latin typeface="仿宋" pitchFamily="49" charset="-122"/>
              <a:ea typeface="微软雅黑" pitchFamily="34" charset="-122"/>
              <a:cs typeface="楷体" pitchFamily="49" charset="-122"/>
            </a:endParaRPr>
          </a:p>
        </p:txBody>
      </p:sp>
      <p:sp>
        <p:nvSpPr>
          <p:cNvPr id="107525" name="Rectangle 3"/>
          <p:cNvSpPr txBox="1">
            <a:spLocks noChangeArrowheads="1"/>
          </p:cNvSpPr>
          <p:nvPr/>
        </p:nvSpPr>
        <p:spPr bwMode="auto">
          <a:xfrm>
            <a:off x="609600" y="2590800"/>
            <a:ext cx="7543800" cy="1524000"/>
          </a:xfrm>
          <a:prstGeom prst="rect">
            <a:avLst/>
          </a:prstGeom>
          <a:noFill/>
          <a:ln w="34925">
            <a:solidFill>
              <a:srgbClr val="00206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lnSpc>
                <a:spcPct val="125000"/>
              </a:lnSpc>
              <a:spcBef>
                <a:spcPct val="20000"/>
              </a:spcBef>
              <a:buClr>
                <a:schemeClr val="hlink"/>
              </a:buClr>
              <a:buFont typeface="Wingdings" charset="2"/>
              <a:buChar char="v"/>
            </a:pPr>
            <a:r>
              <a:rPr lang="zh-CN" altLang="en-US" sz="2400" b="1" dirty="0">
                <a:solidFill>
                  <a:srgbClr val="000000"/>
                </a:solidFill>
                <a:latin typeface="微软雅黑" pitchFamily="34" charset="-122"/>
                <a:ea typeface="微软雅黑" pitchFamily="34" charset="-122"/>
                <a:cs typeface="楷体" pitchFamily="49" charset="-122"/>
              </a:rPr>
              <a:t>但由于银行的税后纯利润首先要支付优先股股息，然后在留存盈余和普通股股息两者之间进行分配，所以有一定的限制。</a:t>
            </a:r>
            <a:endParaRPr lang="zh-CN" altLang="en-US" sz="2400" b="1" dirty="0">
              <a:solidFill>
                <a:schemeClr val="folHlink"/>
              </a:solidFill>
              <a:latin typeface="仿宋" pitchFamily="49" charset="-122"/>
              <a:ea typeface="微软雅黑" pitchFamily="34" charset="-122"/>
              <a:cs typeface="楷体" pitchFamily="49" charset="-122"/>
            </a:endParaRPr>
          </a:p>
        </p:txBody>
      </p:sp>
      <p:grpSp>
        <p:nvGrpSpPr>
          <p:cNvPr id="107526" name="组合 5"/>
          <p:cNvGrpSpPr/>
          <p:nvPr/>
        </p:nvGrpSpPr>
        <p:grpSpPr bwMode="auto">
          <a:xfrm>
            <a:off x="2362200" y="4114800"/>
            <a:ext cx="4114800" cy="2357438"/>
            <a:chOff x="4286248" y="3714752"/>
            <a:chExt cx="4114800" cy="2357454"/>
          </a:xfrm>
        </p:grpSpPr>
        <p:sp>
          <p:nvSpPr>
            <p:cNvPr id="9" name="Rectangle 5"/>
            <p:cNvSpPr txBox="1">
              <a:spLocks noChangeArrowheads="1"/>
            </p:cNvSpPr>
            <p:nvPr/>
          </p:nvSpPr>
          <p:spPr bwMode="auto">
            <a:xfrm>
              <a:off x="5072061" y="3714752"/>
              <a:ext cx="3286125" cy="558804"/>
            </a:xfrm>
            <a:prstGeom prst="rect">
              <a:avLst/>
            </a:prstGeom>
            <a:solidFill>
              <a:srgbClr val="00B0F0">
                <a:alpha val="60000"/>
              </a:srgbClr>
            </a:solidFill>
            <a:ln w="25400">
              <a:solidFill>
                <a:srgbClr val="FF00FF"/>
              </a:solidFill>
              <a:miter lim="800000"/>
            </a:ln>
          </p:spPr>
          <p:txBody>
            <a:bodyPr/>
            <a:lstStyle/>
            <a:p>
              <a:pPr marL="342900" indent="-342900">
                <a:lnSpc>
                  <a:spcPct val="90000"/>
                </a:lnSpc>
                <a:spcBef>
                  <a:spcPct val="20000"/>
                </a:spcBef>
                <a:buClr>
                  <a:srgbClr val="DE6704"/>
                </a:buClr>
                <a:buSzPct val="70000"/>
                <a:defRPr/>
              </a:pPr>
              <a:r>
                <a:rPr lang="zh-CN" altLang="en-US" sz="2400" b="1" dirty="0">
                  <a:solidFill>
                    <a:srgbClr val="002060"/>
                  </a:solidFill>
                  <a:latin typeface="楷体_GB2312" pitchFamily="49" charset="-122"/>
                  <a:ea typeface="楷体_GB2312" pitchFamily="49" charset="-122"/>
                  <a:cs typeface="仿宋" pitchFamily="49" charset="-122"/>
                </a:rPr>
                <a:t>①利润的多少；</a:t>
              </a:r>
              <a:endParaRPr lang="en-US" altLang="zh-CN" sz="2400" b="1" kern="0" dirty="0">
                <a:latin typeface="楷体_GB2312" pitchFamily="49" charset="-122"/>
                <a:ea typeface="楷体_GB2312" pitchFamily="49" charset="-122"/>
              </a:endParaRPr>
            </a:p>
          </p:txBody>
        </p:sp>
        <p:sp>
          <p:nvSpPr>
            <p:cNvPr id="107529" name="Rectangle 5"/>
            <p:cNvSpPr txBox="1">
              <a:spLocks noChangeArrowheads="1"/>
            </p:cNvSpPr>
            <p:nvPr/>
          </p:nvSpPr>
          <p:spPr bwMode="auto">
            <a:xfrm>
              <a:off x="5072066" y="4476752"/>
              <a:ext cx="3328982" cy="838200"/>
            </a:xfrm>
            <a:prstGeom prst="rect">
              <a:avLst/>
            </a:prstGeom>
            <a:solidFill>
              <a:srgbClr val="00B0F0">
                <a:alpha val="59999"/>
              </a:srgbClr>
            </a:solidFill>
            <a:ln w="25400">
              <a:solidFill>
                <a:srgbClr val="FF00FF"/>
              </a:solidFill>
              <a:miter lim="800000"/>
            </a:ln>
          </p:spPr>
          <p:txBody>
            <a:bodyPr/>
            <a:lstStyle>
              <a:lvl1pPr marL="342900" indent="-342900"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lnSpc>
                  <a:spcPct val="90000"/>
                </a:lnSpc>
                <a:spcBef>
                  <a:spcPct val="20000"/>
                </a:spcBef>
                <a:buClr>
                  <a:srgbClr val="DE6704"/>
                </a:buClr>
                <a:buSzPct val="70000"/>
              </a:pPr>
              <a:r>
                <a:rPr lang="zh-CN" altLang="en-US" sz="2400" b="1">
                  <a:solidFill>
                    <a:srgbClr val="002060"/>
                  </a:solidFill>
                  <a:latin typeface="楷体_GB2312" pitchFamily="49" charset="-122"/>
                  <a:ea typeface="楷体_GB2312" pitchFamily="49" charset="-122"/>
                  <a:cs typeface="仿宋" pitchFamily="49" charset="-122"/>
                </a:rPr>
                <a:t>②取决于分红的政策、</a:t>
              </a:r>
              <a:endParaRPr lang="en-US" altLang="zh-CN" sz="2400" b="1">
                <a:solidFill>
                  <a:srgbClr val="002060"/>
                </a:solidFill>
                <a:latin typeface="楷体_GB2312" pitchFamily="49" charset="-122"/>
                <a:ea typeface="楷体_GB2312" pitchFamily="49" charset="-122"/>
                <a:cs typeface="仿宋" pitchFamily="49" charset="-122"/>
              </a:endParaRPr>
            </a:p>
            <a:p>
              <a:pPr eaLnBrk="1" hangingPunct="1">
                <a:lnSpc>
                  <a:spcPct val="90000"/>
                </a:lnSpc>
                <a:spcBef>
                  <a:spcPct val="20000"/>
                </a:spcBef>
                <a:buClr>
                  <a:srgbClr val="DE6704"/>
                </a:buClr>
                <a:buSzPct val="70000"/>
              </a:pPr>
              <a:r>
                <a:rPr lang="zh-CN" altLang="en-US" sz="2400" b="1">
                  <a:solidFill>
                    <a:srgbClr val="002060"/>
                  </a:solidFill>
                  <a:latin typeface="楷体_GB2312" pitchFamily="49" charset="-122"/>
                  <a:ea typeface="楷体_GB2312" pitchFamily="49" charset="-122"/>
                  <a:cs typeface="仿宋" pitchFamily="49" charset="-122"/>
                </a:rPr>
                <a:t>规模、形式；</a:t>
              </a:r>
              <a:endParaRPr lang="zh-CN" altLang="en-US" sz="2400" b="1">
                <a:solidFill>
                  <a:srgbClr val="002060"/>
                </a:solidFill>
                <a:latin typeface="楷体_GB2312" pitchFamily="49" charset="-122"/>
                <a:ea typeface="楷体_GB2312" pitchFamily="49" charset="-122"/>
                <a:cs typeface="仿宋" pitchFamily="49" charset="-122"/>
              </a:endParaRPr>
            </a:p>
          </p:txBody>
        </p:sp>
        <p:sp>
          <p:nvSpPr>
            <p:cNvPr id="107530" name="AutoShape 4"/>
            <p:cNvSpPr/>
            <p:nvPr/>
          </p:nvSpPr>
          <p:spPr bwMode="auto">
            <a:xfrm>
              <a:off x="4286248" y="3810000"/>
              <a:ext cx="658480" cy="2006017"/>
            </a:xfrm>
            <a:prstGeom prst="leftBrace">
              <a:avLst>
                <a:gd name="adj1" fmla="val 20380"/>
                <a:gd name="adj2" fmla="val 50000"/>
              </a:avLst>
            </a:prstGeom>
            <a:noFill/>
            <a:ln w="38100">
              <a:solidFill>
                <a:srgbClr val="7030A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p>
          </p:txBody>
        </p:sp>
        <p:sp>
          <p:nvSpPr>
            <p:cNvPr id="107531" name="Rectangle 5"/>
            <p:cNvSpPr txBox="1">
              <a:spLocks noChangeArrowheads="1"/>
            </p:cNvSpPr>
            <p:nvPr/>
          </p:nvSpPr>
          <p:spPr bwMode="auto">
            <a:xfrm>
              <a:off x="5072066" y="5500702"/>
              <a:ext cx="3286148" cy="571504"/>
            </a:xfrm>
            <a:prstGeom prst="rect">
              <a:avLst/>
            </a:prstGeom>
            <a:solidFill>
              <a:srgbClr val="00B0F0">
                <a:alpha val="59999"/>
              </a:srgbClr>
            </a:solidFill>
            <a:ln w="25400">
              <a:solidFill>
                <a:srgbClr val="FF00FF"/>
              </a:solidFill>
              <a:miter lim="800000"/>
            </a:ln>
          </p:spPr>
          <p:txBody>
            <a:bodyPr/>
            <a:lstStyle>
              <a:lvl1pPr marL="342900" indent="-342900"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lnSpc>
                  <a:spcPct val="90000"/>
                </a:lnSpc>
                <a:spcBef>
                  <a:spcPct val="20000"/>
                </a:spcBef>
                <a:buClr>
                  <a:srgbClr val="DE6704"/>
                </a:buClr>
                <a:buSzPct val="70000"/>
              </a:pPr>
              <a:r>
                <a:rPr lang="zh-CN" altLang="en-US" sz="2400" b="1">
                  <a:solidFill>
                    <a:srgbClr val="002060"/>
                  </a:solidFill>
                  <a:latin typeface="楷体_GB2312" pitchFamily="49" charset="-122"/>
                  <a:ea typeface="楷体_GB2312" pitchFamily="49" charset="-122"/>
                  <a:cs typeface="仿宋" pitchFamily="49" charset="-122"/>
                </a:rPr>
                <a:t>③取决于税收政策</a:t>
              </a:r>
              <a:endParaRPr lang="zh-CN" altLang="en-US" sz="2400" b="1">
                <a:solidFill>
                  <a:srgbClr val="002060"/>
                </a:solidFill>
                <a:latin typeface="楷体_GB2312" pitchFamily="49" charset="-122"/>
                <a:ea typeface="楷体_GB2312" pitchFamily="49" charset="-122"/>
                <a:cs typeface="仿宋" pitchFamily="49" charset="-122"/>
              </a:endParaRPr>
            </a:p>
          </p:txBody>
        </p:sp>
      </p:grpSp>
      <p:sp>
        <p:nvSpPr>
          <p:cNvPr id="107527" name="TextBox 12"/>
          <p:cNvSpPr txBox="1">
            <a:spLocks noChangeArrowheads="1"/>
          </p:cNvSpPr>
          <p:nvPr/>
        </p:nvSpPr>
        <p:spPr bwMode="auto">
          <a:xfrm>
            <a:off x="1517650" y="4457700"/>
            <a:ext cx="615950" cy="1714500"/>
          </a:xfrm>
          <a:prstGeom prst="rect">
            <a:avLst/>
          </a:prstGeom>
          <a:gradFill rotWithShape="1">
            <a:gsLst>
              <a:gs pos="0">
                <a:srgbClr val="99FF99"/>
              </a:gs>
              <a:gs pos="100000">
                <a:srgbClr val="FFCC00"/>
              </a:gs>
            </a:gsLst>
            <a:lin ang="18900000" scaled="1"/>
          </a:gradFill>
          <a:ln w="34925">
            <a:solidFill>
              <a:srgbClr val="7030A0"/>
            </a:solidFill>
            <a:miter lim="800000"/>
          </a:ln>
        </p:spPr>
        <p:txBody>
          <a:bodyPr vert="eaVert">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spcBef>
                <a:spcPct val="50000"/>
              </a:spcBef>
            </a:pPr>
            <a:r>
              <a:rPr lang="zh-CN" altLang="en-US" sz="2800" b="1">
                <a:solidFill>
                  <a:srgbClr val="000000"/>
                </a:solidFill>
                <a:latin typeface="微软雅黑" pitchFamily="34" charset="-122"/>
                <a:ea typeface="微软雅黑" pitchFamily="34" charset="-122"/>
                <a:cs typeface="楷体" pitchFamily="49" charset="-122"/>
              </a:rPr>
              <a:t>制约条件</a:t>
            </a:r>
            <a:endParaRPr lang="zh-CN" altLang="en-US" sz="2800" b="1">
              <a:solidFill>
                <a:srgbClr val="C00000"/>
              </a:solidFill>
              <a:latin typeface="楷体_GB2312" pitchFamily="49" charset="-122"/>
              <a:ea typeface="楷体_GB2312" pitchFamily="49" charset="-122"/>
              <a:cs typeface="楷体"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1257300" y="836712"/>
            <a:ext cx="6591300" cy="365720"/>
          </a:xfrm>
        </p:spPr>
        <p:txBody>
          <a:bodyPr>
            <a:normAutofit fontScale="90000"/>
          </a:bodyPr>
          <a:lstStyle/>
          <a:p>
            <a:pPr algn="ctr"/>
            <a:r>
              <a:rPr lang="zh-CN" altLang="en-US" sz="4000" b="1" dirty="0" smtClean="0">
                <a:latin typeface="黑体" pitchFamily="49" charset="-122"/>
                <a:ea typeface="黑体" pitchFamily="49" charset="-122"/>
                <a:cs typeface="楷体" pitchFamily="49" charset="-122"/>
              </a:rPr>
              <a:t>内源资本的优点及缺点</a:t>
            </a:r>
            <a:endParaRPr lang="zh-CN" altLang="en-US" sz="4000" b="1" dirty="0" smtClean="0">
              <a:ea typeface="黑体" pitchFamily="49" charset="-122"/>
              <a:cs typeface="楷体" pitchFamily="49" charset="-122"/>
            </a:endParaRPr>
          </a:p>
        </p:txBody>
      </p:sp>
      <p:sp>
        <p:nvSpPr>
          <p:cNvPr id="5" name="AutoShape 10"/>
          <p:cNvSpPr>
            <a:spLocks noChangeArrowheads="1"/>
          </p:cNvSpPr>
          <p:nvPr/>
        </p:nvSpPr>
        <p:spPr bwMode="auto">
          <a:xfrm>
            <a:off x="381000" y="2267312"/>
            <a:ext cx="1752600" cy="960438"/>
          </a:xfrm>
          <a:prstGeom prst="roundRect">
            <a:avLst>
              <a:gd name="adj" fmla="val 16667"/>
            </a:avLst>
          </a:prstGeom>
          <a:solidFill>
            <a:schemeClr val="accent1"/>
          </a:solidFill>
          <a:ln w="34925">
            <a:solidFill>
              <a:srgbClr val="002060"/>
            </a:solidFill>
            <a:round/>
          </a:ln>
        </p:spPr>
        <p:txBody>
          <a:bodyPr anchor="ctr">
            <a:spAutoFit/>
          </a:bodyPr>
          <a:lstStyle/>
          <a:p>
            <a:pPr algn="ctr">
              <a:lnSpc>
                <a:spcPct val="90000"/>
              </a:lnSpc>
              <a:spcBef>
                <a:spcPct val="20000"/>
              </a:spcBef>
            </a:pPr>
            <a:r>
              <a:rPr lang="zh-CN" altLang="en-US" sz="2800" b="1" dirty="0">
                <a:solidFill>
                  <a:srgbClr val="002060"/>
                </a:solidFill>
                <a:latin typeface="微软雅黑" pitchFamily="34" charset="-122"/>
                <a:ea typeface="微软雅黑" pitchFamily="34" charset="-122"/>
                <a:cs typeface="楷体" pitchFamily="49" charset="-122"/>
              </a:rPr>
              <a:t>内源资本的优点</a:t>
            </a:r>
            <a:endParaRPr lang="zh-CN" altLang="en-US" sz="2800" b="1" dirty="0">
              <a:solidFill>
                <a:srgbClr val="002060"/>
              </a:solidFill>
              <a:latin typeface="微软雅黑" pitchFamily="34" charset="-122"/>
              <a:ea typeface="微软雅黑" pitchFamily="34" charset="-122"/>
              <a:cs typeface="楷体" pitchFamily="49" charset="-122"/>
            </a:endParaRPr>
          </a:p>
        </p:txBody>
      </p:sp>
      <p:sp>
        <p:nvSpPr>
          <p:cNvPr id="7" name="AutoShape 12"/>
          <p:cNvSpPr>
            <a:spLocks noChangeArrowheads="1"/>
          </p:cNvSpPr>
          <p:nvPr/>
        </p:nvSpPr>
        <p:spPr bwMode="auto">
          <a:xfrm>
            <a:off x="3390900" y="1414462"/>
            <a:ext cx="4648200" cy="3081338"/>
          </a:xfrm>
          <a:prstGeom prst="roundRect">
            <a:avLst>
              <a:gd name="adj" fmla="val 16667"/>
            </a:avLst>
          </a:prstGeom>
          <a:noFill/>
          <a:ln w="34925">
            <a:solidFill>
              <a:srgbClr val="002060"/>
            </a:solidFill>
            <a:round/>
          </a:ln>
          <a:extLst>
            <a:ext uri="{909E8E84-426E-40DD-AFC4-6F175D3DCCD1}">
              <a14:hiddenFill xmlns:a14="http://schemas.microsoft.com/office/drawing/2010/main">
                <a:solidFill>
                  <a:srgbClr val="FFFFFF"/>
                </a:solidFill>
              </a14:hiddenFill>
            </a:ext>
          </a:extLst>
        </p:spPr>
        <p:txBody>
          <a:bodyPr anchor="ctr">
            <a:spAutoFit/>
          </a:bodyPr>
          <a:lstStyle/>
          <a:p>
            <a:pPr>
              <a:lnSpc>
                <a:spcPts val="3500"/>
              </a:lnSpc>
              <a:buFont typeface="Wingdings" charset="2"/>
              <a:buChar char="u"/>
            </a:pPr>
            <a:r>
              <a:rPr lang="zh-CN" altLang="en-US" sz="2400" b="1" dirty="0">
                <a:solidFill>
                  <a:srgbClr val="002060"/>
                </a:solidFill>
                <a:latin typeface="微软雅黑" pitchFamily="34" charset="-122"/>
                <a:ea typeface="微软雅黑" pitchFamily="34" charset="-122"/>
                <a:cs typeface="楷体" pitchFamily="49" charset="-122"/>
              </a:rPr>
              <a:t>成本低，免发行费，是最便宜的资本金来源；</a:t>
            </a:r>
            <a:endParaRPr lang="zh-CN" altLang="en-US" sz="2400" b="1" dirty="0">
              <a:solidFill>
                <a:srgbClr val="002060"/>
              </a:solidFill>
              <a:latin typeface="微软雅黑" pitchFamily="34" charset="-122"/>
              <a:ea typeface="微软雅黑" pitchFamily="34" charset="-122"/>
              <a:cs typeface="楷体" pitchFamily="49" charset="-122"/>
            </a:endParaRPr>
          </a:p>
          <a:p>
            <a:pPr>
              <a:lnSpc>
                <a:spcPts val="3500"/>
              </a:lnSpc>
              <a:buFont typeface="Wingdings" charset="2"/>
              <a:buChar char="u"/>
            </a:pPr>
            <a:r>
              <a:rPr lang="zh-CN" altLang="en-US" sz="2400" b="1" dirty="0">
                <a:solidFill>
                  <a:srgbClr val="002060"/>
                </a:solidFill>
                <a:latin typeface="微软雅黑" pitchFamily="34" charset="-122"/>
                <a:ea typeface="微软雅黑" pitchFamily="34" charset="-122"/>
                <a:cs typeface="楷体" pitchFamily="49" charset="-122"/>
              </a:rPr>
              <a:t>不会影响现有股东的控制权和收益 ；</a:t>
            </a:r>
            <a:endParaRPr lang="zh-CN" altLang="en-US" sz="2400" b="1" dirty="0">
              <a:solidFill>
                <a:srgbClr val="002060"/>
              </a:solidFill>
              <a:latin typeface="微软雅黑" pitchFamily="34" charset="-122"/>
              <a:ea typeface="微软雅黑" pitchFamily="34" charset="-122"/>
              <a:cs typeface="楷体" pitchFamily="49" charset="-122"/>
            </a:endParaRPr>
          </a:p>
          <a:p>
            <a:pPr>
              <a:lnSpc>
                <a:spcPts val="3500"/>
              </a:lnSpc>
              <a:buFont typeface="Wingdings" charset="2"/>
              <a:buChar char="u"/>
            </a:pPr>
            <a:r>
              <a:rPr lang="zh-CN" altLang="en-US" sz="2400" b="1" dirty="0">
                <a:solidFill>
                  <a:srgbClr val="002060"/>
                </a:solidFill>
                <a:latin typeface="微软雅黑" pitchFamily="34" charset="-122"/>
                <a:ea typeface="微软雅黑" pitchFamily="34" charset="-122"/>
                <a:cs typeface="楷体" pitchFamily="49" charset="-122"/>
              </a:rPr>
              <a:t>风险小，不受外部市场波动的影响。</a:t>
            </a:r>
            <a:endParaRPr kumimoji="1" lang="zh-CN" altLang="en-US" sz="2400" b="1" dirty="0">
              <a:solidFill>
                <a:srgbClr val="002060"/>
              </a:solidFill>
              <a:latin typeface="微软雅黑" pitchFamily="34" charset="-122"/>
              <a:ea typeface="微软雅黑" pitchFamily="34" charset="-122"/>
              <a:cs typeface="楷体" pitchFamily="49" charset="-122"/>
            </a:endParaRPr>
          </a:p>
        </p:txBody>
      </p:sp>
      <p:sp>
        <p:nvSpPr>
          <p:cNvPr id="8" name="AutoShape 13"/>
          <p:cNvSpPr>
            <a:spLocks noChangeArrowheads="1"/>
          </p:cNvSpPr>
          <p:nvPr/>
        </p:nvSpPr>
        <p:spPr bwMode="auto">
          <a:xfrm>
            <a:off x="6172200" y="4648200"/>
            <a:ext cx="1752600" cy="1055688"/>
          </a:xfrm>
          <a:prstGeom prst="roundRect">
            <a:avLst>
              <a:gd name="adj" fmla="val 16667"/>
            </a:avLst>
          </a:prstGeom>
          <a:solidFill>
            <a:srgbClr val="00CCFF"/>
          </a:solidFill>
          <a:ln w="34925">
            <a:solidFill>
              <a:srgbClr val="7030A0"/>
            </a:solidFill>
            <a:round/>
          </a:ln>
        </p:spPr>
        <p:txBody>
          <a:bodyPr anchor="ctr">
            <a:spAutoFit/>
          </a:bodyPr>
          <a:lstStyle/>
          <a:p>
            <a:r>
              <a:rPr lang="zh-CN" altLang="en-US" sz="2800" b="1">
                <a:solidFill>
                  <a:srgbClr val="000000"/>
                </a:solidFill>
                <a:latin typeface="微软雅黑" pitchFamily="34" charset="-122"/>
                <a:ea typeface="微软雅黑" pitchFamily="34" charset="-122"/>
                <a:cs typeface="楷体" pitchFamily="49" charset="-122"/>
              </a:rPr>
              <a:t>内源资本的缺点：</a:t>
            </a:r>
            <a:endParaRPr lang="zh-CN" altLang="en-US" sz="2800" b="1">
              <a:solidFill>
                <a:srgbClr val="000000"/>
              </a:solidFill>
              <a:latin typeface="微软雅黑" pitchFamily="34" charset="-122"/>
              <a:ea typeface="微软雅黑" pitchFamily="34" charset="-122"/>
              <a:cs typeface="楷体" pitchFamily="49" charset="-122"/>
            </a:endParaRPr>
          </a:p>
        </p:txBody>
      </p:sp>
      <p:sp>
        <p:nvSpPr>
          <p:cNvPr id="10" name="AutoShape 15"/>
          <p:cNvSpPr>
            <a:spLocks noChangeArrowheads="1"/>
          </p:cNvSpPr>
          <p:nvPr/>
        </p:nvSpPr>
        <p:spPr bwMode="auto">
          <a:xfrm>
            <a:off x="1828800" y="4495800"/>
            <a:ext cx="3124200" cy="1549400"/>
          </a:xfrm>
          <a:prstGeom prst="roundRect">
            <a:avLst>
              <a:gd name="adj" fmla="val 16667"/>
            </a:avLst>
          </a:prstGeom>
          <a:solidFill>
            <a:schemeClr val="bg1"/>
          </a:solidFill>
          <a:ln w="34925">
            <a:solidFill>
              <a:srgbClr val="C00000"/>
            </a:solidFill>
            <a:round/>
          </a:ln>
        </p:spPr>
        <p:txBody>
          <a:bodyPr anchor="ctr">
            <a:spAutoFit/>
          </a:bodyPr>
          <a:lstStyle/>
          <a:p>
            <a:pPr>
              <a:lnSpc>
                <a:spcPts val="3500"/>
              </a:lnSpc>
            </a:pPr>
            <a:r>
              <a:rPr lang="zh-CN" altLang="en-US" sz="2400" b="1">
                <a:solidFill>
                  <a:srgbClr val="000000"/>
                </a:solidFill>
                <a:latin typeface="微软雅黑" pitchFamily="34" charset="-122"/>
                <a:ea typeface="微软雅黑" pitchFamily="34" charset="-122"/>
                <a:cs typeface="楷体" pitchFamily="49" charset="-122"/>
              </a:rPr>
              <a:t>受资产利润率和股东分红比率要求的压力，以及自身规模的限制。</a:t>
            </a:r>
            <a:endParaRPr kumimoji="1" lang="zh-CN" altLang="en-US" sz="2400" b="1">
              <a:latin typeface="微软雅黑" pitchFamily="34" charset="-122"/>
              <a:ea typeface="微软雅黑" pitchFamily="34" charset="-122"/>
              <a:cs typeface="楷体" pitchFamily="49" charset="-122"/>
            </a:endParaRPr>
          </a:p>
        </p:txBody>
      </p:sp>
      <p:sp>
        <p:nvSpPr>
          <p:cNvPr id="11" name="右箭头 10"/>
          <p:cNvSpPr/>
          <p:nvPr/>
        </p:nvSpPr>
        <p:spPr>
          <a:xfrm rot="19930432">
            <a:off x="2413000" y="2352675"/>
            <a:ext cx="571500" cy="35718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左箭头 11"/>
          <p:cNvSpPr/>
          <p:nvPr/>
        </p:nvSpPr>
        <p:spPr>
          <a:xfrm>
            <a:off x="5257800" y="4953000"/>
            <a:ext cx="571500" cy="428625"/>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p:bldP spid="8" grpId="0" animBg="1" autoUpdateAnimBg="0"/>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79512" y="836712"/>
            <a:ext cx="8712968" cy="5400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latin typeface="黑体" pitchFamily="49" charset="-122"/>
                <a:ea typeface="黑体" pitchFamily="49" charset="-122"/>
                <a:cs typeface="楷体" pitchFamily="49" charset="-122"/>
              </a:rPr>
              <a:t>内源性融资策略</a:t>
            </a:r>
            <a:endParaRPr lang="en-US" altLang="zh-CN" sz="3600" b="1" dirty="0" smtClean="0">
              <a:latin typeface="黑体" pitchFamily="49" charset="-122"/>
              <a:ea typeface="黑体" pitchFamily="49" charset="-122"/>
              <a:cs typeface="楷体" pitchFamily="49" charset="-122"/>
            </a:endParaRPr>
          </a:p>
          <a:p>
            <a:pPr algn="just">
              <a:lnSpc>
                <a:spcPct val="120000"/>
              </a:lnSpc>
            </a:pPr>
            <a:r>
              <a:rPr lang="zh-CN" altLang="en-US" sz="2200" b="1" dirty="0">
                <a:solidFill>
                  <a:srgbClr val="FF0000"/>
                </a:solidFill>
              </a:rPr>
              <a:t>（一）加大中间业务创新力度，增强盈利能力</a:t>
            </a:r>
            <a:endParaRPr lang="zh-CN" altLang="en-US" sz="2200" b="1" dirty="0">
              <a:solidFill>
                <a:srgbClr val="FF0000"/>
              </a:solidFill>
            </a:endParaRPr>
          </a:p>
          <a:p>
            <a:pPr algn="just">
              <a:lnSpc>
                <a:spcPct val="120000"/>
              </a:lnSpc>
            </a:pPr>
            <a:r>
              <a:rPr lang="zh-CN" altLang="en-US" sz="2200" dirty="0" smtClean="0"/>
              <a:t>从</a:t>
            </a:r>
            <a:r>
              <a:rPr lang="zh-CN" altLang="en-US" sz="2200" dirty="0"/>
              <a:t>长远来看，商业银行需要改善资产负债结构，大力发展中间业务和表外业务，努力提高资本管理效率，提高创新能力，改变现在单一的发展模式，幵拓新的业务领域</a:t>
            </a:r>
            <a:r>
              <a:rPr lang="zh-CN" altLang="en-US" sz="2200" dirty="0" smtClean="0"/>
              <a:t>。</a:t>
            </a:r>
            <a:endParaRPr lang="en-US" altLang="zh-CN" sz="2200" dirty="0" smtClean="0"/>
          </a:p>
          <a:p>
            <a:pPr algn="just">
              <a:lnSpc>
                <a:spcPct val="120000"/>
              </a:lnSpc>
            </a:pPr>
            <a:r>
              <a:rPr lang="zh-CN" altLang="en-US" sz="2200" b="1" dirty="0" smtClean="0">
                <a:solidFill>
                  <a:srgbClr val="FF0000"/>
                </a:solidFill>
              </a:rPr>
              <a:t>（</a:t>
            </a:r>
            <a:r>
              <a:rPr lang="zh-CN" altLang="en-US" sz="2200" b="1" dirty="0">
                <a:solidFill>
                  <a:srgbClr val="FF0000"/>
                </a:solidFill>
              </a:rPr>
              <a:t>二）提高服务效率，柜台业务流程</a:t>
            </a:r>
            <a:r>
              <a:rPr lang="zh-CN" altLang="en-US" sz="2200" b="1" dirty="0" smtClean="0">
                <a:solidFill>
                  <a:srgbClr val="FF0000"/>
                </a:solidFill>
              </a:rPr>
              <a:t>再造</a:t>
            </a:r>
            <a:endParaRPr lang="en-US" altLang="zh-CN" sz="2200" b="1" dirty="0" smtClean="0">
              <a:solidFill>
                <a:srgbClr val="FF0000"/>
              </a:solidFill>
            </a:endParaRPr>
          </a:p>
          <a:p>
            <a:pPr algn="just">
              <a:lnSpc>
                <a:spcPct val="120000"/>
              </a:lnSpc>
            </a:pPr>
            <a:r>
              <a:rPr lang="zh-CN" altLang="en-US" sz="2200" dirty="0"/>
              <a:t>商业银行各主要业务尤其是中间业务的拓展主要倚赖的是服务意识和服务水平</a:t>
            </a:r>
            <a:r>
              <a:rPr lang="zh-CN" altLang="en-US" sz="2200" dirty="0" smtClean="0"/>
              <a:t>。</a:t>
            </a:r>
            <a:endParaRPr lang="en-US" altLang="zh-CN" sz="2200" dirty="0" smtClean="0"/>
          </a:p>
          <a:p>
            <a:pPr algn="just">
              <a:lnSpc>
                <a:spcPct val="120000"/>
              </a:lnSpc>
            </a:pPr>
            <a:r>
              <a:rPr lang="zh-CN" altLang="en-US" sz="2200" b="1" dirty="0">
                <a:solidFill>
                  <a:srgbClr val="FF0000"/>
                </a:solidFill>
              </a:rPr>
              <a:t>（三）大力发展互联网</a:t>
            </a:r>
            <a:r>
              <a:rPr lang="zh-CN" altLang="en-US" sz="2200" b="1" dirty="0" smtClean="0">
                <a:solidFill>
                  <a:srgbClr val="FF0000"/>
                </a:solidFill>
              </a:rPr>
              <a:t>金融</a:t>
            </a:r>
            <a:endParaRPr lang="en-US" altLang="zh-CN" sz="2200" b="1" dirty="0" smtClean="0">
              <a:solidFill>
                <a:srgbClr val="FF0000"/>
              </a:solidFill>
            </a:endParaRPr>
          </a:p>
          <a:p>
            <a:pPr algn="just">
              <a:lnSpc>
                <a:spcPct val="120000"/>
              </a:lnSpc>
            </a:pPr>
            <a:r>
              <a:rPr lang="zh-CN" altLang="en-US" sz="2200" dirty="0" smtClean="0"/>
              <a:t>我国</a:t>
            </a:r>
            <a:r>
              <a:rPr lang="zh-CN" altLang="en-US" sz="2200" dirty="0"/>
              <a:t>互联网金融具有很大的发展空间和利润空间，但目前商业银行在发展互联网金融方面差距还很大，互联网金融是商业银行可以大力开发利用的一块。</a:t>
            </a:r>
            <a:endParaRPr lang="en-US" altLang="zh-CN" sz="2200" dirty="0" smtClean="0"/>
          </a:p>
          <a:p>
            <a:pPr algn="just"/>
            <a:endParaRPr lang="en-US" altLang="zh-CN" sz="4000" b="1" dirty="0" smtClean="0">
              <a:latin typeface="黑体" pitchFamily="49" charset="-122"/>
              <a:ea typeface="黑体" pitchFamily="49" charset="-122"/>
              <a:cs typeface="楷体" pitchFamily="49" charset="-122"/>
            </a:endParaRPr>
          </a:p>
          <a:p>
            <a:endParaRPr lang="zh-CN" altLang="en-US" sz="4000" b="1" dirty="0" smtClean="0">
              <a:ea typeface="黑体" pitchFamily="49" charset="-122"/>
              <a:cs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a:xfrm>
            <a:off x="1246245" y="836712"/>
            <a:ext cx="6705600" cy="563563"/>
          </a:xfrm>
        </p:spPr>
        <p:txBody>
          <a:bodyPr>
            <a:normAutofit fontScale="90000"/>
          </a:bodyPr>
          <a:lstStyle/>
          <a:p>
            <a:pPr algn="ctr" eaLnBrk="1" hangingPunct="1"/>
            <a:r>
              <a:rPr lang="zh-CN" altLang="en-US" sz="4000" b="1" dirty="0" smtClean="0">
                <a:latin typeface="黑体" pitchFamily="49" charset="-122"/>
                <a:ea typeface="黑体" pitchFamily="49" charset="-122"/>
                <a:cs typeface="楷体" pitchFamily="49" charset="-122"/>
              </a:rPr>
              <a:t>二、外源资本的策略</a:t>
            </a:r>
            <a:endParaRPr lang="zh-CN" altLang="en-US" sz="4000" b="1" dirty="0" smtClean="0">
              <a:latin typeface="黑体" pitchFamily="49" charset="-122"/>
              <a:ea typeface="黑体" pitchFamily="49" charset="-122"/>
              <a:cs typeface="楷体" pitchFamily="49" charset="-122"/>
            </a:endParaRPr>
          </a:p>
        </p:txBody>
      </p:sp>
      <p:sp>
        <p:nvSpPr>
          <p:cNvPr id="111620" name="Rectangle 3"/>
          <p:cNvSpPr>
            <a:spLocks noGrp="1" noChangeArrowheads="1"/>
          </p:cNvSpPr>
          <p:nvPr>
            <p:ph type="body" idx="1"/>
          </p:nvPr>
        </p:nvSpPr>
        <p:spPr>
          <a:xfrm>
            <a:off x="381000" y="1556792"/>
            <a:ext cx="8223448" cy="1905000"/>
          </a:xfrm>
          <a:ln w="34925">
            <a:solidFill>
              <a:schemeClr val="accent1"/>
            </a:solidFill>
            <a:miter lim="800000"/>
          </a:ln>
        </p:spPr>
        <p:txBody>
          <a:bodyPr>
            <a:normAutofit fontScale="92500" lnSpcReduction="10000"/>
          </a:bodyPr>
          <a:lstStyle/>
          <a:p>
            <a:pPr eaLnBrk="1" hangingPunct="1">
              <a:spcBef>
                <a:spcPts val="1200"/>
              </a:spcBef>
              <a:spcAft>
                <a:spcPts val="1200"/>
              </a:spcAft>
            </a:pPr>
            <a:r>
              <a:rPr lang="zh-CN" altLang="en-US" dirty="0" smtClean="0">
                <a:solidFill>
                  <a:srgbClr val="002060"/>
                </a:solidFill>
                <a:latin typeface="微软雅黑" pitchFamily="34" charset="-122"/>
                <a:ea typeface="微软雅黑" pitchFamily="34" charset="-122"/>
                <a:cs typeface="楷体" pitchFamily="49" charset="-122"/>
              </a:rPr>
              <a:t>在运用外源资本策略时，对核心资本不足的银行，应通过发行新股的方式增加资本；反之，若核心资本已占全部资本的</a:t>
            </a:r>
            <a:r>
              <a:rPr lang="en-US" altLang="zh-CN" dirty="0" smtClean="0">
                <a:solidFill>
                  <a:srgbClr val="002060"/>
                </a:solidFill>
                <a:latin typeface="微软雅黑" pitchFamily="34" charset="-122"/>
                <a:ea typeface="微软雅黑" pitchFamily="34" charset="-122"/>
                <a:cs typeface="楷体" pitchFamily="49" charset="-122"/>
              </a:rPr>
              <a:t>50%</a:t>
            </a:r>
            <a:r>
              <a:rPr lang="zh-CN" altLang="en-US" dirty="0" smtClean="0">
                <a:solidFill>
                  <a:srgbClr val="002060"/>
                </a:solidFill>
                <a:latin typeface="微软雅黑" pitchFamily="34" charset="-122"/>
                <a:ea typeface="微软雅黑" pitchFamily="34" charset="-122"/>
                <a:cs typeface="楷体" pitchFamily="49" charset="-122"/>
              </a:rPr>
              <a:t>以上，可通过发行债务等方式筹集资本。</a:t>
            </a:r>
            <a:endParaRPr lang="zh-CN" altLang="en-US" dirty="0" smtClean="0">
              <a:solidFill>
                <a:srgbClr val="002060"/>
              </a:solidFill>
              <a:latin typeface="微软雅黑" pitchFamily="34" charset="-122"/>
              <a:ea typeface="微软雅黑" pitchFamily="34" charset="-122"/>
              <a:cs typeface="楷体" pitchFamily="49" charset="-122"/>
            </a:endParaRPr>
          </a:p>
        </p:txBody>
      </p:sp>
      <p:sp>
        <p:nvSpPr>
          <p:cNvPr id="111621" name="Rectangle 3"/>
          <p:cNvSpPr txBox="1">
            <a:spLocks noChangeArrowheads="1"/>
          </p:cNvSpPr>
          <p:nvPr/>
        </p:nvSpPr>
        <p:spPr bwMode="auto">
          <a:xfrm>
            <a:off x="3886200" y="3733800"/>
            <a:ext cx="4038600" cy="2209800"/>
          </a:xfrm>
          <a:prstGeom prst="rect">
            <a:avLst/>
          </a:prstGeom>
          <a:noFill/>
          <a:ln w="34925">
            <a:solidFill>
              <a:srgbClr val="7030A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spcBef>
                <a:spcPts val="1200"/>
              </a:spcBef>
              <a:spcAft>
                <a:spcPts val="1200"/>
              </a:spcAft>
              <a:buClr>
                <a:schemeClr val="folHlink"/>
              </a:buClr>
              <a:buFont typeface="Wingdings" charset="2"/>
              <a:buChar char="Ø"/>
            </a:pPr>
            <a:r>
              <a:rPr lang="en-US" altLang="zh-CN" sz="2800" b="1">
                <a:solidFill>
                  <a:srgbClr val="C00000"/>
                </a:solidFill>
                <a:latin typeface="微软雅黑" pitchFamily="34" charset="-122"/>
                <a:ea typeface="微软雅黑" pitchFamily="34" charset="-122"/>
                <a:cs typeface="仿宋" pitchFamily="49" charset="-122"/>
              </a:rPr>
              <a:t>1</a:t>
            </a:r>
            <a:r>
              <a:rPr lang="zh-CN" altLang="en-US" sz="2800" b="1">
                <a:solidFill>
                  <a:srgbClr val="C00000"/>
                </a:solidFill>
                <a:latin typeface="微软雅黑" pitchFamily="34" charset="-122"/>
                <a:ea typeface="微软雅黑" pitchFamily="34" charset="-122"/>
                <a:cs typeface="仿宋" pitchFamily="49" charset="-122"/>
              </a:rPr>
              <a:t>、发行普通股策略</a:t>
            </a:r>
            <a:endParaRPr lang="zh-CN" altLang="en-US" sz="2800" b="1">
              <a:solidFill>
                <a:srgbClr val="C00000"/>
              </a:solidFill>
              <a:latin typeface="微软雅黑" pitchFamily="34" charset="-122"/>
              <a:ea typeface="微软雅黑" pitchFamily="34" charset="-122"/>
              <a:cs typeface="仿宋" pitchFamily="49" charset="-122"/>
            </a:endParaRPr>
          </a:p>
          <a:p>
            <a:pPr eaLnBrk="1" hangingPunct="1">
              <a:spcBef>
                <a:spcPts val="1200"/>
              </a:spcBef>
              <a:spcAft>
                <a:spcPts val="1200"/>
              </a:spcAft>
              <a:buClr>
                <a:schemeClr val="folHlink"/>
              </a:buClr>
              <a:buFont typeface="Wingdings" charset="2"/>
              <a:buChar char="Ø"/>
            </a:pPr>
            <a:r>
              <a:rPr lang="en-US" altLang="zh-CN" sz="2800" b="1">
                <a:solidFill>
                  <a:srgbClr val="C00000"/>
                </a:solidFill>
                <a:latin typeface="微软雅黑" pitchFamily="34" charset="-122"/>
                <a:ea typeface="微软雅黑" pitchFamily="34" charset="-122"/>
                <a:cs typeface="仿宋" pitchFamily="49" charset="-122"/>
              </a:rPr>
              <a:t>2</a:t>
            </a:r>
            <a:r>
              <a:rPr lang="zh-CN" altLang="en-US" sz="2800" b="1">
                <a:solidFill>
                  <a:srgbClr val="C00000"/>
                </a:solidFill>
                <a:latin typeface="微软雅黑" pitchFamily="34" charset="-122"/>
                <a:ea typeface="微软雅黑" pitchFamily="34" charset="-122"/>
                <a:cs typeface="仿宋" pitchFamily="49" charset="-122"/>
              </a:rPr>
              <a:t>、发行优先股策略</a:t>
            </a:r>
            <a:endParaRPr lang="zh-CN" altLang="en-US" sz="2800" b="1">
              <a:solidFill>
                <a:srgbClr val="C00000"/>
              </a:solidFill>
              <a:latin typeface="微软雅黑" pitchFamily="34" charset="-122"/>
              <a:ea typeface="微软雅黑" pitchFamily="34" charset="-122"/>
              <a:cs typeface="仿宋" pitchFamily="49" charset="-122"/>
            </a:endParaRPr>
          </a:p>
          <a:p>
            <a:pPr eaLnBrk="1" hangingPunct="1">
              <a:spcBef>
                <a:spcPts val="1200"/>
              </a:spcBef>
              <a:spcAft>
                <a:spcPts val="1200"/>
              </a:spcAft>
              <a:buClr>
                <a:schemeClr val="folHlink"/>
              </a:buClr>
              <a:buFont typeface="Wingdings" charset="2"/>
              <a:buChar char="Ø"/>
            </a:pPr>
            <a:r>
              <a:rPr lang="en-US" altLang="zh-CN" sz="2800" b="1">
                <a:solidFill>
                  <a:srgbClr val="C00000"/>
                </a:solidFill>
                <a:latin typeface="微软雅黑" pitchFamily="34" charset="-122"/>
                <a:ea typeface="微软雅黑" pitchFamily="34" charset="-122"/>
                <a:cs typeface="仿宋" pitchFamily="49" charset="-122"/>
              </a:rPr>
              <a:t>3</a:t>
            </a:r>
            <a:r>
              <a:rPr lang="zh-CN" altLang="en-US" sz="2800" b="1">
                <a:solidFill>
                  <a:srgbClr val="C00000"/>
                </a:solidFill>
                <a:latin typeface="微软雅黑" pitchFamily="34" charset="-122"/>
                <a:ea typeface="微软雅黑" pitchFamily="34" charset="-122"/>
                <a:cs typeface="仿宋" pitchFamily="49" charset="-122"/>
              </a:rPr>
              <a:t>、筹集债务资本策略</a:t>
            </a:r>
            <a:endParaRPr lang="zh-CN" altLang="en-US" sz="2800" b="1">
              <a:solidFill>
                <a:srgbClr val="C00000"/>
              </a:solidFill>
              <a:latin typeface="微软雅黑" pitchFamily="34" charset="-122"/>
              <a:ea typeface="微软雅黑" pitchFamily="34" charset="-122"/>
              <a:cs typeface="仿宋" pitchFamily="49" charset="-122"/>
            </a:endParaRPr>
          </a:p>
          <a:p>
            <a:pPr eaLnBrk="1" hangingPunct="1">
              <a:spcBef>
                <a:spcPct val="20000"/>
              </a:spcBef>
              <a:buClr>
                <a:schemeClr val="hlink"/>
              </a:buClr>
              <a:buFont typeface="Wingdings" charset="2"/>
              <a:buChar char="v"/>
            </a:pPr>
            <a:endParaRPr lang="zh-CN" altLang="en-US" sz="2800" b="1">
              <a:solidFill>
                <a:schemeClr val="folHlink"/>
              </a:solidFill>
              <a:latin typeface="仿宋" pitchFamily="49" charset="-122"/>
              <a:ea typeface="微软雅黑" pitchFamily="34" charset="-122"/>
              <a:cs typeface="仿宋" pitchFamily="49" charset="-122"/>
            </a:endParaRPr>
          </a:p>
        </p:txBody>
      </p:sp>
      <p:sp>
        <p:nvSpPr>
          <p:cNvPr id="6" name="燕尾形箭头 5"/>
          <p:cNvSpPr/>
          <p:nvPr/>
        </p:nvSpPr>
        <p:spPr>
          <a:xfrm rot="2223446">
            <a:off x="2505075" y="3436938"/>
            <a:ext cx="1060450" cy="828675"/>
          </a:xfrm>
          <a:prstGeom prst="notched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1623" name="Picture 6" descr="http://img1.gtimg.com/news/pics/hv1/186/82/1002/6517614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4495800"/>
            <a:ext cx="26670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a:xfrm>
            <a:off x="385345" y="752465"/>
            <a:ext cx="7306509" cy="508918"/>
          </a:xfrm>
        </p:spPr>
        <p:txBody>
          <a:bodyPr>
            <a:normAutofit/>
          </a:bodyPr>
          <a:lstStyle/>
          <a:p>
            <a:pPr algn="ctr"/>
            <a:r>
              <a:rPr lang="en-US" altLang="zh-CN" sz="2400" b="1" dirty="0" smtClean="0">
                <a:latin typeface="黑体" pitchFamily="49" charset="-122"/>
                <a:ea typeface="黑体" pitchFamily="49" charset="-122"/>
                <a:cs typeface="楷体" pitchFamily="49" charset="-122"/>
              </a:rPr>
              <a:t>1</a:t>
            </a:r>
            <a:r>
              <a:rPr lang="zh-CN" altLang="en-US" sz="2400" b="1" dirty="0" smtClean="0">
                <a:latin typeface="黑体" pitchFamily="49" charset="-122"/>
                <a:ea typeface="黑体" pitchFamily="49" charset="-122"/>
                <a:cs typeface="楷体" pitchFamily="49" charset="-122"/>
              </a:rPr>
              <a:t>、发行普通股</a:t>
            </a:r>
            <a:endParaRPr lang="zh-CN" altLang="en-US" sz="2400" dirty="0" smtClean="0">
              <a:ea typeface="黑体" pitchFamily="49" charset="-122"/>
              <a:cs typeface="楷体" pitchFamily="49" charset="-122"/>
            </a:endParaRPr>
          </a:p>
        </p:txBody>
      </p:sp>
      <p:grpSp>
        <p:nvGrpSpPr>
          <p:cNvPr id="2" name="Group 29"/>
          <p:cNvGrpSpPr/>
          <p:nvPr/>
        </p:nvGrpSpPr>
        <p:grpSpPr bwMode="auto">
          <a:xfrm>
            <a:off x="357188" y="1357313"/>
            <a:ext cx="1890712" cy="2089150"/>
            <a:chOff x="5263" y="1120"/>
            <a:chExt cx="839" cy="750"/>
          </a:xfrm>
        </p:grpSpPr>
        <p:pic>
          <p:nvPicPr>
            <p:cNvPr id="112650" name="Picture 30" descr="PE01616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63" y="1120"/>
              <a:ext cx="7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1" name="Text Box 31"/>
            <p:cNvSpPr txBox="1">
              <a:spLocks noChangeArrowheads="1"/>
            </p:cNvSpPr>
            <p:nvPr/>
          </p:nvSpPr>
          <p:spPr bwMode="auto">
            <a:xfrm>
              <a:off x="5332" y="1241"/>
              <a:ext cx="770" cy="199"/>
            </a:xfrm>
            <a:prstGeom prst="rect">
              <a:avLst/>
            </a:prstGeom>
            <a:solidFill>
              <a:srgbClr val="99CC00">
                <a:alpha val="54901"/>
              </a:srgbClr>
            </a:solidFill>
            <a:ln w="12700">
              <a:solidFill>
                <a:srgbClr val="000000"/>
              </a:solidFill>
              <a:miter lim="800000"/>
            </a:ln>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spcBef>
                  <a:spcPct val="50000"/>
                </a:spcBef>
              </a:pPr>
              <a:r>
                <a:rPr lang="zh-CN" altLang="en-US" sz="3000" b="1">
                  <a:solidFill>
                    <a:srgbClr val="000000"/>
                  </a:solidFill>
                  <a:latin typeface="楷体_GB2312" pitchFamily="49" charset="-122"/>
                  <a:ea typeface="楷体_GB2312" pitchFamily="49" charset="-122"/>
                </a:rPr>
                <a:t>概念</a:t>
              </a:r>
              <a:endParaRPr lang="zh-CN" altLang="en-US" sz="3000" b="1">
                <a:solidFill>
                  <a:srgbClr val="000000"/>
                </a:solidFill>
                <a:latin typeface="楷体_GB2312" pitchFamily="49" charset="-122"/>
                <a:ea typeface="楷体_GB2312" pitchFamily="49" charset="-122"/>
              </a:endParaRPr>
            </a:p>
          </p:txBody>
        </p:sp>
      </p:grpSp>
      <p:sp>
        <p:nvSpPr>
          <p:cNvPr id="8" name="AutoShape 32"/>
          <p:cNvSpPr>
            <a:spLocks noChangeArrowheads="1"/>
          </p:cNvSpPr>
          <p:nvPr/>
        </p:nvSpPr>
        <p:spPr bwMode="auto">
          <a:xfrm>
            <a:off x="2438400" y="1185863"/>
            <a:ext cx="5638800" cy="1938337"/>
          </a:xfrm>
          <a:prstGeom prst="leftArrowCallout">
            <a:avLst>
              <a:gd name="adj1" fmla="val 17870"/>
              <a:gd name="adj2" fmla="val 20264"/>
              <a:gd name="adj3" fmla="val 44283"/>
              <a:gd name="adj4" fmla="val 85412"/>
            </a:avLst>
          </a:prstGeom>
          <a:solidFill>
            <a:srgbClr val="00FF00">
              <a:alpha val="45097"/>
            </a:srgbClr>
          </a:solidFill>
          <a:ln w="34925">
            <a:solidFill>
              <a:srgbClr val="FF00FF"/>
            </a:solidFill>
            <a:miter lim="800000"/>
          </a:ln>
        </p:spPr>
        <p:txBody>
          <a:bodyPr anchor="ctr">
            <a:spAutoFit/>
          </a:bodyPr>
          <a:lstStyle/>
          <a:p>
            <a:pPr eaLnBrk="0" hangingPunct="0"/>
            <a:r>
              <a:rPr lang="zh-CN" altLang="en-US" sz="2400" b="1">
                <a:solidFill>
                  <a:srgbClr val="000000"/>
                </a:solidFill>
                <a:latin typeface="微软雅黑" pitchFamily="34" charset="-122"/>
                <a:ea typeface="微软雅黑" pitchFamily="34" charset="-122"/>
                <a:cs typeface="楷体" pitchFamily="49" charset="-122"/>
              </a:rPr>
              <a:t>普通股是银行资本的基本形式，普通股持有者对银行拥有所有权。因此，普通股票也是一种权利证书，这种权利包括盈余分配权和银行控制权。</a:t>
            </a:r>
            <a:endParaRPr lang="en-US" altLang="zh-CN" sz="2400" b="1">
              <a:latin typeface="微软雅黑" pitchFamily="34" charset="-122"/>
              <a:ea typeface="微软雅黑" pitchFamily="34" charset="-122"/>
              <a:cs typeface="楷体" pitchFamily="49" charset="-122"/>
            </a:endParaRPr>
          </a:p>
        </p:txBody>
      </p:sp>
      <p:sp>
        <p:nvSpPr>
          <p:cNvPr id="9" name="Line 34"/>
          <p:cNvSpPr>
            <a:spLocks noChangeShapeType="1"/>
          </p:cNvSpPr>
          <p:nvPr/>
        </p:nvSpPr>
        <p:spPr bwMode="auto">
          <a:xfrm flipH="1">
            <a:off x="2971800" y="3200400"/>
            <a:ext cx="638175" cy="60960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 name="Line 35"/>
          <p:cNvSpPr>
            <a:spLocks noChangeShapeType="1"/>
          </p:cNvSpPr>
          <p:nvPr/>
        </p:nvSpPr>
        <p:spPr bwMode="auto">
          <a:xfrm>
            <a:off x="6553200" y="3200400"/>
            <a:ext cx="457200" cy="5334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 name="AutoShape 36"/>
          <p:cNvSpPr>
            <a:spLocks noChangeArrowheads="1"/>
          </p:cNvSpPr>
          <p:nvPr/>
        </p:nvSpPr>
        <p:spPr bwMode="auto">
          <a:xfrm>
            <a:off x="1066800" y="3886200"/>
            <a:ext cx="2971800" cy="2057400"/>
          </a:xfrm>
          <a:prstGeom prst="roundRect">
            <a:avLst>
              <a:gd name="adj" fmla="val 16667"/>
            </a:avLst>
          </a:prstGeom>
          <a:solidFill>
            <a:srgbClr val="FF99CC">
              <a:alpha val="79999"/>
            </a:srgbClr>
          </a:solidFill>
          <a:ln w="34925">
            <a:solidFill>
              <a:srgbClr val="800000"/>
            </a:solidFill>
            <a:round/>
          </a:ln>
        </p:spPr>
        <p:txBody>
          <a:bodyPr/>
          <a:lstStyle/>
          <a:p>
            <a:pPr>
              <a:spcBef>
                <a:spcPts val="600"/>
              </a:spcBef>
              <a:spcAft>
                <a:spcPts val="600"/>
              </a:spcAft>
            </a:pPr>
            <a:r>
              <a:rPr lang="zh-CN" altLang="en-US" sz="2600" b="1">
                <a:solidFill>
                  <a:srgbClr val="000000"/>
                </a:solidFill>
                <a:latin typeface="楷体_GB2312" pitchFamily="49" charset="-122"/>
                <a:ea typeface="楷体_GB2312" pitchFamily="49" charset="-122"/>
                <a:cs typeface="楷体" pitchFamily="49" charset="-122"/>
              </a:rPr>
              <a:t>盈余分配权：是指普通股股东有权分配和处置银行的税后利润。</a:t>
            </a:r>
            <a:endParaRPr lang="zh-CN" altLang="en-US" sz="2600" b="1">
              <a:solidFill>
                <a:srgbClr val="000000"/>
              </a:solidFill>
              <a:latin typeface="楷体_GB2312" pitchFamily="49" charset="-122"/>
              <a:ea typeface="楷体_GB2312" pitchFamily="49" charset="-122"/>
              <a:cs typeface="楷体" pitchFamily="49" charset="-122"/>
            </a:endParaRPr>
          </a:p>
        </p:txBody>
      </p:sp>
      <p:sp>
        <p:nvSpPr>
          <p:cNvPr id="12" name="Rectangle 40"/>
          <p:cNvSpPr>
            <a:spLocks noChangeArrowheads="1"/>
          </p:cNvSpPr>
          <p:nvPr/>
        </p:nvSpPr>
        <p:spPr bwMode="auto">
          <a:xfrm>
            <a:off x="4648200" y="3810000"/>
            <a:ext cx="3352800" cy="2027238"/>
          </a:xfrm>
          <a:prstGeom prst="rect">
            <a:avLst/>
          </a:prstGeom>
          <a:solidFill>
            <a:srgbClr val="CCFFFF">
              <a:alpha val="25882"/>
            </a:srgbClr>
          </a:solidFill>
          <a:ln w="34925">
            <a:solidFill>
              <a:srgbClr val="FF00FF"/>
            </a:solidFill>
            <a:miter lim="800000"/>
          </a:ln>
        </p:spPr>
        <p:txBody>
          <a:bodyPr lIns="90000" tIns="46800" rIns="90000" bIns="46800" anchor="ctr">
            <a:spAutoFit/>
          </a:bodyPr>
          <a:lstStyle/>
          <a:p>
            <a:pPr>
              <a:defRPr/>
            </a:pPr>
            <a:r>
              <a:rPr lang="zh-CN" altLang="en-US" sz="2600" b="1" dirty="0">
                <a:solidFill>
                  <a:schemeClr val="accent4"/>
                </a:solidFill>
                <a:latin typeface="楷体_GB2312" pitchFamily="49" charset="-122"/>
                <a:ea typeface="楷体_GB2312" pitchFamily="49" charset="-122"/>
                <a:cs typeface="楷体" pitchFamily="49" charset="-122"/>
              </a:rPr>
              <a:t>银行控制权：是指普通股的股东有权选举董事，对银行的各项决策有投票权。</a:t>
            </a:r>
            <a:endParaRPr lang="zh-CN" altLang="en-US" sz="2600" b="1" dirty="0">
              <a:solidFill>
                <a:schemeClr val="accent4"/>
              </a:solidFill>
              <a:latin typeface="楷体_GB2312" pitchFamily="49" charset="-122"/>
              <a:ea typeface="楷体_GB2312" pitchFamily="49" charset="-122"/>
              <a:cs typeface="楷体" pitchFamily="49" charset="-122"/>
            </a:endParaRPr>
          </a:p>
          <a:p>
            <a:pPr algn="just">
              <a:lnSpc>
                <a:spcPct val="90000"/>
              </a:lnSpc>
              <a:buFont typeface="Wingdings" charset="2"/>
              <a:buNone/>
              <a:defRPr/>
            </a:pPr>
            <a:endParaRPr lang="zh-CN" altLang="en-US" sz="2400" b="1" dirty="0">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0" fill="hold"/>
                                        <p:tgtEl>
                                          <p:spTgt spid="8"/>
                                        </p:tgtEl>
                                        <p:attrNameLst>
                                          <p:attrName>ppt_x</p:attrName>
                                        </p:attrNameLst>
                                      </p:cBhvr>
                                      <p:tavLst>
                                        <p:tav tm="0">
                                          <p:val>
                                            <p:strVal val="1+#ppt_w/2"/>
                                          </p:val>
                                        </p:tav>
                                        <p:tav tm="100000">
                                          <p:val>
                                            <p:strVal val="#ppt_x"/>
                                          </p:val>
                                        </p:tav>
                                      </p:tavLst>
                                    </p:anim>
                                    <p:anim calcmode="lin" valueType="num">
                                      <p:cBhvr additive="base">
                                        <p:cTn id="12" dur="5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amond(in)">
                                      <p:cBhvr>
                                        <p:cTn id="17" dur="2000"/>
                                        <p:tgtEl>
                                          <p:spTgt spid="9"/>
                                        </p:tgtEl>
                                      </p:cBhvr>
                                    </p:animEffect>
                                  </p:childTnLst>
                                </p:cTn>
                              </p:par>
                            </p:childTnLst>
                          </p:cTn>
                        </p:par>
                        <p:par>
                          <p:cTn id="18" fill="hold">
                            <p:stCondLst>
                              <p:cond delay="2000"/>
                            </p:stCondLst>
                            <p:childTnLst>
                              <p:par>
                                <p:cTn id="19" presetID="4"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p:bldP spid="10" grpId="0" animBg="1"/>
      <p:bldP spid="11" grpId="0" animBg="1" autoUpdateAnimBg="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395536" y="836712"/>
            <a:ext cx="7772400" cy="533400"/>
          </a:xfrm>
        </p:spPr>
        <p:txBody>
          <a:bodyPr>
            <a:normAutofit fontScale="90000"/>
          </a:bodyPr>
          <a:lstStyle/>
          <a:p>
            <a:pPr>
              <a:defRPr/>
            </a:pPr>
            <a:r>
              <a:rPr lang="zh-CN" altLang="en-US" dirty="0">
                <a:effectLst>
                  <a:outerShdw blurRad="38100" dist="38100" dir="2700000" algn="tl">
                    <a:srgbClr val="C0C0C0"/>
                  </a:outerShdw>
                </a:effectLst>
                <a:latin typeface="宋体" charset="-122"/>
              </a:rPr>
              <a:t>   </a:t>
            </a:r>
            <a:r>
              <a:rPr lang="zh-CN" altLang="en-US" sz="3600" b="1" dirty="0">
                <a:latin typeface="微软雅黑" pitchFamily="34" charset="-122"/>
                <a:ea typeface="微软雅黑" pitchFamily="34" charset="-122"/>
              </a:rPr>
              <a:t>各国商业银行注册资本数额规定</a:t>
            </a:r>
            <a:endParaRPr lang="zh-CN" altLang="en-US" sz="3600" b="1" dirty="0">
              <a:latin typeface="微软雅黑" pitchFamily="34" charset="-122"/>
              <a:ea typeface="微软雅黑" pitchFamily="34" charset="-122"/>
            </a:endParaRPr>
          </a:p>
        </p:txBody>
      </p:sp>
      <p:graphicFrame>
        <p:nvGraphicFramePr>
          <p:cNvPr id="17444" name="Group 36"/>
          <p:cNvGraphicFramePr>
            <a:graphicFrameLocks noGrp="1"/>
          </p:cNvGraphicFramePr>
          <p:nvPr/>
        </p:nvGraphicFramePr>
        <p:xfrm>
          <a:off x="539552" y="1340768"/>
          <a:ext cx="7924800" cy="5333998"/>
        </p:xfrm>
        <a:graphic>
          <a:graphicData uri="http://schemas.openxmlformats.org/drawingml/2006/table">
            <a:tbl>
              <a:tblPr/>
              <a:tblGrid>
                <a:gridCol w="1380028"/>
                <a:gridCol w="6544772"/>
              </a:tblGrid>
              <a:tr h="424778">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美国</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国民银行</a:t>
                      </a: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rPr>
                        <a:t>10</a:t>
                      </a: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万美元</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424778">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英国</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rPr>
                        <a:t>500</a:t>
                      </a: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万英镑</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424778">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日本</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亿日元（约合</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833</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万美元）</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424778">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德国</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600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万德国马克</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825283">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韩国</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全国性银行</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1000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亿韩元</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地区性银行</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250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亿韩元</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758532">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新加坡</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300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万新元（若是外国银行，则要求最低资本金为</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600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万新元）</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825283">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中国香港</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经营银行业务的公司不少于</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3</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亿港元；接受存款公司不少于</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2500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万港元；有限制牌照银行不少于</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1</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亿港元。</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r h="1225788">
                <a:tc>
                  <a:txBody>
                    <a:bodyPr/>
                    <a:lstStyle/>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rPr>
                        <a:t>中国</a:t>
                      </a: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endParaRPr kumimoji="0" lang="zh-CN" altLang="en-US" sz="2000" b="1" i="0" u="none" strike="noStrike" cap="none" normalizeH="0" baseline="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endParaRPr kumimoji="0" lang="en-US" altLang="zh-CN" sz="20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商业银行</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亿元人民币</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城市商业银行</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1</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亿元人民币</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just"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农村合作商业银行</a:t>
                      </a: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rPr>
                        <a:t>5000</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rPr>
                        <a:t>万元人民币</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4294967295"/>
          </p:nvPr>
        </p:nvSpPr>
        <p:spPr>
          <a:xfrm>
            <a:off x="304800" y="1676400"/>
            <a:ext cx="3319463" cy="2895600"/>
          </a:xfrm>
          <a:ln w="34925">
            <a:solidFill>
              <a:srgbClr val="FF00FF"/>
            </a:solidFill>
            <a:miter lim="800000"/>
          </a:ln>
        </p:spPr>
        <p:txBody>
          <a:bodyPr/>
          <a:lstStyle/>
          <a:p>
            <a:pPr eaLnBrk="1" hangingPunct="1">
              <a:buFont typeface="Wingdings" charset="2"/>
              <a:buNone/>
            </a:pPr>
            <a:r>
              <a:rPr lang="zh-CN" altLang="en-US" sz="2400" smtClean="0">
                <a:solidFill>
                  <a:srgbClr val="002060"/>
                </a:solidFill>
                <a:latin typeface="微软雅黑" pitchFamily="34" charset="-122"/>
                <a:ea typeface="微软雅黑" pitchFamily="34" charset="-122"/>
              </a:rPr>
              <a:t>普通股成本</a:t>
            </a:r>
            <a:endParaRPr lang="zh-CN" altLang="en-US" sz="2400" smtClean="0">
              <a:solidFill>
                <a:srgbClr val="002060"/>
              </a:solidFill>
              <a:latin typeface="微软雅黑" pitchFamily="34" charset="-122"/>
              <a:ea typeface="微软雅黑" pitchFamily="34" charset="-122"/>
            </a:endParaRPr>
          </a:p>
          <a:p>
            <a:pPr eaLnBrk="1" hangingPunct="1">
              <a:buFont typeface="Wingdings" charset="2"/>
              <a:buNone/>
            </a:pPr>
            <a:r>
              <a:rPr lang="zh-CN" altLang="en-US" sz="2400" smtClean="0">
                <a:solidFill>
                  <a:srgbClr val="000000"/>
                </a:solidFill>
                <a:latin typeface="微软雅黑" pitchFamily="34" charset="-122"/>
                <a:ea typeface="微软雅黑" pitchFamily="34" charset="-122"/>
              </a:rPr>
              <a:t>Kc=[Dc/Pc(1-f)]+gc    </a:t>
            </a:r>
            <a:endParaRPr lang="zh-CN" altLang="en-US" sz="2400" smtClean="0">
              <a:solidFill>
                <a:srgbClr val="000000"/>
              </a:solidFill>
              <a:latin typeface="微软雅黑" pitchFamily="34" charset="-122"/>
              <a:ea typeface="微软雅黑" pitchFamily="34" charset="-122"/>
            </a:endParaRPr>
          </a:p>
          <a:p>
            <a:pPr eaLnBrk="1" hangingPunct="1"/>
            <a:r>
              <a:rPr lang="zh-CN" altLang="en-US" sz="2400" smtClean="0">
                <a:solidFill>
                  <a:srgbClr val="FF3300"/>
                </a:solidFill>
                <a:latin typeface="微软雅黑" pitchFamily="34" charset="-122"/>
                <a:ea typeface="微软雅黑" pitchFamily="34" charset="-122"/>
                <a:cs typeface="仿宋" pitchFamily="49" charset="-122"/>
              </a:rPr>
              <a:t>Dc-预计每股股利    </a:t>
            </a:r>
            <a:endParaRPr lang="zh-CN" altLang="en-US" sz="2400" smtClean="0">
              <a:solidFill>
                <a:srgbClr val="FF3300"/>
              </a:solidFill>
              <a:latin typeface="微软雅黑" pitchFamily="34" charset="-122"/>
              <a:ea typeface="微软雅黑" pitchFamily="34" charset="-122"/>
              <a:cs typeface="仿宋" pitchFamily="49" charset="-122"/>
            </a:endParaRPr>
          </a:p>
          <a:p>
            <a:pPr eaLnBrk="1" hangingPunct="1"/>
            <a:r>
              <a:rPr lang="zh-CN" altLang="en-US" sz="2400" smtClean="0">
                <a:solidFill>
                  <a:srgbClr val="FF3300"/>
                </a:solidFill>
                <a:latin typeface="微软雅黑" pitchFamily="34" charset="-122"/>
                <a:ea typeface="微软雅黑" pitchFamily="34" charset="-122"/>
                <a:cs typeface="仿宋" pitchFamily="49" charset="-122"/>
              </a:rPr>
              <a:t>Pc-普通股发行价格   </a:t>
            </a:r>
            <a:endParaRPr lang="zh-CN" altLang="en-US" sz="2400" smtClean="0">
              <a:solidFill>
                <a:srgbClr val="FF3300"/>
              </a:solidFill>
              <a:latin typeface="微软雅黑" pitchFamily="34" charset="-122"/>
              <a:ea typeface="微软雅黑" pitchFamily="34" charset="-122"/>
              <a:cs typeface="仿宋" pitchFamily="49" charset="-122"/>
            </a:endParaRPr>
          </a:p>
          <a:p>
            <a:pPr eaLnBrk="1" hangingPunct="1"/>
            <a:r>
              <a:rPr lang="zh-CN" altLang="en-US" sz="2400" smtClean="0">
                <a:solidFill>
                  <a:srgbClr val="FF3300"/>
                </a:solidFill>
                <a:latin typeface="微软雅黑" pitchFamily="34" charset="-122"/>
                <a:ea typeface="微软雅黑" pitchFamily="34" charset="-122"/>
                <a:cs typeface="仿宋" pitchFamily="49" charset="-122"/>
              </a:rPr>
              <a:t>gc-预计股利增长率    </a:t>
            </a:r>
            <a:endParaRPr lang="zh-CN" altLang="en-US" sz="2400" smtClean="0">
              <a:solidFill>
                <a:srgbClr val="FF3300"/>
              </a:solidFill>
              <a:latin typeface="微软雅黑" pitchFamily="34" charset="-122"/>
              <a:ea typeface="微软雅黑" pitchFamily="34" charset="-122"/>
              <a:cs typeface="仿宋" pitchFamily="49" charset="-122"/>
            </a:endParaRPr>
          </a:p>
          <a:p>
            <a:pPr eaLnBrk="1" hangingPunct="1"/>
            <a:r>
              <a:rPr lang="zh-CN" altLang="en-US" sz="2400" smtClean="0">
                <a:solidFill>
                  <a:srgbClr val="FF3300"/>
                </a:solidFill>
                <a:latin typeface="微软雅黑" pitchFamily="34" charset="-122"/>
                <a:ea typeface="微软雅黑" pitchFamily="34" charset="-122"/>
                <a:cs typeface="仿宋" pitchFamily="49" charset="-122"/>
              </a:rPr>
              <a:t>f-发行费用</a:t>
            </a:r>
            <a:r>
              <a:rPr lang="zh-CN" altLang="en-US" sz="2400" smtClean="0">
                <a:solidFill>
                  <a:schemeClr val="folHlink"/>
                </a:solidFill>
                <a:latin typeface="微软雅黑" pitchFamily="34" charset="-122"/>
                <a:ea typeface="微软雅黑" pitchFamily="34" charset="-122"/>
                <a:cs typeface="仿宋" pitchFamily="49" charset="-122"/>
              </a:rPr>
              <a:t> </a:t>
            </a:r>
            <a:endParaRPr lang="zh-CN" altLang="en-US" sz="2400" smtClean="0">
              <a:solidFill>
                <a:schemeClr val="folHlink"/>
              </a:solidFill>
              <a:latin typeface="微软雅黑" pitchFamily="34" charset="-122"/>
              <a:ea typeface="微软雅黑" pitchFamily="34" charset="-122"/>
              <a:cs typeface="仿宋" pitchFamily="49" charset="-122"/>
            </a:endParaRPr>
          </a:p>
          <a:p>
            <a:pPr eaLnBrk="1" hangingPunct="1"/>
            <a:endParaRPr lang="zh-CN" altLang="en-US" smtClean="0">
              <a:solidFill>
                <a:schemeClr val="folHlink"/>
              </a:solidFill>
              <a:latin typeface="仿宋" pitchFamily="49" charset="-122"/>
              <a:ea typeface="仿宋" pitchFamily="49" charset="-122"/>
            </a:endParaRPr>
          </a:p>
        </p:txBody>
      </p:sp>
      <p:sp>
        <p:nvSpPr>
          <p:cNvPr id="113668" name="Rectangle 4"/>
          <p:cNvSpPr>
            <a:spLocks noGrp="1" noChangeArrowheads="1"/>
          </p:cNvSpPr>
          <p:nvPr>
            <p:ph type="title" idx="4294967295"/>
          </p:nvPr>
        </p:nvSpPr>
        <p:spPr>
          <a:xfrm>
            <a:off x="467544" y="753268"/>
            <a:ext cx="6705600" cy="563563"/>
          </a:xfrm>
        </p:spPr>
        <p:txBody>
          <a:bodyPr>
            <a:normAutofit fontScale="90000"/>
          </a:bodyPr>
          <a:lstStyle/>
          <a:p>
            <a:pPr algn="ctr" eaLnBrk="1" hangingPunct="1"/>
            <a:r>
              <a:rPr lang="zh-CN" altLang="en-US" sz="4000" b="1" dirty="0" smtClean="0">
                <a:latin typeface="黑体" pitchFamily="49" charset="-122"/>
                <a:ea typeface="黑体" pitchFamily="49" charset="-122"/>
                <a:cs typeface="楷体" pitchFamily="49" charset="-122"/>
              </a:rPr>
              <a:t>普通股成本</a:t>
            </a:r>
            <a:endParaRPr lang="zh-CN" altLang="en-US" sz="4000" b="1" dirty="0" smtClean="0">
              <a:latin typeface="黑体" pitchFamily="49" charset="-122"/>
              <a:ea typeface="黑体" pitchFamily="49" charset="-122"/>
              <a:cs typeface="楷体" pitchFamily="49" charset="-122"/>
            </a:endParaRPr>
          </a:p>
        </p:txBody>
      </p:sp>
      <p:sp>
        <p:nvSpPr>
          <p:cNvPr id="113669" name="灯片编号占位符 3"/>
          <p:cNvSpPr txBox="1">
            <a:spLocks noGrp="1"/>
          </p:cNvSpPr>
          <p:nvPr/>
        </p:nvSpPr>
        <p:spPr bwMode="auto">
          <a:xfrm>
            <a:off x="3505200" y="64611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buFont typeface="Arial" charset="0"/>
              <a:buNone/>
            </a:pPr>
            <a:endParaRPr lang="en-US" altLang="zh-CN" sz="1200">
              <a:latin typeface="Verdana" pitchFamily="34" charset="0"/>
            </a:endParaRPr>
          </a:p>
        </p:txBody>
      </p:sp>
      <p:sp>
        <p:nvSpPr>
          <p:cNvPr id="112646" name="Rectangle 7"/>
          <p:cNvSpPr>
            <a:spLocks noChangeArrowheads="1"/>
          </p:cNvSpPr>
          <p:nvPr/>
        </p:nvSpPr>
        <p:spPr bwMode="auto">
          <a:xfrm>
            <a:off x="5410200" y="1035050"/>
            <a:ext cx="2743200" cy="5300663"/>
          </a:xfrm>
          <a:prstGeom prst="rect">
            <a:avLst/>
          </a:prstGeom>
          <a:noFill/>
          <a:ln w="34925">
            <a:solidFill>
              <a:schemeClr val="accent4"/>
            </a:solidFill>
            <a:miter lim="800000"/>
          </a:ln>
        </p:spPr>
        <p:txBody>
          <a:bodyPr>
            <a:spAutoFit/>
          </a:bodyPr>
          <a:lstStyle/>
          <a:p>
            <a:pPr marL="0" lvl="1">
              <a:lnSpc>
                <a:spcPts val="3000"/>
              </a:lnSpc>
              <a:spcBef>
                <a:spcPts val="600"/>
              </a:spcBef>
              <a:spcAft>
                <a:spcPts val="600"/>
              </a:spcAft>
              <a:buFont typeface="Arial" charset="0"/>
              <a:buNone/>
              <a:defRPr/>
            </a:pPr>
            <a:r>
              <a:rPr lang="zh-CN" altLang="en-US" sz="2400" b="1" dirty="0">
                <a:solidFill>
                  <a:srgbClr val="C00000"/>
                </a:solidFill>
                <a:latin typeface="微软雅黑" pitchFamily="34" charset="-122"/>
                <a:ea typeface="微软雅黑" pitchFamily="34" charset="-122"/>
                <a:cs typeface="楷体" pitchFamily="49" charset="-122"/>
              </a:rPr>
              <a:t>优点：</a:t>
            </a:r>
            <a:endParaRPr lang="zh-CN" altLang="en-US" sz="2400" b="1" dirty="0">
              <a:solidFill>
                <a:srgbClr val="C00000"/>
              </a:solidFill>
              <a:latin typeface="微软雅黑" pitchFamily="34" charset="-122"/>
              <a:ea typeface="微软雅黑" pitchFamily="34" charset="-122"/>
              <a:cs typeface="楷体" pitchFamily="49" charset="-122"/>
            </a:endParaRPr>
          </a:p>
          <a:p>
            <a:pPr marL="0" lvl="1">
              <a:lnSpc>
                <a:spcPts val="3000"/>
              </a:lnSpc>
              <a:spcBef>
                <a:spcPts val="600"/>
              </a:spcBef>
              <a:spcAft>
                <a:spcPts val="60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因收益率高容易被市场接受；</a:t>
            </a:r>
            <a:endParaRPr lang="zh-CN" altLang="en-US" sz="2400" b="1" dirty="0">
              <a:solidFill>
                <a:srgbClr val="000000"/>
              </a:solidFill>
              <a:latin typeface="微软雅黑" pitchFamily="34" charset="-122"/>
              <a:ea typeface="微软雅黑" pitchFamily="34" charset="-122"/>
              <a:cs typeface="楷体" pitchFamily="49" charset="-122"/>
            </a:endParaRPr>
          </a:p>
          <a:p>
            <a:pPr marL="0" lvl="1">
              <a:lnSpc>
                <a:spcPts val="3000"/>
              </a:lnSpc>
              <a:spcBef>
                <a:spcPts val="600"/>
              </a:spcBef>
              <a:spcAft>
                <a:spcPts val="60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通过扩大股东数量和范围而达到提升银行知名度和扩大客户群的目的； </a:t>
            </a:r>
            <a:endParaRPr lang="zh-CN" altLang="en-US" sz="2400" b="1" dirty="0">
              <a:solidFill>
                <a:srgbClr val="000000"/>
              </a:solidFill>
              <a:latin typeface="微软雅黑" pitchFamily="34" charset="-122"/>
              <a:ea typeface="微软雅黑" pitchFamily="34" charset="-122"/>
              <a:cs typeface="楷体" pitchFamily="49" charset="-122"/>
            </a:endParaRPr>
          </a:p>
          <a:p>
            <a:pPr marL="0" lvl="1">
              <a:lnSpc>
                <a:spcPts val="3000"/>
              </a:lnSpc>
              <a:spcBef>
                <a:spcPts val="600"/>
              </a:spcBef>
              <a:spcAft>
                <a:spcPts val="60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有助于市场树立对银行的信心，增强银行筹资能力。</a:t>
            </a:r>
            <a:endParaRPr lang="zh-CN" altLang="en-US" sz="2400" b="1" dirty="0">
              <a:solidFill>
                <a:srgbClr val="000000"/>
              </a:solidFill>
              <a:latin typeface="微软雅黑" pitchFamily="34" charset="-122"/>
              <a:ea typeface="微软雅黑" pitchFamily="34" charset="-122"/>
              <a:cs typeface="楷体" pitchFamily="49" charset="-122"/>
            </a:endParaRPr>
          </a:p>
          <a:p>
            <a:pPr marL="0" lvl="1">
              <a:lnSpc>
                <a:spcPts val="3000"/>
              </a:lnSpc>
              <a:spcBef>
                <a:spcPts val="600"/>
              </a:spcBef>
              <a:spcAft>
                <a:spcPts val="60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可为银行带来长期稳定的资本来源；</a:t>
            </a:r>
            <a:endParaRPr lang="zh-CN" altLang="en-US" sz="2400" b="1" dirty="0">
              <a:solidFill>
                <a:srgbClr val="000000"/>
              </a:solidFill>
              <a:latin typeface="微软雅黑" pitchFamily="34" charset="-122"/>
              <a:ea typeface="微软雅黑" pitchFamily="34" charset="-122"/>
              <a:cs typeface="楷体" pitchFamily="49" charset="-122"/>
            </a:endParaRPr>
          </a:p>
        </p:txBody>
      </p:sp>
      <p:sp>
        <p:nvSpPr>
          <p:cNvPr id="7" name="Rectangle 7"/>
          <p:cNvSpPr>
            <a:spLocks noChangeArrowheads="1"/>
          </p:cNvSpPr>
          <p:nvPr/>
        </p:nvSpPr>
        <p:spPr bwMode="auto">
          <a:xfrm>
            <a:off x="1143000" y="5181600"/>
            <a:ext cx="3962400" cy="1208088"/>
          </a:xfrm>
          <a:prstGeom prst="rect">
            <a:avLst/>
          </a:prstGeom>
          <a:noFill/>
          <a:ln w="34925">
            <a:solidFill>
              <a:schemeClr val="accent4"/>
            </a:solidFill>
            <a:miter lim="800000"/>
          </a:ln>
        </p:spPr>
        <p:txBody>
          <a:bodyPr>
            <a:spAutoFit/>
          </a:bodyPr>
          <a:lstStyle/>
          <a:p>
            <a:pPr marL="71755" lvl="1">
              <a:lnSpc>
                <a:spcPts val="2900"/>
              </a:lnSpc>
              <a:spcBef>
                <a:spcPts val="0"/>
              </a:spcBef>
              <a:spcAft>
                <a:spcPts val="0"/>
              </a:spcAft>
              <a:buFont typeface="Arial" charset="0"/>
              <a:buNone/>
              <a:defRPr/>
            </a:pPr>
            <a:r>
              <a:rPr lang="zh-CN" altLang="en-US" sz="2400" b="1" dirty="0">
                <a:solidFill>
                  <a:srgbClr val="C00000"/>
                </a:solidFill>
                <a:latin typeface="微软雅黑" pitchFamily="34" charset="-122"/>
                <a:ea typeface="微软雅黑" pitchFamily="34" charset="-122"/>
                <a:cs typeface="楷体" pitchFamily="49" charset="-122"/>
              </a:rPr>
              <a:t>缺点： </a:t>
            </a:r>
            <a:endParaRPr lang="zh-CN" altLang="en-US" sz="2400" b="1" dirty="0">
              <a:solidFill>
                <a:srgbClr val="C00000"/>
              </a:solidFill>
              <a:latin typeface="微软雅黑" pitchFamily="34" charset="-122"/>
              <a:ea typeface="微软雅黑" pitchFamily="34" charset="-122"/>
              <a:cs typeface="楷体" pitchFamily="49" charset="-122"/>
            </a:endParaRPr>
          </a:p>
          <a:p>
            <a:pPr marL="71755" lvl="2">
              <a:lnSpc>
                <a:spcPts val="2900"/>
              </a:lnSpc>
              <a:spcBef>
                <a:spcPts val="0"/>
              </a:spcBef>
              <a:spcAft>
                <a:spcPts val="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成本较高；</a:t>
            </a:r>
            <a:endParaRPr lang="zh-CN" altLang="en-US" sz="2400" b="1" dirty="0">
              <a:solidFill>
                <a:srgbClr val="000000"/>
              </a:solidFill>
              <a:latin typeface="微软雅黑" pitchFamily="34" charset="-122"/>
              <a:ea typeface="微软雅黑" pitchFamily="34" charset="-122"/>
              <a:cs typeface="楷体" pitchFamily="49" charset="-122"/>
            </a:endParaRPr>
          </a:p>
          <a:p>
            <a:pPr marL="71755" lvl="2">
              <a:lnSpc>
                <a:spcPts val="2900"/>
              </a:lnSpc>
              <a:spcBef>
                <a:spcPts val="0"/>
              </a:spcBef>
              <a:spcAft>
                <a:spcPts val="0"/>
              </a:spcAft>
              <a:buClr>
                <a:schemeClr val="folHlink"/>
              </a:buClr>
              <a:buFont typeface="Wingdings" charset="2"/>
              <a:buChar char="Ø"/>
              <a:defRPr/>
            </a:pPr>
            <a:r>
              <a:rPr lang="zh-CN" altLang="en-US" sz="2400" b="1" dirty="0">
                <a:solidFill>
                  <a:srgbClr val="000000"/>
                </a:solidFill>
                <a:latin typeface="微软雅黑" pitchFamily="34" charset="-122"/>
                <a:ea typeface="微软雅黑" pitchFamily="34" charset="-122"/>
                <a:cs typeface="楷体" pitchFamily="49" charset="-122"/>
              </a:rPr>
              <a:t>稀释了原有股东的权益。</a:t>
            </a:r>
            <a:endParaRPr lang="zh-CN" altLang="en-US" sz="2400" b="1" dirty="0">
              <a:latin typeface="微软雅黑" pitchFamily="34" charset="-122"/>
              <a:ea typeface="微软雅黑" pitchFamily="34" charset="-122"/>
              <a:cs typeface="楷体" pitchFamily="49" charset="-122"/>
            </a:endParaRPr>
          </a:p>
        </p:txBody>
      </p:sp>
      <p:sp>
        <p:nvSpPr>
          <p:cNvPr id="10" name="右箭头 9"/>
          <p:cNvSpPr/>
          <p:nvPr/>
        </p:nvSpPr>
        <p:spPr>
          <a:xfrm>
            <a:off x="4191000" y="2667000"/>
            <a:ext cx="685800" cy="38100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右箭头 10"/>
          <p:cNvSpPr/>
          <p:nvPr/>
        </p:nvSpPr>
        <p:spPr>
          <a:xfrm rot="2993448">
            <a:off x="3681413" y="4538663"/>
            <a:ext cx="685800" cy="38100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AutoShape 6"/>
          <p:cNvSpPr>
            <a:spLocks noChangeArrowheads="1"/>
          </p:cNvSpPr>
          <p:nvPr/>
        </p:nvSpPr>
        <p:spPr bwMode="auto">
          <a:xfrm>
            <a:off x="838200" y="1066800"/>
            <a:ext cx="6729413" cy="1752600"/>
          </a:xfrm>
          <a:prstGeom prst="horizontalScroll">
            <a:avLst>
              <a:gd name="adj" fmla="val 12500"/>
            </a:avLst>
          </a:prstGeom>
          <a:noFill/>
          <a:ln w="76200">
            <a:solidFill>
              <a:schemeClr val="hlink"/>
            </a:solidFill>
            <a:round/>
          </a:ln>
          <a:extLst>
            <a:ext uri="{909E8E84-426E-40DD-AFC4-6F175D3DCCD1}">
              <a14:hiddenFill xmlns:a14="http://schemas.microsoft.com/office/drawing/2010/main">
                <a:solidFill>
                  <a:srgbClr val="FFFFFF"/>
                </a:solidFill>
              </a14:hiddenFill>
            </a:ext>
          </a:extLst>
        </p:spPr>
        <p:txBody>
          <a:bodyPr wrap="none" lIns="0" tIns="0" rIns="0" bIns="0" anchor="ctr"/>
          <a:lstStyle/>
          <a:p>
            <a:pPr marL="107950">
              <a:lnSpc>
                <a:spcPts val="3200"/>
              </a:lnSpc>
              <a:spcBef>
                <a:spcPts val="600"/>
              </a:spcBef>
              <a:spcAft>
                <a:spcPts val="600"/>
              </a:spcAft>
            </a:pPr>
            <a:r>
              <a:rPr lang="zh-CN" altLang="en-US" sz="2800" b="1">
                <a:solidFill>
                  <a:srgbClr val="000000"/>
                </a:solidFill>
                <a:latin typeface="微软雅黑" pitchFamily="34" charset="-122"/>
                <a:ea typeface="微软雅黑" pitchFamily="34" charset="-122"/>
                <a:cs typeface="楷体" pitchFamily="49" charset="-122"/>
              </a:rPr>
              <a:t>优先股是指对银行的收益和资产分配权</a:t>
            </a:r>
            <a:endParaRPr lang="en-US" altLang="zh-CN" sz="2800" b="1">
              <a:solidFill>
                <a:srgbClr val="000000"/>
              </a:solidFill>
              <a:latin typeface="微软雅黑" pitchFamily="34" charset="-122"/>
              <a:ea typeface="微软雅黑" pitchFamily="34" charset="-122"/>
              <a:cs typeface="楷体" pitchFamily="49" charset="-122"/>
            </a:endParaRPr>
          </a:p>
          <a:p>
            <a:pPr marL="107950">
              <a:lnSpc>
                <a:spcPts val="3200"/>
              </a:lnSpc>
              <a:spcBef>
                <a:spcPts val="600"/>
              </a:spcBef>
              <a:spcAft>
                <a:spcPts val="600"/>
              </a:spcAft>
            </a:pPr>
            <a:r>
              <a:rPr lang="zh-CN" altLang="en-US" sz="2800" b="1">
                <a:solidFill>
                  <a:srgbClr val="000000"/>
                </a:solidFill>
                <a:latin typeface="微软雅黑" pitchFamily="34" charset="-122"/>
                <a:ea typeface="微软雅黑" pitchFamily="34" charset="-122"/>
                <a:cs typeface="楷体" pitchFamily="49" charset="-122"/>
              </a:rPr>
              <a:t>先于普通股的股票。</a:t>
            </a:r>
            <a:endParaRPr lang="en-US" altLang="zh-CN" sz="2800" b="1">
              <a:solidFill>
                <a:srgbClr val="000000"/>
              </a:solidFill>
              <a:latin typeface="微软雅黑" pitchFamily="34" charset="-122"/>
              <a:ea typeface="微软雅黑" pitchFamily="34" charset="-122"/>
              <a:cs typeface="楷体" pitchFamily="49" charset="-122"/>
            </a:endParaRPr>
          </a:p>
        </p:txBody>
      </p:sp>
      <p:sp>
        <p:nvSpPr>
          <p:cNvPr id="33800" name="Text Box 8"/>
          <p:cNvSpPr txBox="1">
            <a:spLocks noChangeArrowheads="1"/>
          </p:cNvSpPr>
          <p:nvPr/>
        </p:nvSpPr>
        <p:spPr bwMode="auto">
          <a:xfrm>
            <a:off x="736146" y="660841"/>
            <a:ext cx="6985000" cy="523220"/>
          </a:xfrm>
          <a:prstGeom prst="rect">
            <a:avLst/>
          </a:prstGeom>
          <a:noFill/>
          <a:ln w="9525">
            <a:noFill/>
            <a:miter lim="800000"/>
          </a:ln>
          <a:effectLst/>
        </p:spPr>
        <p:txBody>
          <a:bodyPr>
            <a:spAutoFit/>
          </a:bodyPr>
          <a:lstStyle/>
          <a:p>
            <a:pPr algn="ctr">
              <a:spcBef>
                <a:spcPct val="50000"/>
              </a:spcBef>
              <a:defRPr/>
            </a:pPr>
            <a:r>
              <a:rPr lang="en-US" altLang="zh-CN" sz="2800" b="1" dirty="0">
                <a:latin typeface="黑体" pitchFamily="49" charset="-122"/>
                <a:ea typeface="黑体" pitchFamily="49" charset="-122"/>
                <a:cs typeface="楷体" pitchFamily="49" charset="-122"/>
              </a:rPr>
              <a:t>2</a:t>
            </a:r>
            <a:r>
              <a:rPr lang="zh-CN" altLang="en-US" sz="2800" b="1" dirty="0">
                <a:latin typeface="黑体" pitchFamily="49" charset="-122"/>
                <a:ea typeface="黑体" pitchFamily="49" charset="-122"/>
                <a:cs typeface="楷体" pitchFamily="49" charset="-122"/>
              </a:rPr>
              <a:t>、发行优先股的策略</a:t>
            </a:r>
            <a:endParaRPr lang="zh-CN" altLang="en-US" sz="2800" b="1" dirty="0">
              <a:latin typeface="+mj-lt"/>
              <a:ea typeface="+mj-ea"/>
              <a:cs typeface="+mj-cs"/>
            </a:endParaRPr>
          </a:p>
        </p:txBody>
      </p:sp>
      <p:sp>
        <p:nvSpPr>
          <p:cNvPr id="114692" name="Text Box 10"/>
          <p:cNvSpPr txBox="1">
            <a:spLocks noChangeArrowheads="1"/>
          </p:cNvSpPr>
          <p:nvPr/>
        </p:nvSpPr>
        <p:spPr bwMode="auto">
          <a:xfrm>
            <a:off x="762000" y="3200400"/>
            <a:ext cx="2895600" cy="3354388"/>
          </a:xfrm>
          <a:prstGeom prst="rect">
            <a:avLst/>
          </a:prstGeom>
          <a:noFill/>
          <a:ln w="34925">
            <a:solidFill>
              <a:schemeClr val="accent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lnSpc>
                <a:spcPts val="3500"/>
              </a:lnSpc>
              <a:spcBef>
                <a:spcPts val="600"/>
              </a:spcBef>
              <a:spcAft>
                <a:spcPts val="600"/>
              </a:spcAft>
              <a:buFont typeface="Wingdings" charset="2"/>
              <a:buChar char="u"/>
            </a:pPr>
            <a:r>
              <a:rPr lang="zh-CN" altLang="en-US" sz="2600" b="1">
                <a:solidFill>
                  <a:srgbClr val="002060"/>
                </a:solidFill>
                <a:latin typeface="微软雅黑" pitchFamily="34" charset="-122"/>
                <a:ea typeface="微软雅黑" pitchFamily="34" charset="-122"/>
                <a:cs typeface="楷体" pitchFamily="49" charset="-122"/>
              </a:rPr>
              <a:t>银行优先股持有人按固定利率取得股息，对银行清算的剩余资产的分配权优于普通股持有人，不拥有对银行的表决权。</a:t>
            </a:r>
            <a:endParaRPr lang="en-US" altLang="zh-CN" sz="2600" b="1">
              <a:solidFill>
                <a:srgbClr val="002060"/>
              </a:solidFill>
              <a:latin typeface="微软雅黑" pitchFamily="34" charset="-122"/>
              <a:ea typeface="微软雅黑" pitchFamily="34" charset="-122"/>
              <a:cs typeface="楷体" pitchFamily="49" charset="-122"/>
            </a:endParaRPr>
          </a:p>
        </p:txBody>
      </p:sp>
      <p:sp>
        <p:nvSpPr>
          <p:cNvPr id="6" name="Rectangle 3"/>
          <p:cNvSpPr txBox="1">
            <a:spLocks noChangeArrowheads="1"/>
          </p:cNvSpPr>
          <p:nvPr/>
        </p:nvSpPr>
        <p:spPr bwMode="auto">
          <a:xfrm>
            <a:off x="4648200" y="3200400"/>
            <a:ext cx="3429000" cy="3352800"/>
          </a:xfrm>
          <a:prstGeom prst="rect">
            <a:avLst/>
          </a:prstGeom>
          <a:noFill/>
          <a:ln w="34925">
            <a:solidFill>
              <a:schemeClr val="accent1"/>
            </a:solidFill>
            <a:miter lim="800000"/>
          </a:ln>
        </p:spPr>
        <p:txBody>
          <a:bodyPr/>
          <a:lstStyle/>
          <a:p>
            <a:pPr marL="342900" indent="-342900">
              <a:lnSpc>
                <a:spcPts val="3200"/>
              </a:lnSpc>
              <a:spcBef>
                <a:spcPts val="600"/>
              </a:spcBef>
              <a:spcAft>
                <a:spcPts val="600"/>
              </a:spcAft>
              <a:buClr>
                <a:schemeClr val="hlink"/>
              </a:buClr>
              <a:buFont typeface="Wingdings" charset="2"/>
              <a:buChar char="v"/>
              <a:defRPr/>
            </a:pPr>
            <a:r>
              <a:rPr lang="zh-CN" altLang="en-US" sz="2600" b="1" kern="0" dirty="0">
                <a:latin typeface="微软雅黑" pitchFamily="34" charset="-122"/>
                <a:ea typeface="微软雅黑" pitchFamily="34" charset="-122"/>
                <a:cs typeface="楷体" pitchFamily="49" charset="-122"/>
              </a:rPr>
              <a:t>常见的优先股有三种形式：固定股息率优先股、可调整股息的优先股和可转换优先股。作为募集资本的一种方法，经常得到优先的考虑。</a:t>
            </a:r>
            <a:endParaRPr lang="zh-CN" altLang="en-US" sz="2600" b="1" kern="0" dirty="0">
              <a:latin typeface="微软雅黑" pitchFamily="34" charset="-122"/>
              <a:ea typeface="微软雅黑" pitchFamily="34" charset="-122"/>
              <a:cs typeface="楷体" pitchFamily="49" charset="-122"/>
            </a:endParaRPr>
          </a:p>
        </p:txBody>
      </p:sp>
      <p:sp>
        <p:nvSpPr>
          <p:cNvPr id="7" name="右箭头 6"/>
          <p:cNvSpPr/>
          <p:nvPr/>
        </p:nvSpPr>
        <p:spPr>
          <a:xfrm rot="3039109">
            <a:off x="4749800" y="2747963"/>
            <a:ext cx="563563" cy="33178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右箭头 7"/>
          <p:cNvSpPr/>
          <p:nvPr/>
        </p:nvSpPr>
        <p:spPr>
          <a:xfrm rot="9176279">
            <a:off x="2593975" y="2679700"/>
            <a:ext cx="630238" cy="38100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3"/>
          <p:cNvSpPr>
            <a:spLocks noGrp="1" noChangeArrowheads="1"/>
          </p:cNvSpPr>
          <p:nvPr>
            <p:ph type="body" idx="4294967295"/>
          </p:nvPr>
        </p:nvSpPr>
        <p:spPr>
          <a:xfrm>
            <a:off x="533400" y="1152525"/>
            <a:ext cx="7620000" cy="2124075"/>
          </a:xfrm>
          <a:ln w="34925">
            <a:solidFill>
              <a:srgbClr val="002060"/>
            </a:solidFill>
            <a:miter lim="800000"/>
          </a:ln>
        </p:spPr>
        <p:txBody>
          <a:bodyPr/>
          <a:lstStyle/>
          <a:p>
            <a:pPr eaLnBrk="1" hangingPunct="1">
              <a:buFont typeface="Wingdings" charset="2"/>
              <a:buNone/>
            </a:pPr>
            <a:r>
              <a:rPr lang="zh-CN" altLang="en-US" sz="2600" smtClean="0">
                <a:solidFill>
                  <a:srgbClr val="000000"/>
                </a:solidFill>
                <a:latin typeface="微软雅黑" pitchFamily="34" charset="-122"/>
                <a:ea typeface="微软雅黑" pitchFamily="34" charset="-122"/>
              </a:rPr>
              <a:t>Kp =Dp/Pp(1-f)    </a:t>
            </a:r>
            <a:endParaRPr lang="zh-CN" altLang="en-US" sz="2600" smtClean="0">
              <a:solidFill>
                <a:srgbClr val="000000"/>
              </a:solidFill>
              <a:latin typeface="微软雅黑" pitchFamily="34" charset="-122"/>
              <a:ea typeface="微软雅黑" pitchFamily="34" charset="-122"/>
            </a:endParaRPr>
          </a:p>
          <a:p>
            <a:pPr eaLnBrk="1" hangingPunct="1"/>
            <a:r>
              <a:rPr lang="zh-CN" altLang="en-US" sz="2600" smtClean="0">
                <a:solidFill>
                  <a:srgbClr val="000000"/>
                </a:solidFill>
                <a:latin typeface="微软雅黑" pitchFamily="34" charset="-122"/>
                <a:ea typeface="微软雅黑" pitchFamily="34" charset="-122"/>
              </a:rPr>
              <a:t> Dp-优先股股息     </a:t>
            </a:r>
            <a:endParaRPr lang="zh-CN" altLang="en-US" sz="2600" smtClean="0">
              <a:solidFill>
                <a:srgbClr val="000000"/>
              </a:solidFill>
              <a:latin typeface="微软雅黑" pitchFamily="34" charset="-122"/>
              <a:ea typeface="微软雅黑" pitchFamily="34" charset="-122"/>
            </a:endParaRPr>
          </a:p>
          <a:p>
            <a:pPr eaLnBrk="1" hangingPunct="1"/>
            <a:r>
              <a:rPr lang="zh-CN" altLang="en-US" sz="2600" smtClean="0">
                <a:solidFill>
                  <a:srgbClr val="000000"/>
                </a:solidFill>
                <a:latin typeface="微软雅黑" pitchFamily="34" charset="-122"/>
                <a:ea typeface="微软雅黑" pitchFamily="34" charset="-122"/>
              </a:rPr>
              <a:t>Pp-优先股发行价格     </a:t>
            </a:r>
            <a:endParaRPr lang="zh-CN" altLang="en-US" sz="2600" smtClean="0">
              <a:solidFill>
                <a:srgbClr val="000000"/>
              </a:solidFill>
              <a:latin typeface="微软雅黑" pitchFamily="34" charset="-122"/>
              <a:ea typeface="微软雅黑" pitchFamily="34" charset="-122"/>
            </a:endParaRPr>
          </a:p>
          <a:p>
            <a:pPr eaLnBrk="1" hangingPunct="1"/>
            <a:r>
              <a:rPr lang="zh-CN" altLang="en-US" sz="2600" smtClean="0">
                <a:solidFill>
                  <a:srgbClr val="000000"/>
                </a:solidFill>
                <a:latin typeface="微软雅黑" pitchFamily="34" charset="-122"/>
                <a:ea typeface="微软雅黑" pitchFamily="34" charset="-122"/>
              </a:rPr>
              <a:t>f-发行费用 </a:t>
            </a:r>
            <a:endParaRPr lang="zh-CN" altLang="en-US" sz="2600" smtClean="0">
              <a:solidFill>
                <a:srgbClr val="000000"/>
              </a:solidFill>
              <a:latin typeface="微软雅黑" pitchFamily="34" charset="-122"/>
              <a:ea typeface="微软雅黑" pitchFamily="34"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35EFC403-89F3-4CD4-BB15-B82C656E5F2A}" type="slidenum">
              <a:rPr lang="zh-CN" altLang="en-US" sz="1200">
                <a:latin typeface="+mj-lt"/>
              </a:rPr>
            </a:fld>
            <a:endParaRPr lang="en-US" sz="1200">
              <a:latin typeface="+mj-lt"/>
            </a:endParaRPr>
          </a:p>
        </p:txBody>
      </p:sp>
      <p:sp>
        <p:nvSpPr>
          <p:cNvPr id="115718" name="Text Box 3"/>
          <p:cNvSpPr txBox="1">
            <a:spLocks noChangeArrowheads="1"/>
          </p:cNvSpPr>
          <p:nvPr/>
        </p:nvSpPr>
        <p:spPr bwMode="auto">
          <a:xfrm>
            <a:off x="457200" y="3505200"/>
            <a:ext cx="3276600" cy="2770188"/>
          </a:xfrm>
          <a:prstGeom prst="rect">
            <a:avLst/>
          </a:prstGeom>
          <a:noFill/>
          <a:ln w="34925">
            <a:solidFill>
              <a:srgbClr val="7030A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spcBef>
                <a:spcPts val="600"/>
              </a:spcBef>
              <a:spcAft>
                <a:spcPts val="600"/>
              </a:spcAft>
              <a:buFont typeface="Wingdings" charset="2"/>
              <a:buChar char="Ø"/>
            </a:pPr>
            <a:r>
              <a:rPr lang="zh-CN" altLang="en-US" sz="2400" b="1">
                <a:solidFill>
                  <a:srgbClr val="C00000"/>
                </a:solidFill>
                <a:latin typeface="微软雅黑" pitchFamily="34" charset="-122"/>
                <a:ea typeface="微软雅黑" pitchFamily="34" charset="-122"/>
                <a:cs typeface="仿宋" pitchFamily="49" charset="-122"/>
              </a:rPr>
              <a:t>优点：</a:t>
            </a:r>
            <a:endParaRPr lang="zh-CN" altLang="en-US" sz="2400" b="1">
              <a:solidFill>
                <a:srgbClr val="C00000"/>
              </a:solidFill>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①对投资者有可靠的预期收入；</a:t>
            </a:r>
            <a:endParaRPr lang="zh-CN" altLang="en-US" sz="2400" b="1">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②不会影响原有股东的利益；</a:t>
            </a:r>
            <a:endParaRPr lang="zh-CN" altLang="en-US" sz="2400" b="1">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③不会分散银行控制权。</a:t>
            </a:r>
            <a:endParaRPr lang="zh-CN" altLang="en-US" sz="2400" b="1">
              <a:latin typeface="微软雅黑" pitchFamily="34" charset="-122"/>
              <a:ea typeface="微软雅黑" pitchFamily="34" charset="-122"/>
              <a:cs typeface="仿宋" pitchFamily="49" charset="-122"/>
            </a:endParaRPr>
          </a:p>
        </p:txBody>
      </p:sp>
      <p:sp>
        <p:nvSpPr>
          <p:cNvPr id="115719" name="Text Box 4"/>
          <p:cNvSpPr txBox="1">
            <a:spLocks noChangeArrowheads="1"/>
          </p:cNvSpPr>
          <p:nvPr/>
        </p:nvSpPr>
        <p:spPr bwMode="auto">
          <a:xfrm>
            <a:off x="4267200" y="3657600"/>
            <a:ext cx="3733800" cy="2400300"/>
          </a:xfrm>
          <a:prstGeom prst="rect">
            <a:avLst/>
          </a:prstGeom>
          <a:noFill/>
          <a:ln w="34925">
            <a:solidFill>
              <a:srgbClr val="7030A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spcBef>
                <a:spcPts val="600"/>
              </a:spcBef>
              <a:spcAft>
                <a:spcPts val="600"/>
              </a:spcAft>
              <a:buFont typeface="Wingdings" charset="2"/>
              <a:buChar char="Ø"/>
            </a:pPr>
            <a:r>
              <a:rPr lang="zh-CN" altLang="en-US" sz="2400" b="1">
                <a:solidFill>
                  <a:srgbClr val="C00000"/>
                </a:solidFill>
                <a:latin typeface="微软雅黑" pitchFamily="34" charset="-122"/>
                <a:ea typeface="微软雅黑" pitchFamily="34" charset="-122"/>
              </a:rPr>
              <a:t>   </a:t>
            </a:r>
            <a:r>
              <a:rPr lang="zh-CN" altLang="en-US" sz="2400" b="1">
                <a:solidFill>
                  <a:srgbClr val="C00000"/>
                </a:solidFill>
                <a:latin typeface="微软雅黑" pitchFamily="34" charset="-122"/>
                <a:ea typeface="微软雅黑" pitchFamily="34" charset="-122"/>
                <a:cs typeface="仿宋" pitchFamily="49" charset="-122"/>
              </a:rPr>
              <a:t>缺点：</a:t>
            </a:r>
            <a:endParaRPr lang="zh-CN" altLang="en-US" sz="2400" b="1">
              <a:solidFill>
                <a:srgbClr val="C00000"/>
              </a:solidFill>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①成本高于债券；</a:t>
            </a:r>
            <a:endParaRPr lang="zh-CN" altLang="en-US" sz="2400" b="1">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②银行压力增大；</a:t>
            </a:r>
            <a:endParaRPr lang="zh-CN" altLang="en-US" sz="2400" b="1">
              <a:latin typeface="微软雅黑" pitchFamily="34" charset="-122"/>
              <a:ea typeface="微软雅黑" pitchFamily="34" charset="-122"/>
              <a:cs typeface="仿宋" pitchFamily="49" charset="-122"/>
            </a:endParaRPr>
          </a:p>
          <a:p>
            <a:pPr eaLnBrk="1" hangingPunct="1">
              <a:spcBef>
                <a:spcPts val="600"/>
              </a:spcBef>
              <a:spcAft>
                <a:spcPts val="600"/>
              </a:spcAft>
              <a:buFont typeface="Arial" charset="0"/>
              <a:buNone/>
            </a:pPr>
            <a:r>
              <a:rPr lang="zh-CN" altLang="en-US" sz="2400" b="1">
                <a:latin typeface="微软雅黑" pitchFamily="34" charset="-122"/>
                <a:ea typeface="微软雅黑" pitchFamily="34" charset="-122"/>
                <a:cs typeface="仿宋" pitchFamily="49" charset="-122"/>
              </a:rPr>
              <a:t>③发行超过一定限度将削弱银行的信誉。</a:t>
            </a:r>
            <a:endParaRPr lang="zh-CN" altLang="en-US" sz="2400" b="1">
              <a:latin typeface="微软雅黑" pitchFamily="34" charset="-122"/>
              <a:ea typeface="微软雅黑" pitchFamily="34" charset="-122"/>
              <a:cs typeface="仿宋"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3"/>
          <p:cNvSpPr>
            <a:spLocks noGrp="1" noChangeArrowheads="1"/>
          </p:cNvSpPr>
          <p:nvPr>
            <p:ph type="body" idx="4294967295"/>
          </p:nvPr>
        </p:nvSpPr>
        <p:spPr>
          <a:xfrm>
            <a:off x="228600" y="1752600"/>
            <a:ext cx="3471863" cy="4038600"/>
          </a:xfrm>
          <a:ln w="34925">
            <a:solidFill>
              <a:srgbClr val="002060"/>
            </a:solidFill>
            <a:miter lim="800000"/>
          </a:ln>
        </p:spPr>
        <p:txBody>
          <a:bodyPr/>
          <a:lstStyle/>
          <a:p>
            <a:pPr eaLnBrk="1" hangingPunct="1">
              <a:buFont typeface="Wingdings" charset="2"/>
              <a:buNone/>
            </a:pPr>
            <a:r>
              <a:rPr lang="zh-CN" altLang="en-US" smtClean="0">
                <a:solidFill>
                  <a:srgbClr val="C00000"/>
                </a:solidFill>
                <a:latin typeface="微软雅黑" pitchFamily="34" charset="-122"/>
                <a:ea typeface="微软雅黑" pitchFamily="34" charset="-122"/>
              </a:rPr>
              <a:t> </a:t>
            </a:r>
            <a:r>
              <a:rPr lang="zh-CN" altLang="en-US" sz="2600" smtClean="0">
                <a:solidFill>
                  <a:srgbClr val="C00000"/>
                </a:solidFill>
                <a:latin typeface="微软雅黑" pitchFamily="34" charset="-122"/>
                <a:ea typeface="微软雅黑" pitchFamily="34" charset="-122"/>
              </a:rPr>
              <a:t>债券成本</a:t>
            </a:r>
            <a:endParaRPr lang="zh-CN" altLang="en-US" sz="2600" smtClean="0">
              <a:solidFill>
                <a:srgbClr val="C00000"/>
              </a:solidFill>
              <a:latin typeface="微软雅黑" pitchFamily="34" charset="-122"/>
              <a:ea typeface="微软雅黑" pitchFamily="34" charset="-122"/>
            </a:endParaRPr>
          </a:p>
          <a:p>
            <a:pPr eaLnBrk="1" hangingPunct="1">
              <a:buFont typeface="Wingdings" charset="2"/>
              <a:buNone/>
            </a:pPr>
            <a:r>
              <a:rPr lang="zh-CN" altLang="en-US" sz="2600" smtClean="0">
                <a:solidFill>
                  <a:srgbClr val="000000"/>
                </a:solidFill>
                <a:latin typeface="微软雅黑" pitchFamily="34" charset="-122"/>
                <a:ea typeface="微软雅黑" pitchFamily="34" charset="-122"/>
              </a:rPr>
              <a:t>  Kb=Yb(1-t)/P(1-f) </a:t>
            </a:r>
            <a:endParaRPr lang="zh-CN" altLang="en-US" sz="2600" smtClean="0">
              <a:solidFill>
                <a:srgbClr val="000000"/>
              </a:solidFill>
              <a:latin typeface="微软雅黑" pitchFamily="34" charset="-122"/>
              <a:ea typeface="微软雅黑" pitchFamily="34" charset="-122"/>
            </a:endParaRPr>
          </a:p>
          <a:p>
            <a:pPr eaLnBrk="1" hangingPunct="1"/>
            <a:r>
              <a:rPr lang="zh-CN" altLang="en-US" sz="2600" smtClean="0">
                <a:solidFill>
                  <a:srgbClr val="000000"/>
                </a:solidFill>
                <a:latin typeface="微软雅黑" pitchFamily="34" charset="-122"/>
                <a:ea typeface="微软雅黑" pitchFamily="34" charset="-122"/>
                <a:cs typeface="仿宋" pitchFamily="49" charset="-122"/>
              </a:rPr>
              <a:t>Kb —债券税后成本 </a:t>
            </a:r>
            <a:endParaRPr lang="zh-CN" altLang="en-US" sz="2600" smtClean="0">
              <a:solidFill>
                <a:srgbClr val="000000"/>
              </a:solidFill>
              <a:latin typeface="微软雅黑" pitchFamily="34" charset="-122"/>
              <a:ea typeface="微软雅黑" pitchFamily="34" charset="-122"/>
              <a:cs typeface="仿宋" pitchFamily="49" charset="-122"/>
            </a:endParaRPr>
          </a:p>
          <a:p>
            <a:pPr eaLnBrk="1" hangingPunct="1"/>
            <a:r>
              <a:rPr lang="zh-CN" altLang="en-US" sz="2600" smtClean="0">
                <a:solidFill>
                  <a:srgbClr val="000000"/>
                </a:solidFill>
                <a:latin typeface="微软雅黑" pitchFamily="34" charset="-122"/>
                <a:ea typeface="微软雅黑" pitchFamily="34" charset="-122"/>
                <a:cs typeface="仿宋" pitchFamily="49" charset="-122"/>
              </a:rPr>
              <a:t>Yb—债券的到期收益率（税前成本） </a:t>
            </a:r>
            <a:endParaRPr lang="zh-CN" altLang="en-US" sz="2600" smtClean="0">
              <a:solidFill>
                <a:srgbClr val="000000"/>
              </a:solidFill>
              <a:latin typeface="微软雅黑" pitchFamily="34" charset="-122"/>
              <a:ea typeface="微软雅黑" pitchFamily="34" charset="-122"/>
              <a:cs typeface="仿宋" pitchFamily="49" charset="-122"/>
            </a:endParaRPr>
          </a:p>
          <a:p>
            <a:pPr eaLnBrk="1" hangingPunct="1"/>
            <a:r>
              <a:rPr lang="zh-CN" altLang="en-US" sz="2600" smtClean="0">
                <a:solidFill>
                  <a:srgbClr val="000000"/>
                </a:solidFill>
                <a:latin typeface="微软雅黑" pitchFamily="34" charset="-122"/>
                <a:ea typeface="微软雅黑" pitchFamily="34" charset="-122"/>
                <a:cs typeface="仿宋" pitchFamily="49" charset="-122"/>
              </a:rPr>
              <a:t>t—所得税税率</a:t>
            </a:r>
            <a:endParaRPr lang="zh-CN" altLang="en-US" sz="2600" smtClean="0">
              <a:solidFill>
                <a:srgbClr val="000000"/>
              </a:solidFill>
              <a:latin typeface="微软雅黑" pitchFamily="34" charset="-122"/>
              <a:ea typeface="微软雅黑" pitchFamily="34" charset="-122"/>
              <a:cs typeface="仿宋" pitchFamily="49" charset="-122"/>
            </a:endParaRPr>
          </a:p>
          <a:p>
            <a:pPr eaLnBrk="1" hangingPunct="1"/>
            <a:r>
              <a:rPr lang="zh-CN" altLang="en-US" sz="2600" smtClean="0">
                <a:solidFill>
                  <a:srgbClr val="000000"/>
                </a:solidFill>
                <a:latin typeface="微软雅黑" pitchFamily="34" charset="-122"/>
                <a:ea typeface="微软雅黑" pitchFamily="34" charset="-122"/>
                <a:cs typeface="仿宋" pitchFamily="49" charset="-122"/>
              </a:rPr>
              <a:t>f-发行费</a:t>
            </a:r>
            <a:endParaRPr lang="zh-CN" altLang="en-US" sz="2600" smtClean="0">
              <a:solidFill>
                <a:srgbClr val="000000"/>
              </a:solidFill>
              <a:latin typeface="微软雅黑" pitchFamily="34" charset="-122"/>
              <a:ea typeface="微软雅黑" pitchFamily="34" charset="-122"/>
              <a:cs typeface="仿宋" pitchFamily="49" charset="-122"/>
            </a:endParaRPr>
          </a:p>
          <a:p>
            <a:pPr eaLnBrk="1" hangingPunct="1"/>
            <a:r>
              <a:rPr lang="zh-CN" altLang="en-US" sz="2600" smtClean="0">
                <a:solidFill>
                  <a:srgbClr val="000000"/>
                </a:solidFill>
                <a:latin typeface="微软雅黑" pitchFamily="34" charset="-122"/>
                <a:ea typeface="微软雅黑" pitchFamily="34" charset="-122"/>
                <a:cs typeface="仿宋" pitchFamily="49" charset="-122"/>
              </a:rPr>
              <a:t>P-债券筹资额</a:t>
            </a:r>
            <a:endParaRPr lang="zh-CN" altLang="en-US" sz="2600" smtClean="0">
              <a:solidFill>
                <a:srgbClr val="000000"/>
              </a:solidFill>
              <a:latin typeface="微软雅黑" pitchFamily="34" charset="-122"/>
              <a:ea typeface="微软雅黑" pitchFamily="34" charset="-122"/>
              <a:cs typeface="仿宋" pitchFamily="49" charset="-122"/>
            </a:endParaRPr>
          </a:p>
        </p:txBody>
      </p:sp>
      <p:sp>
        <p:nvSpPr>
          <p:cNvPr id="4" name="灯片编号占位符 3"/>
          <p:cNvSpPr txBox="1">
            <a:spLocks noGrp="1"/>
          </p:cNvSpPr>
          <p:nvPr/>
        </p:nvSpPr>
        <p:spPr bwMode="auto">
          <a:xfrm>
            <a:off x="3505200" y="6461125"/>
            <a:ext cx="2133600" cy="320675"/>
          </a:xfrm>
          <a:prstGeom prst="rect">
            <a:avLst/>
          </a:prstGeom>
          <a:noFill/>
          <a:ln>
            <a:miter lim="800000"/>
          </a:ln>
        </p:spPr>
        <p:txBody>
          <a:bodyPr/>
          <a:lstStyle/>
          <a:p>
            <a:pPr algn="ctr">
              <a:buFont typeface="Arial" charset="0"/>
              <a:buNone/>
              <a:defRPr/>
            </a:pPr>
            <a:fld id="{3E6B33FD-039F-4BA8-AA40-FF27B3C6AE5D}" type="slidenum">
              <a:rPr lang="zh-CN" altLang="en-US" sz="1200">
                <a:latin typeface="+mj-lt"/>
              </a:rPr>
            </a:fld>
            <a:endParaRPr lang="en-US" sz="1200">
              <a:latin typeface="+mj-lt"/>
            </a:endParaRPr>
          </a:p>
        </p:txBody>
      </p:sp>
      <p:sp>
        <p:nvSpPr>
          <p:cNvPr id="118790" name="Rectangle 7"/>
          <p:cNvSpPr>
            <a:spLocks noChangeArrowheads="1"/>
          </p:cNvSpPr>
          <p:nvPr/>
        </p:nvSpPr>
        <p:spPr bwMode="auto">
          <a:xfrm>
            <a:off x="4648200" y="1295400"/>
            <a:ext cx="4289425" cy="1938338"/>
          </a:xfrm>
          <a:prstGeom prst="rect">
            <a:avLst/>
          </a:prstGeom>
          <a:noFill/>
          <a:ln w="34925">
            <a:solidFill>
              <a:srgbClr val="7030A0"/>
            </a:solidFill>
            <a:miter lim="800000"/>
          </a:ln>
        </p:spPr>
        <p:txBody>
          <a:bodyPr>
            <a:spAutoFit/>
          </a:bodyPr>
          <a:lstStyle/>
          <a:p>
            <a:pPr>
              <a:buFont typeface="Wingdings" charset="2"/>
              <a:buChar char="Ø"/>
              <a:defRPr/>
            </a:pPr>
            <a:r>
              <a:rPr lang="zh-CN" altLang="en-US" sz="2400" b="1" dirty="0">
                <a:solidFill>
                  <a:schemeClr val="accent4"/>
                </a:solidFill>
                <a:latin typeface="微软雅黑" pitchFamily="34" charset="-122"/>
                <a:ea typeface="微软雅黑" pitchFamily="34" charset="-122"/>
                <a:cs typeface="仿宋" pitchFamily="49" charset="-122"/>
              </a:rPr>
              <a:t>一是债务利息税前列支，可降低筹资成本；</a:t>
            </a:r>
            <a:endParaRPr lang="zh-CN" altLang="en-US" sz="2400" b="1" dirty="0">
              <a:solidFill>
                <a:schemeClr val="accent4"/>
              </a:solidFill>
              <a:latin typeface="微软雅黑" pitchFamily="34" charset="-122"/>
              <a:ea typeface="微软雅黑" pitchFamily="34" charset="-122"/>
              <a:cs typeface="仿宋" pitchFamily="49" charset="-122"/>
            </a:endParaRPr>
          </a:p>
          <a:p>
            <a:pPr>
              <a:buFont typeface="Wingdings" charset="2"/>
              <a:buChar char="Ø"/>
              <a:defRPr/>
            </a:pPr>
            <a:r>
              <a:rPr lang="zh-CN" altLang="en-US" sz="2400" b="1" dirty="0">
                <a:solidFill>
                  <a:schemeClr val="accent4"/>
                </a:solidFill>
                <a:latin typeface="微软雅黑" pitchFamily="34" charset="-122"/>
                <a:ea typeface="微软雅黑" pitchFamily="34" charset="-122"/>
                <a:cs typeface="仿宋" pitchFamily="49" charset="-122"/>
              </a:rPr>
              <a:t>二是增加这类资本不会影响股东对银行的控股权；</a:t>
            </a:r>
            <a:endParaRPr lang="zh-CN" altLang="en-US" sz="2400" b="1" dirty="0">
              <a:solidFill>
                <a:schemeClr val="accent4"/>
              </a:solidFill>
              <a:latin typeface="微软雅黑" pitchFamily="34" charset="-122"/>
              <a:ea typeface="微软雅黑" pitchFamily="34" charset="-122"/>
              <a:cs typeface="仿宋" pitchFamily="49" charset="-122"/>
            </a:endParaRPr>
          </a:p>
          <a:p>
            <a:pPr>
              <a:buFont typeface="Wingdings" charset="2"/>
              <a:buChar char="Ø"/>
              <a:defRPr/>
            </a:pPr>
            <a:r>
              <a:rPr lang="zh-CN" altLang="en-US" sz="2400" b="1" dirty="0">
                <a:solidFill>
                  <a:schemeClr val="accent4"/>
                </a:solidFill>
                <a:latin typeface="微软雅黑" pitchFamily="34" charset="-122"/>
                <a:ea typeface="微软雅黑" pitchFamily="34" charset="-122"/>
                <a:cs typeface="仿宋" pitchFamily="49" charset="-122"/>
              </a:rPr>
              <a:t>三是有助于提高银行收益率。</a:t>
            </a:r>
            <a:endParaRPr lang="zh-CN" altLang="en-US" sz="2400" b="1" dirty="0">
              <a:solidFill>
                <a:schemeClr val="accent4"/>
              </a:solidFill>
              <a:latin typeface="微软雅黑" pitchFamily="34" charset="-122"/>
              <a:ea typeface="微软雅黑" pitchFamily="34" charset="-122"/>
              <a:cs typeface="仿宋" pitchFamily="49" charset="-122"/>
            </a:endParaRPr>
          </a:p>
        </p:txBody>
      </p:sp>
      <p:sp>
        <p:nvSpPr>
          <p:cNvPr id="7" name="Rectangle 7"/>
          <p:cNvSpPr>
            <a:spLocks noChangeArrowheads="1"/>
          </p:cNvSpPr>
          <p:nvPr/>
        </p:nvSpPr>
        <p:spPr bwMode="auto">
          <a:xfrm>
            <a:off x="4648200" y="3733800"/>
            <a:ext cx="4213225" cy="2678113"/>
          </a:xfrm>
          <a:prstGeom prst="rect">
            <a:avLst/>
          </a:prstGeom>
          <a:noFill/>
          <a:ln w="34925">
            <a:solidFill>
              <a:srgbClr val="7030A0"/>
            </a:solidFill>
            <a:miter lim="800000"/>
          </a:ln>
        </p:spPr>
        <p:txBody>
          <a:bodyPr>
            <a:spAutoFit/>
          </a:bodyPr>
          <a:lstStyle/>
          <a:p>
            <a:pPr>
              <a:buFont typeface="Wingdings" charset="2"/>
              <a:buChar char="u"/>
              <a:defRPr/>
            </a:pPr>
            <a:r>
              <a:rPr lang="zh-CN" altLang="en-US" sz="2400" b="1" dirty="0">
                <a:solidFill>
                  <a:schemeClr val="accent4"/>
                </a:solidFill>
                <a:latin typeface="微软雅黑" pitchFamily="34" charset="-122"/>
                <a:ea typeface="微软雅黑" pitchFamily="34" charset="-122"/>
                <a:cs typeface="仿宋" pitchFamily="49" charset="-122"/>
              </a:rPr>
              <a:t>但由于债务资本具有法定到期偿还性，故银行应注意支付能力，以免发生违约。</a:t>
            </a:r>
            <a:endParaRPr lang="zh-CN" altLang="en-US" sz="2400" b="1" dirty="0">
              <a:solidFill>
                <a:schemeClr val="accent4"/>
              </a:solidFill>
              <a:latin typeface="微软雅黑" pitchFamily="34" charset="-122"/>
              <a:ea typeface="微软雅黑" pitchFamily="34" charset="-122"/>
              <a:cs typeface="仿宋" pitchFamily="49" charset="-122"/>
            </a:endParaRPr>
          </a:p>
          <a:p>
            <a:pPr>
              <a:buFont typeface="Wingdings" charset="2"/>
              <a:buChar char="u"/>
              <a:defRPr/>
            </a:pPr>
            <a:r>
              <a:rPr lang="zh-CN" altLang="en-US" sz="2400" b="1" dirty="0">
                <a:solidFill>
                  <a:schemeClr val="accent4"/>
                </a:solidFill>
                <a:latin typeface="微软雅黑" pitchFamily="34" charset="-122"/>
                <a:ea typeface="微软雅黑" pitchFamily="34" charset="-122"/>
                <a:cs typeface="仿宋" pitchFamily="49" charset="-122"/>
              </a:rPr>
              <a:t>按照</a:t>
            </a:r>
            <a:r>
              <a:rPr lang="en-US" altLang="zh-CN" sz="2400" b="1" dirty="0">
                <a:solidFill>
                  <a:schemeClr val="accent4"/>
                </a:solidFill>
                <a:latin typeface="微软雅黑" pitchFamily="34" charset="-122"/>
                <a:ea typeface="微软雅黑" pitchFamily="34" charset="-122"/>
                <a:cs typeface="仿宋" pitchFamily="49" charset="-122"/>
              </a:rPr>
              <a:t>《</a:t>
            </a:r>
            <a:r>
              <a:rPr lang="zh-CN" altLang="en-US" sz="2400" b="1" dirty="0">
                <a:solidFill>
                  <a:schemeClr val="accent4"/>
                </a:solidFill>
                <a:latin typeface="微软雅黑" pitchFamily="34" charset="-122"/>
                <a:ea typeface="微软雅黑" pitchFamily="34" charset="-122"/>
                <a:cs typeface="仿宋" pitchFamily="49" charset="-122"/>
              </a:rPr>
              <a:t>巴塞尔协议</a:t>
            </a:r>
            <a:r>
              <a:rPr lang="en-US" altLang="zh-CN" sz="2400" b="1" dirty="0">
                <a:solidFill>
                  <a:schemeClr val="accent4"/>
                </a:solidFill>
                <a:latin typeface="微软雅黑" pitchFamily="34" charset="-122"/>
                <a:ea typeface="微软雅黑" pitchFamily="34" charset="-122"/>
                <a:cs typeface="仿宋" pitchFamily="49" charset="-122"/>
              </a:rPr>
              <a:t>》</a:t>
            </a:r>
            <a:r>
              <a:rPr lang="zh-CN" altLang="en-US" sz="2400" b="1" dirty="0">
                <a:solidFill>
                  <a:schemeClr val="accent4"/>
                </a:solidFill>
                <a:latin typeface="微软雅黑" pitchFamily="34" charset="-122"/>
                <a:ea typeface="微软雅黑" pitchFamily="34" charset="-122"/>
                <a:cs typeface="仿宋" pitchFamily="49" charset="-122"/>
              </a:rPr>
              <a:t>的规定，次级长期债务不能超过核心资本的</a:t>
            </a:r>
            <a:r>
              <a:rPr lang="en-US" altLang="zh-CN" sz="2400" b="1" dirty="0">
                <a:solidFill>
                  <a:schemeClr val="accent4"/>
                </a:solidFill>
                <a:latin typeface="微软雅黑" pitchFamily="34" charset="-122"/>
                <a:ea typeface="微软雅黑" pitchFamily="34" charset="-122"/>
                <a:cs typeface="仿宋" pitchFamily="49" charset="-122"/>
              </a:rPr>
              <a:t>50%</a:t>
            </a:r>
            <a:r>
              <a:rPr lang="zh-CN" altLang="en-US" sz="2400" b="1" dirty="0">
                <a:solidFill>
                  <a:schemeClr val="accent4"/>
                </a:solidFill>
                <a:latin typeface="微软雅黑" pitchFamily="34" charset="-122"/>
                <a:ea typeface="微软雅黑" pitchFamily="34" charset="-122"/>
                <a:cs typeface="仿宋" pitchFamily="49" charset="-122"/>
              </a:rPr>
              <a:t>等。所以不可以过量发行。</a:t>
            </a:r>
            <a:endParaRPr lang="zh-CN" altLang="en-US" sz="2400" b="1" dirty="0">
              <a:solidFill>
                <a:schemeClr val="accent4"/>
              </a:solidFill>
              <a:latin typeface="微软雅黑" pitchFamily="34" charset="-122"/>
              <a:ea typeface="微软雅黑" pitchFamily="34" charset="-122"/>
              <a:cs typeface="仿宋" pitchFamily="49" charset="-122"/>
            </a:endParaRPr>
          </a:p>
        </p:txBody>
      </p:sp>
      <p:sp>
        <p:nvSpPr>
          <p:cNvPr id="8" name="右箭头 7"/>
          <p:cNvSpPr/>
          <p:nvPr/>
        </p:nvSpPr>
        <p:spPr>
          <a:xfrm rot="18798967">
            <a:off x="3886200" y="2743200"/>
            <a:ext cx="685800" cy="38100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右箭头 8"/>
          <p:cNvSpPr/>
          <p:nvPr/>
        </p:nvSpPr>
        <p:spPr>
          <a:xfrm rot="2595855">
            <a:off x="3886200" y="4038600"/>
            <a:ext cx="685800" cy="38100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14"/>
          <p:cNvSpPr>
            <a:spLocks noChangeArrowheads="1"/>
          </p:cNvSpPr>
          <p:nvPr/>
        </p:nvSpPr>
        <p:spPr bwMode="auto">
          <a:xfrm>
            <a:off x="775493" y="849362"/>
            <a:ext cx="7745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latin typeface="黑体" pitchFamily="49" charset="-122"/>
                <a:ea typeface="黑体" pitchFamily="49" charset="-122"/>
                <a:cs typeface="楷体" pitchFamily="49" charset="-122"/>
              </a:rPr>
              <a:t>3</a:t>
            </a:r>
            <a:r>
              <a:rPr lang="zh-CN" altLang="en-US" sz="2400" b="1" dirty="0">
                <a:latin typeface="黑体" pitchFamily="49" charset="-122"/>
                <a:ea typeface="黑体" pitchFamily="49" charset="-122"/>
                <a:cs typeface="楷体" pitchFamily="49" charset="-122"/>
              </a:rPr>
              <a:t>、筹集债务资本策略</a:t>
            </a:r>
            <a:endParaRPr lang="zh-CN" altLang="en-US" sz="2400" b="1" i="1" dirty="0">
              <a:latin typeface="黑体" pitchFamily="49" charset="-122"/>
              <a:ea typeface="黑体" pitchFamily="49" charset="-122"/>
              <a:cs typeface="楷体" pitchFamily="49" charset="-122"/>
              <a:sym typeface="Calibri"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846110"/>
            <a:ext cx="8712968" cy="5400600"/>
          </a:xfrm>
          <a:prstGeom prst="rect">
            <a:avLst/>
          </a:prstGeom>
        </p:spPr>
        <p:txBody>
          <a:bodyP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a:latin typeface="黑体" pitchFamily="49" charset="-122"/>
                <a:ea typeface="黑体" pitchFamily="49" charset="-122"/>
                <a:cs typeface="楷体" pitchFamily="49" charset="-122"/>
              </a:rPr>
              <a:t>外</a:t>
            </a:r>
            <a:r>
              <a:rPr lang="zh-CN" altLang="en-US" sz="4000" b="1" dirty="0" smtClean="0">
                <a:latin typeface="黑体" pitchFamily="49" charset="-122"/>
                <a:ea typeface="黑体" pitchFamily="49" charset="-122"/>
                <a:cs typeface="楷体" pitchFamily="49" charset="-122"/>
              </a:rPr>
              <a:t>源性融资渠道</a:t>
            </a:r>
            <a:endParaRPr lang="en-US" altLang="zh-CN" sz="4000" b="1" dirty="0" smtClean="0">
              <a:latin typeface="黑体" pitchFamily="49" charset="-122"/>
              <a:ea typeface="黑体" pitchFamily="49" charset="-122"/>
              <a:cs typeface="楷体" pitchFamily="49" charset="-122"/>
            </a:endParaRPr>
          </a:p>
          <a:p>
            <a:pPr algn="just">
              <a:lnSpc>
                <a:spcPct val="120000"/>
              </a:lnSpc>
            </a:pPr>
            <a:r>
              <a:rPr lang="zh-CN" altLang="en-US" sz="3100" b="1" dirty="0" smtClean="0">
                <a:solidFill>
                  <a:srgbClr val="FF0000"/>
                </a:solidFill>
              </a:rPr>
              <a:t>（一）上市</a:t>
            </a:r>
            <a:r>
              <a:rPr lang="zh-CN" altLang="en-US" sz="3100" b="1" dirty="0">
                <a:solidFill>
                  <a:srgbClr val="FF0000"/>
                </a:solidFill>
              </a:rPr>
              <a:t>融资</a:t>
            </a:r>
            <a:endParaRPr lang="zh-CN" altLang="en-US" sz="3100" b="1" dirty="0">
              <a:solidFill>
                <a:srgbClr val="FF0000"/>
              </a:solidFill>
            </a:endParaRPr>
          </a:p>
          <a:p>
            <a:pPr algn="just">
              <a:lnSpc>
                <a:spcPct val="120000"/>
              </a:lnSpc>
            </a:pPr>
            <a:r>
              <a:rPr lang="zh-CN" altLang="en-US" sz="3100" b="1" dirty="0">
                <a:solidFill>
                  <a:srgbClr val="FF0000"/>
                </a:solidFill>
              </a:rPr>
              <a:t>（二）高等级的金融次级</a:t>
            </a:r>
            <a:r>
              <a:rPr lang="zh-CN" altLang="en-US" sz="3100" b="1" dirty="0" smtClean="0">
                <a:solidFill>
                  <a:srgbClr val="FF0000"/>
                </a:solidFill>
              </a:rPr>
              <a:t>债券</a:t>
            </a:r>
            <a:endParaRPr lang="en-US" altLang="zh-CN" sz="3100" b="1" dirty="0" smtClean="0">
              <a:solidFill>
                <a:srgbClr val="FF0000"/>
              </a:solidFill>
            </a:endParaRPr>
          </a:p>
          <a:p>
            <a:pPr algn="just">
              <a:lnSpc>
                <a:spcPct val="120000"/>
              </a:lnSpc>
            </a:pPr>
            <a:r>
              <a:rPr lang="zh-CN" altLang="en-US" sz="3100" b="1" dirty="0">
                <a:solidFill>
                  <a:srgbClr val="FF0000"/>
                </a:solidFill>
              </a:rPr>
              <a:t>（三）信托资产证券</a:t>
            </a:r>
            <a:endParaRPr lang="zh-CN" altLang="en-US" sz="3100" b="1" dirty="0">
              <a:solidFill>
                <a:srgbClr val="FF0000"/>
              </a:solidFill>
            </a:endParaRPr>
          </a:p>
          <a:p>
            <a:pPr algn="just">
              <a:lnSpc>
                <a:spcPct val="120000"/>
              </a:lnSpc>
            </a:pPr>
            <a:r>
              <a:rPr lang="zh-CN" altLang="en-US" sz="3100" b="1" dirty="0">
                <a:solidFill>
                  <a:srgbClr val="FF0000"/>
                </a:solidFill>
              </a:rPr>
              <a:t>（四）利用民间资本増资扩股补充资本金</a:t>
            </a:r>
            <a:endParaRPr lang="zh-CN" altLang="en-US" sz="3100" b="1" dirty="0">
              <a:solidFill>
                <a:srgbClr val="FF0000"/>
              </a:solidFill>
            </a:endParaRPr>
          </a:p>
          <a:p>
            <a:pPr algn="just">
              <a:lnSpc>
                <a:spcPct val="120000"/>
              </a:lnSpc>
            </a:pPr>
            <a:r>
              <a:rPr lang="zh-CN" altLang="en-US" sz="3100" dirty="0" smtClean="0"/>
              <a:t>股东</a:t>
            </a:r>
            <a:r>
              <a:rPr lang="zh-CN" altLang="en-US" sz="3100" dirty="0"/>
              <a:t>增加投资包括：社会法人股的扩展，现有股东扩资，内部职工股和其他手段。扩大社会法人股可以促进社会</a:t>
            </a:r>
            <a:r>
              <a:rPr lang="zh-CN" altLang="en-US" sz="3100" dirty="0" smtClean="0"/>
              <a:t>资</a:t>
            </a:r>
            <a:endParaRPr lang="en-US" altLang="zh-CN" sz="3100" dirty="0" smtClean="0"/>
          </a:p>
          <a:p>
            <a:pPr algn="just">
              <a:lnSpc>
                <a:spcPct val="120000"/>
              </a:lnSpc>
            </a:pPr>
            <a:r>
              <a:rPr lang="zh-CN" altLang="en-US" sz="3100" b="1" dirty="0">
                <a:solidFill>
                  <a:srgbClr val="FF0000"/>
                </a:solidFill>
              </a:rPr>
              <a:t>（五）引进战略投资者</a:t>
            </a:r>
            <a:endParaRPr lang="zh-CN" altLang="en-US" sz="3100" b="1" dirty="0">
              <a:solidFill>
                <a:srgbClr val="FF0000"/>
              </a:solidFill>
            </a:endParaRPr>
          </a:p>
          <a:p>
            <a:pPr algn="just">
              <a:lnSpc>
                <a:spcPct val="120000"/>
              </a:lnSpc>
            </a:pPr>
            <a:r>
              <a:rPr lang="zh-CN" altLang="en-US" sz="3100" dirty="0"/>
              <a:t>战略投资者的引入，是通过吸引外国投资来增加资本金的一种外源性方式。它不仅能安全地在货币市场引进资金，也有利于多元化股权结构的形成，提高公司治理水平</a:t>
            </a:r>
            <a:r>
              <a:rPr lang="zh-CN" altLang="en-US" sz="3100" dirty="0" smtClean="0"/>
              <a:t>。</a:t>
            </a:r>
            <a:endParaRPr lang="zh-CN" altLang="en-US" sz="4000" b="1" dirty="0" smtClean="0">
              <a:ea typeface="黑体" pitchFamily="49" charset="-122"/>
              <a:cs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7" name="Group 60"/>
          <p:cNvGrpSpPr/>
          <p:nvPr/>
        </p:nvGrpSpPr>
        <p:grpSpPr bwMode="auto">
          <a:xfrm rot="20413169" flipH="1">
            <a:off x="3378200" y="908050"/>
            <a:ext cx="1127125" cy="1085850"/>
            <a:chOff x="0" y="0"/>
            <a:chExt cx="1835" cy="1769"/>
          </a:xfrm>
        </p:grpSpPr>
        <p:grpSp>
          <p:nvGrpSpPr>
            <p:cNvPr id="119260" name="Group 261"/>
            <p:cNvGrpSpPr/>
            <p:nvPr/>
          </p:nvGrpSpPr>
          <p:grpSpPr bwMode="auto">
            <a:xfrm>
              <a:off x="0" y="229"/>
              <a:ext cx="1821" cy="1497"/>
              <a:chOff x="0" y="0"/>
              <a:chExt cx="1821" cy="1497"/>
            </a:xfrm>
          </p:grpSpPr>
          <p:sp>
            <p:nvSpPr>
              <p:cNvPr id="119520" name="Freeform 61"/>
              <p:cNvSpPr>
                <a:spLocks noChangeArrowheads="1"/>
              </p:cNvSpPr>
              <p:nvPr/>
            </p:nvSpPr>
            <p:spPr bwMode="auto">
              <a:xfrm>
                <a:off x="834" y="288"/>
                <a:ext cx="120" cy="94"/>
              </a:xfrm>
              <a:custGeom>
                <a:avLst/>
                <a:gdLst>
                  <a:gd name="T0" fmla="*/ 8520 w 51"/>
                  <a:gd name="T1" fmla="*/ 5577 h 40"/>
                  <a:gd name="T2" fmla="*/ 8520 w 51"/>
                  <a:gd name="T3" fmla="*/ 4026 h 40"/>
                  <a:gd name="T4" fmla="*/ 7635 w 51"/>
                  <a:gd name="T5" fmla="*/ 1856 h 40"/>
                  <a:gd name="T6" fmla="*/ 5275 w 51"/>
                  <a:gd name="T7" fmla="*/ 155 h 40"/>
                  <a:gd name="T8" fmla="*/ 3532 w 51"/>
                  <a:gd name="T9" fmla="*/ 155 h 40"/>
                  <a:gd name="T10" fmla="*/ 2021 w 51"/>
                  <a:gd name="T11" fmla="*/ 1154 h 40"/>
                  <a:gd name="T12" fmla="*/ 638 w 51"/>
                  <a:gd name="T13" fmla="*/ 3346 h 40"/>
                  <a:gd name="T14" fmla="*/ 638 w 51"/>
                  <a:gd name="T15" fmla="*/ 4881 h 40"/>
                  <a:gd name="T16" fmla="*/ 492 w 51"/>
                  <a:gd name="T17" fmla="*/ 5739 h 40"/>
                  <a:gd name="T18" fmla="*/ 0 w 51"/>
                  <a:gd name="T19" fmla="*/ 6373 h 40"/>
                  <a:gd name="T20" fmla="*/ 1019 w 51"/>
                  <a:gd name="T21" fmla="*/ 5891 h 40"/>
                  <a:gd name="T22" fmla="*/ 1722 w 51"/>
                  <a:gd name="T23" fmla="*/ 4362 h 40"/>
                  <a:gd name="T24" fmla="*/ 3736 w 51"/>
                  <a:gd name="T25" fmla="*/ 2230 h 40"/>
                  <a:gd name="T26" fmla="*/ 5913 w 51"/>
                  <a:gd name="T27" fmla="*/ 2712 h 40"/>
                  <a:gd name="T28" fmla="*/ 5758 w 51"/>
                  <a:gd name="T29" fmla="*/ 2712 h 40"/>
                  <a:gd name="T30" fmla="*/ 4624 w 51"/>
                  <a:gd name="T31" fmla="*/ 3027 h 40"/>
                  <a:gd name="T32" fmla="*/ 3532 w 51"/>
                  <a:gd name="T33" fmla="*/ 3722 h 40"/>
                  <a:gd name="T34" fmla="*/ 2725 w 51"/>
                  <a:gd name="T35" fmla="*/ 4721 h 40"/>
                  <a:gd name="T36" fmla="*/ 2021 w 51"/>
                  <a:gd name="T37" fmla="*/ 5739 h 40"/>
                  <a:gd name="T38" fmla="*/ 1158 w 51"/>
                  <a:gd name="T39" fmla="*/ 6737 h 40"/>
                  <a:gd name="T40" fmla="*/ 2398 w 51"/>
                  <a:gd name="T41" fmla="*/ 6373 h 40"/>
                  <a:gd name="T42" fmla="*/ 3245 w 51"/>
                  <a:gd name="T43" fmla="*/ 6594 h 40"/>
                  <a:gd name="T44" fmla="*/ 4755 w 51"/>
                  <a:gd name="T45" fmla="*/ 5891 h 40"/>
                  <a:gd name="T46" fmla="*/ 5913 w 51"/>
                  <a:gd name="T47" fmla="*/ 4362 h 40"/>
                  <a:gd name="T48" fmla="*/ 7296 w 51"/>
                  <a:gd name="T49" fmla="*/ 3722 h 40"/>
                  <a:gd name="T50" fmla="*/ 8155 w 51"/>
                  <a:gd name="T51" fmla="*/ 4242 h 40"/>
                  <a:gd name="T52" fmla="*/ 8520 w 51"/>
                  <a:gd name="T53" fmla="*/ 5036 h 40"/>
                  <a:gd name="T54" fmla="*/ 8520 w 51"/>
                  <a:gd name="T55" fmla="*/ 5577 h 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40"/>
                  <a:gd name="T86" fmla="*/ 51 w 51"/>
                  <a:gd name="T87" fmla="*/ 40 h 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40">
                    <a:moveTo>
                      <a:pt x="50" y="33"/>
                    </a:moveTo>
                    <a:cubicBezTo>
                      <a:pt x="50" y="31"/>
                      <a:pt x="51" y="26"/>
                      <a:pt x="50" y="24"/>
                    </a:cubicBezTo>
                    <a:cubicBezTo>
                      <a:pt x="50" y="20"/>
                      <a:pt x="48" y="14"/>
                      <a:pt x="45" y="11"/>
                    </a:cubicBezTo>
                    <a:cubicBezTo>
                      <a:pt x="42" y="7"/>
                      <a:pt x="38" y="3"/>
                      <a:pt x="31" y="1"/>
                    </a:cubicBezTo>
                    <a:cubicBezTo>
                      <a:pt x="28" y="0"/>
                      <a:pt x="25" y="0"/>
                      <a:pt x="21" y="1"/>
                    </a:cubicBezTo>
                    <a:cubicBezTo>
                      <a:pt x="18" y="2"/>
                      <a:pt x="15" y="4"/>
                      <a:pt x="12" y="7"/>
                    </a:cubicBezTo>
                    <a:cubicBezTo>
                      <a:pt x="9" y="9"/>
                      <a:pt x="5" y="14"/>
                      <a:pt x="4" y="20"/>
                    </a:cubicBezTo>
                    <a:cubicBezTo>
                      <a:pt x="3" y="22"/>
                      <a:pt x="4" y="26"/>
                      <a:pt x="4" y="29"/>
                    </a:cubicBezTo>
                    <a:cubicBezTo>
                      <a:pt x="4" y="31"/>
                      <a:pt x="3" y="33"/>
                      <a:pt x="3" y="34"/>
                    </a:cubicBezTo>
                    <a:cubicBezTo>
                      <a:pt x="2" y="35"/>
                      <a:pt x="1" y="37"/>
                      <a:pt x="0" y="38"/>
                    </a:cubicBezTo>
                    <a:cubicBezTo>
                      <a:pt x="3" y="37"/>
                      <a:pt x="4" y="37"/>
                      <a:pt x="6" y="35"/>
                    </a:cubicBezTo>
                    <a:cubicBezTo>
                      <a:pt x="8" y="32"/>
                      <a:pt x="9" y="28"/>
                      <a:pt x="10" y="26"/>
                    </a:cubicBezTo>
                    <a:cubicBezTo>
                      <a:pt x="12" y="20"/>
                      <a:pt x="17" y="15"/>
                      <a:pt x="22" y="13"/>
                    </a:cubicBezTo>
                    <a:cubicBezTo>
                      <a:pt x="29" y="11"/>
                      <a:pt x="37" y="16"/>
                      <a:pt x="35" y="16"/>
                    </a:cubicBezTo>
                    <a:cubicBezTo>
                      <a:pt x="34" y="16"/>
                      <a:pt x="34" y="16"/>
                      <a:pt x="34" y="16"/>
                    </a:cubicBezTo>
                    <a:cubicBezTo>
                      <a:pt x="32" y="17"/>
                      <a:pt x="30" y="17"/>
                      <a:pt x="27" y="18"/>
                    </a:cubicBezTo>
                    <a:cubicBezTo>
                      <a:pt x="24" y="20"/>
                      <a:pt x="22" y="21"/>
                      <a:pt x="21" y="22"/>
                    </a:cubicBezTo>
                    <a:cubicBezTo>
                      <a:pt x="19" y="24"/>
                      <a:pt x="18" y="26"/>
                      <a:pt x="16" y="28"/>
                    </a:cubicBezTo>
                    <a:cubicBezTo>
                      <a:pt x="15" y="30"/>
                      <a:pt x="14" y="32"/>
                      <a:pt x="12" y="34"/>
                    </a:cubicBezTo>
                    <a:cubicBezTo>
                      <a:pt x="11" y="36"/>
                      <a:pt x="7" y="38"/>
                      <a:pt x="7" y="40"/>
                    </a:cubicBezTo>
                    <a:cubicBezTo>
                      <a:pt x="8" y="39"/>
                      <a:pt x="12" y="38"/>
                      <a:pt x="14" y="38"/>
                    </a:cubicBezTo>
                    <a:cubicBezTo>
                      <a:pt x="15" y="38"/>
                      <a:pt x="17" y="39"/>
                      <a:pt x="19" y="39"/>
                    </a:cubicBezTo>
                    <a:cubicBezTo>
                      <a:pt x="22" y="38"/>
                      <a:pt x="26" y="37"/>
                      <a:pt x="28" y="35"/>
                    </a:cubicBezTo>
                    <a:cubicBezTo>
                      <a:pt x="31" y="33"/>
                      <a:pt x="33" y="29"/>
                      <a:pt x="35" y="26"/>
                    </a:cubicBezTo>
                    <a:cubicBezTo>
                      <a:pt x="37" y="24"/>
                      <a:pt x="40" y="21"/>
                      <a:pt x="43" y="22"/>
                    </a:cubicBezTo>
                    <a:cubicBezTo>
                      <a:pt x="45" y="23"/>
                      <a:pt x="46" y="23"/>
                      <a:pt x="48" y="25"/>
                    </a:cubicBezTo>
                    <a:cubicBezTo>
                      <a:pt x="48" y="26"/>
                      <a:pt x="49" y="28"/>
                      <a:pt x="50" y="30"/>
                    </a:cubicBezTo>
                    <a:cubicBezTo>
                      <a:pt x="50" y="31"/>
                      <a:pt x="50" y="34"/>
                      <a:pt x="50" y="3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1" name="Freeform 62"/>
              <p:cNvSpPr>
                <a:spLocks noChangeArrowheads="1"/>
              </p:cNvSpPr>
              <p:nvPr/>
            </p:nvSpPr>
            <p:spPr bwMode="auto">
              <a:xfrm>
                <a:off x="1320" y="730"/>
                <a:ext cx="196" cy="56"/>
              </a:xfrm>
              <a:custGeom>
                <a:avLst/>
                <a:gdLst>
                  <a:gd name="T0" fmla="*/ 13366 w 83"/>
                  <a:gd name="T1" fmla="*/ 1601 h 24"/>
                  <a:gd name="T2" fmla="*/ 10572 w 83"/>
                  <a:gd name="T3" fmla="*/ 3533 h 24"/>
                  <a:gd name="T4" fmla="*/ 5727 w 83"/>
                  <a:gd name="T5" fmla="*/ 3050 h 24"/>
                  <a:gd name="T6" fmla="*/ 0 w 83"/>
                  <a:gd name="T7" fmla="*/ 0 h 24"/>
                  <a:gd name="T8" fmla="*/ 5002 w 83"/>
                  <a:gd name="T9" fmla="*/ 1307 h 24"/>
                  <a:gd name="T10" fmla="*/ 8310 w 83"/>
                  <a:gd name="T11" fmla="*/ 469 h 24"/>
                  <a:gd name="T12" fmla="*/ 6624 w 83"/>
                  <a:gd name="T13" fmla="*/ 1601 h 24"/>
                  <a:gd name="T14" fmla="*/ 8152 w 83"/>
                  <a:gd name="T15" fmla="*/ 1932 h 24"/>
                  <a:gd name="T16" fmla="*/ 11219 w 83"/>
                  <a:gd name="T17" fmla="*/ 980 h 24"/>
                  <a:gd name="T18" fmla="*/ 10076 w 83"/>
                  <a:gd name="T19" fmla="*/ 2070 h 24"/>
                  <a:gd name="T20" fmla="*/ 9179 w 83"/>
                  <a:gd name="T21" fmla="*/ 2553 h 24"/>
                  <a:gd name="T22" fmla="*/ 13000 w 83"/>
                  <a:gd name="T23" fmla="*/ 1801 h 24"/>
                  <a:gd name="T24" fmla="*/ 13366 w 83"/>
                  <a:gd name="T25" fmla="*/ 160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24"/>
                  <a:gd name="T41" fmla="*/ 83 w 8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24">
                    <a:moveTo>
                      <a:pt x="77" y="10"/>
                    </a:moveTo>
                    <a:cubicBezTo>
                      <a:pt x="77" y="10"/>
                      <a:pt x="71" y="20"/>
                      <a:pt x="61" y="22"/>
                    </a:cubicBezTo>
                    <a:cubicBezTo>
                      <a:pt x="51" y="24"/>
                      <a:pt x="47" y="24"/>
                      <a:pt x="33" y="19"/>
                    </a:cubicBezTo>
                    <a:cubicBezTo>
                      <a:pt x="19" y="15"/>
                      <a:pt x="0" y="0"/>
                      <a:pt x="0" y="0"/>
                    </a:cubicBezTo>
                    <a:cubicBezTo>
                      <a:pt x="0" y="0"/>
                      <a:pt x="18" y="7"/>
                      <a:pt x="29" y="8"/>
                    </a:cubicBezTo>
                    <a:cubicBezTo>
                      <a:pt x="39" y="8"/>
                      <a:pt x="46" y="3"/>
                      <a:pt x="48" y="3"/>
                    </a:cubicBezTo>
                    <a:cubicBezTo>
                      <a:pt x="49" y="3"/>
                      <a:pt x="43" y="10"/>
                      <a:pt x="38" y="10"/>
                    </a:cubicBezTo>
                    <a:cubicBezTo>
                      <a:pt x="33" y="10"/>
                      <a:pt x="42" y="11"/>
                      <a:pt x="47" y="12"/>
                    </a:cubicBezTo>
                    <a:cubicBezTo>
                      <a:pt x="53" y="12"/>
                      <a:pt x="62" y="8"/>
                      <a:pt x="65" y="6"/>
                    </a:cubicBezTo>
                    <a:cubicBezTo>
                      <a:pt x="68" y="4"/>
                      <a:pt x="63" y="11"/>
                      <a:pt x="58" y="13"/>
                    </a:cubicBezTo>
                    <a:cubicBezTo>
                      <a:pt x="54" y="15"/>
                      <a:pt x="47" y="15"/>
                      <a:pt x="53" y="16"/>
                    </a:cubicBezTo>
                    <a:cubicBezTo>
                      <a:pt x="59" y="18"/>
                      <a:pt x="67" y="18"/>
                      <a:pt x="75" y="11"/>
                    </a:cubicBezTo>
                    <a:cubicBezTo>
                      <a:pt x="83" y="1"/>
                      <a:pt x="77" y="11"/>
                      <a:pt x="77"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2" name="Freeform 63"/>
              <p:cNvSpPr>
                <a:spLocks noChangeArrowheads="1"/>
              </p:cNvSpPr>
              <p:nvPr/>
            </p:nvSpPr>
            <p:spPr bwMode="auto">
              <a:xfrm>
                <a:off x="508" y="1367"/>
                <a:ext cx="68" cy="130"/>
              </a:xfrm>
              <a:custGeom>
                <a:avLst/>
                <a:gdLst>
                  <a:gd name="T0" fmla="*/ 2331 w 29"/>
                  <a:gd name="T1" fmla="*/ 2810 h 55"/>
                  <a:gd name="T2" fmla="*/ 2474 w 29"/>
                  <a:gd name="T3" fmla="*/ 6777 h 55"/>
                  <a:gd name="T4" fmla="*/ 1484 w 29"/>
                  <a:gd name="T5" fmla="*/ 7022 h 55"/>
                  <a:gd name="T6" fmla="*/ 155 w 29"/>
                  <a:gd name="T7" fmla="*/ 5403 h 55"/>
                  <a:gd name="T8" fmla="*/ 633 w 29"/>
                  <a:gd name="T9" fmla="*/ 5614 h 55"/>
                  <a:gd name="T10" fmla="*/ 363 w 29"/>
                  <a:gd name="T11" fmla="*/ 4212 h 55"/>
                  <a:gd name="T12" fmla="*/ 1369 w 29"/>
                  <a:gd name="T13" fmla="*/ 1900 h 55"/>
                  <a:gd name="T14" fmla="*/ 4178 w 29"/>
                  <a:gd name="T15" fmla="*/ 369 h 55"/>
                  <a:gd name="T16" fmla="*/ 3480 w 29"/>
                  <a:gd name="T17" fmla="*/ 1782 h 55"/>
                  <a:gd name="T18" fmla="*/ 4476 w 29"/>
                  <a:gd name="T19" fmla="*/ 5744 h 55"/>
                  <a:gd name="T20" fmla="*/ 3210 w 29"/>
                  <a:gd name="T21" fmla="*/ 7022 h 55"/>
                  <a:gd name="T22" fmla="*/ 3210 w 29"/>
                  <a:gd name="T23" fmla="*/ 7833 h 55"/>
                  <a:gd name="T24" fmla="*/ 2331 w 29"/>
                  <a:gd name="T25" fmla="*/ 281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55"/>
                  <a:gd name="T41" fmla="*/ 29 w 29"/>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55">
                    <a:moveTo>
                      <a:pt x="14" y="16"/>
                    </a:moveTo>
                    <a:cubicBezTo>
                      <a:pt x="14" y="15"/>
                      <a:pt x="12" y="23"/>
                      <a:pt x="15" y="39"/>
                    </a:cubicBezTo>
                    <a:cubicBezTo>
                      <a:pt x="19" y="55"/>
                      <a:pt x="15" y="38"/>
                      <a:pt x="9" y="40"/>
                    </a:cubicBezTo>
                    <a:cubicBezTo>
                      <a:pt x="3" y="42"/>
                      <a:pt x="0" y="30"/>
                      <a:pt x="1" y="31"/>
                    </a:cubicBezTo>
                    <a:cubicBezTo>
                      <a:pt x="2" y="32"/>
                      <a:pt x="4" y="32"/>
                      <a:pt x="4" y="32"/>
                    </a:cubicBezTo>
                    <a:cubicBezTo>
                      <a:pt x="4" y="32"/>
                      <a:pt x="4" y="32"/>
                      <a:pt x="2" y="24"/>
                    </a:cubicBezTo>
                    <a:cubicBezTo>
                      <a:pt x="0" y="16"/>
                      <a:pt x="3" y="21"/>
                      <a:pt x="8" y="11"/>
                    </a:cubicBezTo>
                    <a:cubicBezTo>
                      <a:pt x="14" y="0"/>
                      <a:pt x="25" y="2"/>
                      <a:pt x="25" y="2"/>
                    </a:cubicBezTo>
                    <a:cubicBezTo>
                      <a:pt x="25" y="2"/>
                      <a:pt x="23" y="3"/>
                      <a:pt x="21" y="10"/>
                    </a:cubicBezTo>
                    <a:cubicBezTo>
                      <a:pt x="19" y="16"/>
                      <a:pt x="26" y="24"/>
                      <a:pt x="27" y="33"/>
                    </a:cubicBezTo>
                    <a:cubicBezTo>
                      <a:pt x="29" y="43"/>
                      <a:pt x="19" y="33"/>
                      <a:pt x="19" y="40"/>
                    </a:cubicBezTo>
                    <a:cubicBezTo>
                      <a:pt x="19" y="47"/>
                      <a:pt x="19" y="47"/>
                      <a:pt x="19" y="45"/>
                    </a:cubicBezTo>
                    <a:lnTo>
                      <a:pt x="14" y="16"/>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3" name="Freeform 64"/>
              <p:cNvSpPr>
                <a:spLocks noChangeArrowheads="1"/>
              </p:cNvSpPr>
              <p:nvPr/>
            </p:nvSpPr>
            <p:spPr bwMode="auto">
              <a:xfrm>
                <a:off x="687" y="80"/>
                <a:ext cx="182" cy="165"/>
              </a:xfrm>
              <a:custGeom>
                <a:avLst/>
                <a:gdLst>
                  <a:gd name="T0" fmla="*/ 10828 w 77"/>
                  <a:gd name="T1" fmla="*/ 11357 h 70"/>
                  <a:gd name="T2" fmla="*/ 11357 w 77"/>
                  <a:gd name="T3" fmla="*/ 4438 h 70"/>
                  <a:gd name="T4" fmla="*/ 4347 w 77"/>
                  <a:gd name="T5" fmla="*/ 1883 h 70"/>
                  <a:gd name="T6" fmla="*/ 2286 w 77"/>
                  <a:gd name="T7" fmla="*/ 8368 h 70"/>
                  <a:gd name="T8" fmla="*/ 7301 w 77"/>
                  <a:gd name="T9" fmla="*/ 4438 h 70"/>
                  <a:gd name="T10" fmla="*/ 7301 w 77"/>
                  <a:gd name="T11" fmla="*/ 4438 h 70"/>
                  <a:gd name="T12" fmla="*/ 4347 w 77"/>
                  <a:gd name="T13" fmla="*/ 10256 h 70"/>
                  <a:gd name="T14" fmla="*/ 659 w 77"/>
                  <a:gd name="T15" fmla="*/ 7345 h 70"/>
                  <a:gd name="T16" fmla="*/ 1558 w 77"/>
                  <a:gd name="T17" fmla="*/ 2906 h 70"/>
                  <a:gd name="T18" fmla="*/ 10615 w 77"/>
                  <a:gd name="T19" fmla="*/ 2567 h 70"/>
                  <a:gd name="T20" fmla="*/ 11357 w 77"/>
                  <a:gd name="T21" fmla="*/ 11640 h 70"/>
                  <a:gd name="T22" fmla="*/ 10828 w 77"/>
                  <a:gd name="T23" fmla="*/ 1135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70"/>
                  <a:gd name="T38" fmla="*/ 77 w 77"/>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70">
                    <a:moveTo>
                      <a:pt x="62" y="66"/>
                    </a:moveTo>
                    <a:cubicBezTo>
                      <a:pt x="70" y="54"/>
                      <a:pt x="72" y="40"/>
                      <a:pt x="65" y="26"/>
                    </a:cubicBezTo>
                    <a:cubicBezTo>
                      <a:pt x="57" y="11"/>
                      <a:pt x="40" y="5"/>
                      <a:pt x="25" y="11"/>
                    </a:cubicBezTo>
                    <a:cubicBezTo>
                      <a:pt x="10" y="16"/>
                      <a:pt x="0" y="35"/>
                      <a:pt x="13" y="49"/>
                    </a:cubicBezTo>
                    <a:cubicBezTo>
                      <a:pt x="28" y="67"/>
                      <a:pt x="61" y="41"/>
                      <a:pt x="42" y="26"/>
                    </a:cubicBezTo>
                    <a:cubicBezTo>
                      <a:pt x="40" y="24"/>
                      <a:pt x="40" y="24"/>
                      <a:pt x="42" y="26"/>
                    </a:cubicBezTo>
                    <a:cubicBezTo>
                      <a:pt x="60" y="40"/>
                      <a:pt x="43" y="61"/>
                      <a:pt x="25" y="60"/>
                    </a:cubicBezTo>
                    <a:cubicBezTo>
                      <a:pt x="15" y="59"/>
                      <a:pt x="7" y="51"/>
                      <a:pt x="4" y="43"/>
                    </a:cubicBezTo>
                    <a:cubicBezTo>
                      <a:pt x="1" y="33"/>
                      <a:pt x="4" y="24"/>
                      <a:pt x="9" y="17"/>
                    </a:cubicBezTo>
                    <a:cubicBezTo>
                      <a:pt x="21" y="2"/>
                      <a:pt x="46" y="0"/>
                      <a:pt x="61" y="15"/>
                    </a:cubicBezTo>
                    <a:cubicBezTo>
                      <a:pt x="77" y="30"/>
                      <a:pt x="77" y="53"/>
                      <a:pt x="65" y="68"/>
                    </a:cubicBezTo>
                    <a:cubicBezTo>
                      <a:pt x="64" y="70"/>
                      <a:pt x="60" y="68"/>
                      <a:pt x="62" y="66"/>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4" name="Freeform 65"/>
              <p:cNvSpPr>
                <a:spLocks noChangeArrowheads="1"/>
              </p:cNvSpPr>
              <p:nvPr/>
            </p:nvSpPr>
            <p:spPr bwMode="auto">
              <a:xfrm>
                <a:off x="767" y="0"/>
                <a:ext cx="144" cy="397"/>
              </a:xfrm>
              <a:custGeom>
                <a:avLst/>
                <a:gdLst>
                  <a:gd name="T0" fmla="*/ 5566 w 61"/>
                  <a:gd name="T1" fmla="*/ 0 h 168"/>
                  <a:gd name="T2" fmla="*/ 9698 w 61"/>
                  <a:gd name="T3" fmla="*/ 7300 h 168"/>
                  <a:gd name="T4" fmla="*/ 7117 w 61"/>
                  <a:gd name="T5" fmla="*/ 14658 h 168"/>
                  <a:gd name="T6" fmla="*/ 4197 w 61"/>
                  <a:gd name="T7" fmla="*/ 29099 h 168"/>
                  <a:gd name="T8" fmla="*/ 4842 w 61"/>
                  <a:gd name="T9" fmla="*/ 29255 h 168"/>
                  <a:gd name="T10" fmla="*/ 7483 w 61"/>
                  <a:gd name="T11" fmla="*/ 15190 h 168"/>
                  <a:gd name="T12" fmla="*/ 10566 w 61"/>
                  <a:gd name="T13" fmla="*/ 8046 h 168"/>
                  <a:gd name="T14" fmla="*/ 6237 w 61"/>
                  <a:gd name="T15" fmla="*/ 156 h 168"/>
                  <a:gd name="T16" fmla="*/ 5566 w 61"/>
                  <a:gd name="T17" fmla="*/ 0 h 1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68"/>
                  <a:gd name="T29" fmla="*/ 61 w 61"/>
                  <a:gd name="T30" fmla="*/ 168 h 1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68">
                    <a:moveTo>
                      <a:pt x="32" y="0"/>
                    </a:moveTo>
                    <a:cubicBezTo>
                      <a:pt x="49" y="10"/>
                      <a:pt x="55" y="27"/>
                      <a:pt x="56" y="42"/>
                    </a:cubicBezTo>
                    <a:cubicBezTo>
                      <a:pt x="58" y="60"/>
                      <a:pt x="50" y="73"/>
                      <a:pt x="41" y="84"/>
                    </a:cubicBezTo>
                    <a:cubicBezTo>
                      <a:pt x="25" y="102"/>
                      <a:pt x="0" y="130"/>
                      <a:pt x="24" y="167"/>
                    </a:cubicBezTo>
                    <a:cubicBezTo>
                      <a:pt x="24" y="168"/>
                      <a:pt x="27" y="168"/>
                      <a:pt x="28" y="168"/>
                    </a:cubicBezTo>
                    <a:cubicBezTo>
                      <a:pt x="5" y="133"/>
                      <a:pt x="28" y="105"/>
                      <a:pt x="43" y="87"/>
                    </a:cubicBezTo>
                    <a:cubicBezTo>
                      <a:pt x="53" y="76"/>
                      <a:pt x="61" y="64"/>
                      <a:pt x="61" y="46"/>
                    </a:cubicBezTo>
                    <a:cubicBezTo>
                      <a:pt x="60" y="31"/>
                      <a:pt x="53" y="12"/>
                      <a:pt x="36" y="1"/>
                    </a:cubicBezTo>
                    <a:cubicBezTo>
                      <a:pt x="35" y="1"/>
                      <a:pt x="33" y="1"/>
                      <a:pt x="3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5" name="Freeform 66"/>
              <p:cNvSpPr>
                <a:spLocks noChangeArrowheads="1"/>
              </p:cNvSpPr>
              <p:nvPr/>
            </p:nvSpPr>
            <p:spPr bwMode="auto">
              <a:xfrm>
                <a:off x="800" y="241"/>
                <a:ext cx="239" cy="274"/>
              </a:xfrm>
              <a:custGeom>
                <a:avLst/>
                <a:gdLst>
                  <a:gd name="T0" fmla="*/ 11200 w 101"/>
                  <a:gd name="T1" fmla="*/ 19981 h 116"/>
                  <a:gd name="T2" fmla="*/ 17213 w 101"/>
                  <a:gd name="T3" fmla="*/ 8803 h 116"/>
                  <a:gd name="T4" fmla="*/ 8585 w 101"/>
                  <a:gd name="T5" fmla="*/ 156 h 116"/>
                  <a:gd name="T6" fmla="*/ 532 w 101"/>
                  <a:gd name="T7" fmla="*/ 8525 h 116"/>
                  <a:gd name="T8" fmla="*/ 4016 w 101"/>
                  <a:gd name="T9" fmla="*/ 13546 h 116"/>
                  <a:gd name="T10" fmla="*/ 10007 w 101"/>
                  <a:gd name="T11" fmla="*/ 12637 h 116"/>
                  <a:gd name="T12" fmla="*/ 11065 w 101"/>
                  <a:gd name="T13" fmla="*/ 6907 h 116"/>
                  <a:gd name="T14" fmla="*/ 10376 w 101"/>
                  <a:gd name="T15" fmla="*/ 7287 h 116"/>
                  <a:gd name="T16" fmla="*/ 7873 w 101"/>
                  <a:gd name="T17" fmla="*/ 13235 h 116"/>
                  <a:gd name="T18" fmla="*/ 1947 w 101"/>
                  <a:gd name="T19" fmla="*/ 10740 h 116"/>
                  <a:gd name="T20" fmla="*/ 1947 w 101"/>
                  <a:gd name="T21" fmla="*/ 4325 h 116"/>
                  <a:gd name="T22" fmla="*/ 7553 w 101"/>
                  <a:gd name="T23" fmla="*/ 869 h 116"/>
                  <a:gd name="T24" fmla="*/ 16458 w 101"/>
                  <a:gd name="T25" fmla="*/ 8312 h 116"/>
                  <a:gd name="T26" fmla="*/ 11200 w 101"/>
                  <a:gd name="T27" fmla="*/ 19981 h 116"/>
                  <a:gd name="T28" fmla="*/ 11200 w 101"/>
                  <a:gd name="T29" fmla="*/ 19981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116"/>
                  <a:gd name="T47" fmla="*/ 101 w 101"/>
                  <a:gd name="T48" fmla="*/ 116 h 1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116">
                    <a:moveTo>
                      <a:pt x="64" y="115"/>
                    </a:moveTo>
                    <a:cubicBezTo>
                      <a:pt x="87" y="103"/>
                      <a:pt x="101" y="77"/>
                      <a:pt x="98" y="51"/>
                    </a:cubicBezTo>
                    <a:cubicBezTo>
                      <a:pt x="95" y="24"/>
                      <a:pt x="77" y="2"/>
                      <a:pt x="49" y="1"/>
                    </a:cubicBezTo>
                    <a:cubicBezTo>
                      <a:pt x="23" y="0"/>
                      <a:pt x="0" y="22"/>
                      <a:pt x="3" y="49"/>
                    </a:cubicBezTo>
                    <a:cubicBezTo>
                      <a:pt x="5" y="61"/>
                      <a:pt x="11" y="73"/>
                      <a:pt x="23" y="78"/>
                    </a:cubicBezTo>
                    <a:cubicBezTo>
                      <a:pt x="34" y="83"/>
                      <a:pt x="47" y="81"/>
                      <a:pt x="57" y="73"/>
                    </a:cubicBezTo>
                    <a:cubicBezTo>
                      <a:pt x="66" y="65"/>
                      <a:pt x="67" y="51"/>
                      <a:pt x="63" y="40"/>
                    </a:cubicBezTo>
                    <a:cubicBezTo>
                      <a:pt x="62" y="38"/>
                      <a:pt x="58" y="40"/>
                      <a:pt x="59" y="42"/>
                    </a:cubicBezTo>
                    <a:cubicBezTo>
                      <a:pt x="65" y="56"/>
                      <a:pt x="59" y="71"/>
                      <a:pt x="45" y="76"/>
                    </a:cubicBezTo>
                    <a:cubicBezTo>
                      <a:pt x="32" y="80"/>
                      <a:pt x="18" y="73"/>
                      <a:pt x="11" y="62"/>
                    </a:cubicBezTo>
                    <a:cubicBezTo>
                      <a:pt x="5" y="51"/>
                      <a:pt x="6" y="36"/>
                      <a:pt x="11" y="25"/>
                    </a:cubicBezTo>
                    <a:cubicBezTo>
                      <a:pt x="18" y="13"/>
                      <a:pt x="30" y="7"/>
                      <a:pt x="43" y="5"/>
                    </a:cubicBezTo>
                    <a:cubicBezTo>
                      <a:pt x="70" y="1"/>
                      <a:pt x="90" y="23"/>
                      <a:pt x="94" y="48"/>
                    </a:cubicBezTo>
                    <a:cubicBezTo>
                      <a:pt x="98" y="74"/>
                      <a:pt x="86" y="103"/>
                      <a:pt x="64" y="115"/>
                    </a:cubicBezTo>
                    <a:cubicBezTo>
                      <a:pt x="62" y="116"/>
                      <a:pt x="62" y="116"/>
                      <a:pt x="64" y="11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6" name="Freeform 67"/>
              <p:cNvSpPr>
                <a:spLocks noChangeArrowheads="1"/>
              </p:cNvSpPr>
              <p:nvPr/>
            </p:nvSpPr>
            <p:spPr bwMode="auto">
              <a:xfrm>
                <a:off x="975" y="66"/>
                <a:ext cx="234" cy="458"/>
              </a:xfrm>
              <a:custGeom>
                <a:avLst/>
                <a:gdLst>
                  <a:gd name="T0" fmla="*/ 17257 w 99"/>
                  <a:gd name="T1" fmla="*/ 368 h 194"/>
                  <a:gd name="T2" fmla="*/ 8329 w 99"/>
                  <a:gd name="T3" fmla="*/ 5222 h 194"/>
                  <a:gd name="T4" fmla="*/ 6431 w 99"/>
                  <a:gd name="T5" fmla="*/ 15249 h 194"/>
                  <a:gd name="T6" fmla="*/ 156 w 99"/>
                  <a:gd name="T7" fmla="*/ 33580 h 194"/>
                  <a:gd name="T8" fmla="*/ 156 w 99"/>
                  <a:gd name="T9" fmla="*/ 33580 h 194"/>
                  <a:gd name="T10" fmla="*/ 5614 w 99"/>
                  <a:gd name="T11" fmla="*/ 15777 h 194"/>
                  <a:gd name="T12" fmla="*/ 7145 w 99"/>
                  <a:gd name="T13" fmla="*/ 5340 h 194"/>
                  <a:gd name="T14" fmla="*/ 17257 w 99"/>
                  <a:gd name="T15" fmla="*/ 368 h 194"/>
                  <a:gd name="T16" fmla="*/ 17257 w 99"/>
                  <a:gd name="T17" fmla="*/ 368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
                  <a:gd name="T28" fmla="*/ 0 h 194"/>
                  <a:gd name="T29" fmla="*/ 99 w 99"/>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 h="194">
                    <a:moveTo>
                      <a:pt x="99" y="2"/>
                    </a:moveTo>
                    <a:cubicBezTo>
                      <a:pt x="76" y="0"/>
                      <a:pt x="59" y="15"/>
                      <a:pt x="48" y="30"/>
                    </a:cubicBezTo>
                    <a:cubicBezTo>
                      <a:pt x="34" y="48"/>
                      <a:pt x="34" y="69"/>
                      <a:pt x="37" y="88"/>
                    </a:cubicBezTo>
                    <a:cubicBezTo>
                      <a:pt x="41" y="121"/>
                      <a:pt x="49" y="171"/>
                      <a:pt x="1" y="194"/>
                    </a:cubicBezTo>
                    <a:cubicBezTo>
                      <a:pt x="0" y="194"/>
                      <a:pt x="2" y="193"/>
                      <a:pt x="1" y="194"/>
                    </a:cubicBezTo>
                    <a:cubicBezTo>
                      <a:pt x="47" y="172"/>
                      <a:pt x="37" y="122"/>
                      <a:pt x="32" y="91"/>
                    </a:cubicBezTo>
                    <a:cubicBezTo>
                      <a:pt x="29" y="70"/>
                      <a:pt x="29" y="51"/>
                      <a:pt x="41" y="31"/>
                    </a:cubicBezTo>
                    <a:cubicBezTo>
                      <a:pt x="51" y="15"/>
                      <a:pt x="75" y="0"/>
                      <a:pt x="99" y="2"/>
                    </a:cubicBezTo>
                    <a:cubicBezTo>
                      <a:pt x="99" y="2"/>
                      <a:pt x="99" y="2"/>
                      <a:pt x="9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7" name="Freeform 68"/>
              <p:cNvSpPr>
                <a:spLocks noChangeArrowheads="1"/>
              </p:cNvSpPr>
              <p:nvPr/>
            </p:nvSpPr>
            <p:spPr bwMode="auto">
              <a:xfrm>
                <a:off x="930" y="448"/>
                <a:ext cx="331" cy="282"/>
              </a:xfrm>
              <a:custGeom>
                <a:avLst/>
                <a:gdLst>
                  <a:gd name="T0" fmla="*/ 660 w 140"/>
                  <a:gd name="T1" fmla="*/ 10474 h 119"/>
                  <a:gd name="T2" fmla="*/ 11682 w 140"/>
                  <a:gd name="T3" fmla="*/ 1263 h 119"/>
                  <a:gd name="T4" fmla="*/ 22900 w 140"/>
                  <a:gd name="T5" fmla="*/ 10086 h 119"/>
                  <a:gd name="T6" fmla="*/ 12940 w 140"/>
                  <a:gd name="T7" fmla="*/ 19138 h 119"/>
                  <a:gd name="T8" fmla="*/ 8719 w 140"/>
                  <a:gd name="T9" fmla="*/ 12775 h 119"/>
                  <a:gd name="T10" fmla="*/ 14685 w 140"/>
                  <a:gd name="T11" fmla="*/ 8131 h 119"/>
                  <a:gd name="T12" fmla="*/ 14997 w 140"/>
                  <a:gd name="T13" fmla="*/ 7626 h 119"/>
                  <a:gd name="T14" fmla="*/ 9251 w 140"/>
                  <a:gd name="T15" fmla="*/ 9552 h 119"/>
                  <a:gd name="T16" fmla="*/ 8563 w 140"/>
                  <a:gd name="T17" fmla="*/ 15932 h 119"/>
                  <a:gd name="T18" fmla="*/ 20245 w 140"/>
                  <a:gd name="T19" fmla="*/ 18392 h 119"/>
                  <a:gd name="T20" fmla="*/ 22153 w 140"/>
                  <a:gd name="T21" fmla="*/ 5830 h 119"/>
                  <a:gd name="T22" fmla="*/ 9968 w 140"/>
                  <a:gd name="T23" fmla="*/ 877 h 119"/>
                  <a:gd name="T24" fmla="*/ 156 w 140"/>
                  <a:gd name="T25" fmla="*/ 10249 h 119"/>
                  <a:gd name="T26" fmla="*/ 660 w 140"/>
                  <a:gd name="T27" fmla="*/ 10474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119"/>
                  <a:gd name="T44" fmla="*/ 140 w 140"/>
                  <a:gd name="T45" fmla="*/ 119 h 1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119">
                    <a:moveTo>
                      <a:pt x="4" y="59"/>
                    </a:moveTo>
                    <a:cubicBezTo>
                      <a:pt x="12" y="30"/>
                      <a:pt x="37" y="10"/>
                      <a:pt x="67" y="7"/>
                    </a:cubicBezTo>
                    <a:cubicBezTo>
                      <a:pt x="99" y="5"/>
                      <a:pt x="127" y="25"/>
                      <a:pt x="131" y="57"/>
                    </a:cubicBezTo>
                    <a:cubicBezTo>
                      <a:pt x="136" y="89"/>
                      <a:pt x="106" y="117"/>
                      <a:pt x="74" y="108"/>
                    </a:cubicBezTo>
                    <a:cubicBezTo>
                      <a:pt x="59" y="103"/>
                      <a:pt x="49" y="88"/>
                      <a:pt x="50" y="72"/>
                    </a:cubicBezTo>
                    <a:cubicBezTo>
                      <a:pt x="50" y="54"/>
                      <a:pt x="67" y="42"/>
                      <a:pt x="84" y="46"/>
                    </a:cubicBezTo>
                    <a:cubicBezTo>
                      <a:pt x="87" y="47"/>
                      <a:pt x="88" y="43"/>
                      <a:pt x="86" y="43"/>
                    </a:cubicBezTo>
                    <a:cubicBezTo>
                      <a:pt x="74" y="40"/>
                      <a:pt x="60" y="44"/>
                      <a:pt x="53" y="54"/>
                    </a:cubicBezTo>
                    <a:cubicBezTo>
                      <a:pt x="45" y="64"/>
                      <a:pt x="44" y="78"/>
                      <a:pt x="49" y="90"/>
                    </a:cubicBezTo>
                    <a:cubicBezTo>
                      <a:pt x="60" y="116"/>
                      <a:pt x="95" y="119"/>
                      <a:pt x="116" y="104"/>
                    </a:cubicBezTo>
                    <a:cubicBezTo>
                      <a:pt x="138" y="88"/>
                      <a:pt x="140" y="56"/>
                      <a:pt x="127" y="33"/>
                    </a:cubicBezTo>
                    <a:cubicBezTo>
                      <a:pt x="113" y="8"/>
                      <a:pt x="83" y="0"/>
                      <a:pt x="57" y="5"/>
                    </a:cubicBezTo>
                    <a:cubicBezTo>
                      <a:pt x="30" y="10"/>
                      <a:pt x="8" y="32"/>
                      <a:pt x="1" y="58"/>
                    </a:cubicBezTo>
                    <a:cubicBezTo>
                      <a:pt x="0" y="60"/>
                      <a:pt x="4" y="62"/>
                      <a:pt x="4" y="5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8" name="Freeform 69"/>
              <p:cNvSpPr>
                <a:spLocks noChangeArrowheads="1"/>
              </p:cNvSpPr>
              <p:nvPr/>
            </p:nvSpPr>
            <p:spPr bwMode="auto">
              <a:xfrm>
                <a:off x="985" y="71"/>
                <a:ext cx="75" cy="163"/>
              </a:xfrm>
              <a:custGeom>
                <a:avLst/>
                <a:gdLst>
                  <a:gd name="T0" fmla="*/ 4676 w 32"/>
                  <a:gd name="T1" fmla="*/ 5603 h 69"/>
                  <a:gd name="T2" fmla="*/ 3680 w 32"/>
                  <a:gd name="T3" fmla="*/ 2925 h 69"/>
                  <a:gd name="T4" fmla="*/ 3169 w 32"/>
                  <a:gd name="T5" fmla="*/ 3678 h 69"/>
                  <a:gd name="T6" fmla="*/ 2473 w 32"/>
                  <a:gd name="T7" fmla="*/ 1897 h 69"/>
                  <a:gd name="T8" fmla="*/ 1840 w 32"/>
                  <a:gd name="T9" fmla="*/ 2806 h 69"/>
                  <a:gd name="T10" fmla="*/ 490 w 32"/>
                  <a:gd name="T11" fmla="*/ 1028 h 69"/>
                  <a:gd name="T12" fmla="*/ 1484 w 32"/>
                  <a:gd name="T13" fmla="*/ 659 h 69"/>
                  <a:gd name="T14" fmla="*/ 633 w 32"/>
                  <a:gd name="T15" fmla="*/ 156 h 69"/>
                  <a:gd name="T16" fmla="*/ 0 w 32"/>
                  <a:gd name="T17" fmla="*/ 1396 h 69"/>
                  <a:gd name="T18" fmla="*/ 490 w 32"/>
                  <a:gd name="T19" fmla="*/ 2806 h 69"/>
                  <a:gd name="T20" fmla="*/ 851 w 32"/>
                  <a:gd name="T21" fmla="*/ 4207 h 69"/>
                  <a:gd name="T22" fmla="*/ 155 w 32"/>
                  <a:gd name="T23" fmla="*/ 3978 h 69"/>
                  <a:gd name="T24" fmla="*/ 490 w 32"/>
                  <a:gd name="T25" fmla="*/ 4866 h 69"/>
                  <a:gd name="T26" fmla="*/ 1148 w 32"/>
                  <a:gd name="T27" fmla="*/ 5736 h 69"/>
                  <a:gd name="T28" fmla="*/ 633 w 32"/>
                  <a:gd name="T29" fmla="*/ 5882 h 69"/>
                  <a:gd name="T30" fmla="*/ 851 w 32"/>
                  <a:gd name="T31" fmla="*/ 6763 h 69"/>
                  <a:gd name="T32" fmla="*/ 3954 w 32"/>
                  <a:gd name="T33" fmla="*/ 10430 h 69"/>
                  <a:gd name="T34" fmla="*/ 4312 w 32"/>
                  <a:gd name="T35" fmla="*/ 11835 h 69"/>
                  <a:gd name="T36" fmla="*/ 3954 w 32"/>
                  <a:gd name="T37" fmla="*/ 10430 h 69"/>
                  <a:gd name="T38" fmla="*/ 4465 w 32"/>
                  <a:gd name="T39" fmla="*/ 7132 h 69"/>
                  <a:gd name="T40" fmla="*/ 4676 w 32"/>
                  <a:gd name="T41" fmla="*/ 5603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69"/>
                  <a:gd name="T65" fmla="*/ 32 w 32"/>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69">
                    <a:moveTo>
                      <a:pt x="28" y="32"/>
                    </a:moveTo>
                    <a:cubicBezTo>
                      <a:pt x="23" y="35"/>
                      <a:pt x="24" y="18"/>
                      <a:pt x="22" y="17"/>
                    </a:cubicBezTo>
                    <a:cubicBezTo>
                      <a:pt x="20" y="16"/>
                      <a:pt x="19" y="21"/>
                      <a:pt x="19" y="21"/>
                    </a:cubicBezTo>
                    <a:cubicBezTo>
                      <a:pt x="19" y="21"/>
                      <a:pt x="17" y="12"/>
                      <a:pt x="15" y="11"/>
                    </a:cubicBezTo>
                    <a:cubicBezTo>
                      <a:pt x="12" y="10"/>
                      <a:pt x="11" y="15"/>
                      <a:pt x="11" y="16"/>
                    </a:cubicBezTo>
                    <a:cubicBezTo>
                      <a:pt x="11" y="17"/>
                      <a:pt x="2" y="11"/>
                      <a:pt x="3" y="6"/>
                    </a:cubicBezTo>
                    <a:cubicBezTo>
                      <a:pt x="4" y="0"/>
                      <a:pt x="9" y="4"/>
                      <a:pt x="9" y="4"/>
                    </a:cubicBezTo>
                    <a:cubicBezTo>
                      <a:pt x="9" y="4"/>
                      <a:pt x="7" y="0"/>
                      <a:pt x="4" y="1"/>
                    </a:cubicBezTo>
                    <a:cubicBezTo>
                      <a:pt x="1" y="2"/>
                      <a:pt x="0" y="5"/>
                      <a:pt x="0" y="8"/>
                    </a:cubicBezTo>
                    <a:cubicBezTo>
                      <a:pt x="0" y="10"/>
                      <a:pt x="1" y="12"/>
                      <a:pt x="3" y="16"/>
                    </a:cubicBezTo>
                    <a:cubicBezTo>
                      <a:pt x="5" y="20"/>
                      <a:pt x="5" y="24"/>
                      <a:pt x="5" y="24"/>
                    </a:cubicBezTo>
                    <a:cubicBezTo>
                      <a:pt x="5" y="24"/>
                      <a:pt x="2" y="22"/>
                      <a:pt x="1" y="23"/>
                    </a:cubicBezTo>
                    <a:cubicBezTo>
                      <a:pt x="0" y="25"/>
                      <a:pt x="0" y="26"/>
                      <a:pt x="3" y="28"/>
                    </a:cubicBezTo>
                    <a:cubicBezTo>
                      <a:pt x="5" y="30"/>
                      <a:pt x="7" y="33"/>
                      <a:pt x="7" y="33"/>
                    </a:cubicBezTo>
                    <a:cubicBezTo>
                      <a:pt x="7" y="33"/>
                      <a:pt x="4" y="33"/>
                      <a:pt x="4" y="34"/>
                    </a:cubicBezTo>
                    <a:cubicBezTo>
                      <a:pt x="3" y="36"/>
                      <a:pt x="3" y="37"/>
                      <a:pt x="5" y="39"/>
                    </a:cubicBezTo>
                    <a:cubicBezTo>
                      <a:pt x="8" y="40"/>
                      <a:pt x="20" y="50"/>
                      <a:pt x="24" y="60"/>
                    </a:cubicBezTo>
                    <a:cubicBezTo>
                      <a:pt x="28" y="69"/>
                      <a:pt x="26" y="68"/>
                      <a:pt x="26" y="68"/>
                    </a:cubicBezTo>
                    <a:cubicBezTo>
                      <a:pt x="24" y="60"/>
                      <a:pt x="24" y="60"/>
                      <a:pt x="24" y="60"/>
                    </a:cubicBezTo>
                    <a:cubicBezTo>
                      <a:pt x="24" y="59"/>
                      <a:pt x="21" y="47"/>
                      <a:pt x="27" y="41"/>
                    </a:cubicBezTo>
                    <a:cubicBezTo>
                      <a:pt x="32" y="35"/>
                      <a:pt x="28" y="32"/>
                      <a:pt x="28" y="3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29" name="Freeform 70"/>
              <p:cNvSpPr>
                <a:spLocks noChangeArrowheads="1"/>
              </p:cNvSpPr>
              <p:nvPr/>
            </p:nvSpPr>
            <p:spPr bwMode="auto">
              <a:xfrm>
                <a:off x="1053" y="182"/>
                <a:ext cx="109" cy="85"/>
              </a:xfrm>
              <a:custGeom>
                <a:avLst/>
                <a:gdLst>
                  <a:gd name="T0" fmla="*/ 1955 w 46"/>
                  <a:gd name="T1" fmla="*/ 4314 h 36"/>
                  <a:gd name="T2" fmla="*/ 5294 w 46"/>
                  <a:gd name="T3" fmla="*/ 5001 h 36"/>
                  <a:gd name="T4" fmla="*/ 4789 w 46"/>
                  <a:gd name="T5" fmla="*/ 4699 h 36"/>
                  <a:gd name="T6" fmla="*/ 6334 w 46"/>
                  <a:gd name="T7" fmla="*/ 3818 h 36"/>
                  <a:gd name="T8" fmla="*/ 6215 w 46"/>
                  <a:gd name="T9" fmla="*/ 2420 h 36"/>
                  <a:gd name="T10" fmla="*/ 8130 w 46"/>
                  <a:gd name="T11" fmla="*/ 524 h 36"/>
                  <a:gd name="T12" fmla="*/ 6215 w 46"/>
                  <a:gd name="T13" fmla="*/ 869 h 36"/>
                  <a:gd name="T14" fmla="*/ 5294 w 46"/>
                  <a:gd name="T15" fmla="*/ 1237 h 36"/>
                  <a:gd name="T16" fmla="*/ 5178 w 46"/>
                  <a:gd name="T17" fmla="*/ 524 h 36"/>
                  <a:gd name="T18" fmla="*/ 4099 w 46"/>
                  <a:gd name="T19" fmla="*/ 524 h 36"/>
                  <a:gd name="T20" fmla="*/ 3379 w 46"/>
                  <a:gd name="T21" fmla="*/ 1025 h 36"/>
                  <a:gd name="T22" fmla="*/ 2673 w 46"/>
                  <a:gd name="T23" fmla="*/ 0 h 36"/>
                  <a:gd name="T24" fmla="*/ 1263 w 46"/>
                  <a:gd name="T25" fmla="*/ 2420 h 36"/>
                  <a:gd name="T26" fmla="*/ 1426 w 46"/>
                  <a:gd name="T27" fmla="*/ 3674 h 36"/>
                  <a:gd name="T28" fmla="*/ 0 w 46"/>
                  <a:gd name="T29" fmla="*/ 3674 h 36"/>
                  <a:gd name="T30" fmla="*/ 1955 w 46"/>
                  <a:gd name="T31" fmla="*/ 4477 h 36"/>
                  <a:gd name="T32" fmla="*/ 1955 w 46"/>
                  <a:gd name="T33" fmla="*/ 431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6"/>
                  <a:gd name="T53" fmla="*/ 46 w 4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6">
                    <a:moveTo>
                      <a:pt x="11" y="25"/>
                    </a:moveTo>
                    <a:cubicBezTo>
                      <a:pt x="12" y="34"/>
                      <a:pt x="24" y="36"/>
                      <a:pt x="30" y="29"/>
                    </a:cubicBezTo>
                    <a:cubicBezTo>
                      <a:pt x="29" y="28"/>
                      <a:pt x="28" y="28"/>
                      <a:pt x="27" y="27"/>
                    </a:cubicBezTo>
                    <a:cubicBezTo>
                      <a:pt x="29" y="25"/>
                      <a:pt x="33" y="25"/>
                      <a:pt x="36" y="22"/>
                    </a:cubicBezTo>
                    <a:cubicBezTo>
                      <a:pt x="38" y="19"/>
                      <a:pt x="39" y="16"/>
                      <a:pt x="35" y="14"/>
                    </a:cubicBezTo>
                    <a:cubicBezTo>
                      <a:pt x="36" y="11"/>
                      <a:pt x="42" y="4"/>
                      <a:pt x="46" y="3"/>
                    </a:cubicBezTo>
                    <a:cubicBezTo>
                      <a:pt x="43" y="3"/>
                      <a:pt x="38" y="4"/>
                      <a:pt x="35" y="5"/>
                    </a:cubicBezTo>
                    <a:cubicBezTo>
                      <a:pt x="33" y="5"/>
                      <a:pt x="31" y="7"/>
                      <a:pt x="30" y="7"/>
                    </a:cubicBezTo>
                    <a:cubicBezTo>
                      <a:pt x="29" y="6"/>
                      <a:pt x="30" y="4"/>
                      <a:pt x="29" y="3"/>
                    </a:cubicBezTo>
                    <a:cubicBezTo>
                      <a:pt x="28" y="3"/>
                      <a:pt x="24" y="3"/>
                      <a:pt x="23" y="3"/>
                    </a:cubicBezTo>
                    <a:cubicBezTo>
                      <a:pt x="21" y="4"/>
                      <a:pt x="20" y="5"/>
                      <a:pt x="19" y="6"/>
                    </a:cubicBezTo>
                    <a:cubicBezTo>
                      <a:pt x="14" y="7"/>
                      <a:pt x="18" y="1"/>
                      <a:pt x="15" y="0"/>
                    </a:cubicBezTo>
                    <a:cubicBezTo>
                      <a:pt x="10" y="5"/>
                      <a:pt x="6" y="7"/>
                      <a:pt x="7" y="14"/>
                    </a:cubicBezTo>
                    <a:cubicBezTo>
                      <a:pt x="7" y="16"/>
                      <a:pt x="10" y="20"/>
                      <a:pt x="8" y="21"/>
                    </a:cubicBezTo>
                    <a:cubicBezTo>
                      <a:pt x="6" y="22"/>
                      <a:pt x="1" y="21"/>
                      <a:pt x="0" y="21"/>
                    </a:cubicBezTo>
                    <a:cubicBezTo>
                      <a:pt x="2" y="25"/>
                      <a:pt x="13" y="18"/>
                      <a:pt x="11" y="26"/>
                    </a:cubicBezTo>
                    <a:lnTo>
                      <a:pt x="11" y="25"/>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0" name="Freeform 71"/>
              <p:cNvSpPr>
                <a:spLocks noChangeArrowheads="1"/>
              </p:cNvSpPr>
              <p:nvPr/>
            </p:nvSpPr>
            <p:spPr bwMode="auto">
              <a:xfrm>
                <a:off x="1270" y="238"/>
                <a:ext cx="88" cy="118"/>
              </a:xfrm>
              <a:custGeom>
                <a:avLst/>
                <a:gdLst>
                  <a:gd name="T0" fmla="*/ 3972 w 37"/>
                  <a:gd name="T1" fmla="*/ 6889 h 50"/>
                  <a:gd name="T2" fmla="*/ 5946 w 37"/>
                  <a:gd name="T3" fmla="*/ 4194 h 50"/>
                  <a:gd name="T4" fmla="*/ 5408 w 37"/>
                  <a:gd name="T5" fmla="*/ 4467 h 50"/>
                  <a:gd name="T6" fmla="*/ 5085 w 37"/>
                  <a:gd name="T7" fmla="*/ 2785 h 50"/>
                  <a:gd name="T8" fmla="*/ 3648 w 37"/>
                  <a:gd name="T9" fmla="*/ 2417 h 50"/>
                  <a:gd name="T10" fmla="*/ 2500 w 37"/>
                  <a:gd name="T11" fmla="*/ 0 h 50"/>
                  <a:gd name="T12" fmla="*/ 2207 w 37"/>
                  <a:gd name="T13" fmla="*/ 1893 h 50"/>
                  <a:gd name="T14" fmla="*/ 2207 w 37"/>
                  <a:gd name="T15" fmla="*/ 2785 h 50"/>
                  <a:gd name="T16" fmla="*/ 1437 w 37"/>
                  <a:gd name="T17" fmla="*/ 2785 h 50"/>
                  <a:gd name="T18" fmla="*/ 1051 w 37"/>
                  <a:gd name="T19" fmla="*/ 3653 h 50"/>
                  <a:gd name="T20" fmla="*/ 1280 w 37"/>
                  <a:gd name="T21" fmla="*/ 4467 h 50"/>
                  <a:gd name="T22" fmla="*/ 0 w 37"/>
                  <a:gd name="T23" fmla="*/ 4833 h 50"/>
                  <a:gd name="T24" fmla="*/ 1827 w 37"/>
                  <a:gd name="T25" fmla="*/ 6889 h 50"/>
                  <a:gd name="T26" fmla="*/ 3044 w 37"/>
                  <a:gd name="T27" fmla="*/ 7257 h 50"/>
                  <a:gd name="T28" fmla="*/ 2761 w 37"/>
                  <a:gd name="T29" fmla="*/ 8621 h 50"/>
                  <a:gd name="T30" fmla="*/ 4198 w 37"/>
                  <a:gd name="T31" fmla="*/ 6889 h 50"/>
                  <a:gd name="T32" fmla="*/ 3972 w 37"/>
                  <a:gd name="T33" fmla="*/ 6889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50"/>
                  <a:gd name="T53" fmla="*/ 37 w 37"/>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50">
                    <a:moveTo>
                      <a:pt x="22" y="40"/>
                    </a:moveTo>
                    <a:cubicBezTo>
                      <a:pt x="31" y="42"/>
                      <a:pt x="37" y="32"/>
                      <a:pt x="33" y="24"/>
                    </a:cubicBezTo>
                    <a:cubicBezTo>
                      <a:pt x="32" y="25"/>
                      <a:pt x="31" y="25"/>
                      <a:pt x="30" y="26"/>
                    </a:cubicBezTo>
                    <a:cubicBezTo>
                      <a:pt x="28" y="23"/>
                      <a:pt x="30" y="19"/>
                      <a:pt x="28" y="16"/>
                    </a:cubicBezTo>
                    <a:cubicBezTo>
                      <a:pt x="26" y="13"/>
                      <a:pt x="24" y="11"/>
                      <a:pt x="20" y="14"/>
                    </a:cubicBezTo>
                    <a:cubicBezTo>
                      <a:pt x="18" y="12"/>
                      <a:pt x="13" y="4"/>
                      <a:pt x="14" y="0"/>
                    </a:cubicBezTo>
                    <a:cubicBezTo>
                      <a:pt x="12" y="3"/>
                      <a:pt x="12" y="8"/>
                      <a:pt x="12" y="11"/>
                    </a:cubicBezTo>
                    <a:cubicBezTo>
                      <a:pt x="12" y="12"/>
                      <a:pt x="13" y="15"/>
                      <a:pt x="12" y="16"/>
                    </a:cubicBezTo>
                    <a:cubicBezTo>
                      <a:pt x="10" y="17"/>
                      <a:pt x="9" y="15"/>
                      <a:pt x="8" y="16"/>
                    </a:cubicBezTo>
                    <a:cubicBezTo>
                      <a:pt x="7" y="17"/>
                      <a:pt x="6" y="20"/>
                      <a:pt x="6" y="21"/>
                    </a:cubicBezTo>
                    <a:cubicBezTo>
                      <a:pt x="6" y="23"/>
                      <a:pt x="7" y="24"/>
                      <a:pt x="7" y="26"/>
                    </a:cubicBezTo>
                    <a:cubicBezTo>
                      <a:pt x="7" y="31"/>
                      <a:pt x="2" y="25"/>
                      <a:pt x="0" y="28"/>
                    </a:cubicBezTo>
                    <a:cubicBezTo>
                      <a:pt x="3" y="34"/>
                      <a:pt x="3" y="39"/>
                      <a:pt x="10" y="40"/>
                    </a:cubicBezTo>
                    <a:cubicBezTo>
                      <a:pt x="13" y="41"/>
                      <a:pt x="17" y="39"/>
                      <a:pt x="17" y="42"/>
                    </a:cubicBezTo>
                    <a:cubicBezTo>
                      <a:pt x="17" y="44"/>
                      <a:pt x="15" y="48"/>
                      <a:pt x="15" y="50"/>
                    </a:cubicBezTo>
                    <a:cubicBezTo>
                      <a:pt x="19" y="49"/>
                      <a:pt x="16" y="36"/>
                      <a:pt x="23" y="40"/>
                    </a:cubicBezTo>
                    <a:lnTo>
                      <a:pt x="22" y="40"/>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1" name="Freeform 72"/>
              <p:cNvSpPr>
                <a:spLocks noChangeArrowheads="1"/>
              </p:cNvSpPr>
              <p:nvPr/>
            </p:nvSpPr>
            <p:spPr bwMode="auto">
              <a:xfrm>
                <a:off x="1377" y="375"/>
                <a:ext cx="156" cy="64"/>
              </a:xfrm>
              <a:custGeom>
                <a:avLst/>
                <a:gdLst>
                  <a:gd name="T0" fmla="*/ 4491 w 66"/>
                  <a:gd name="T1" fmla="*/ 4421 h 27"/>
                  <a:gd name="T2" fmla="*/ 7022 w 66"/>
                  <a:gd name="T3" fmla="*/ 4636 h 27"/>
                  <a:gd name="T4" fmla="*/ 7022 w 66"/>
                  <a:gd name="T5" fmla="*/ 3887 h 27"/>
                  <a:gd name="T6" fmla="*/ 8705 w 66"/>
                  <a:gd name="T7" fmla="*/ 3887 h 27"/>
                  <a:gd name="T8" fmla="*/ 8559 w 66"/>
                  <a:gd name="T9" fmla="*/ 2994 h 27"/>
                  <a:gd name="T10" fmla="*/ 10828 w 66"/>
                  <a:gd name="T11" fmla="*/ 2468 h 27"/>
                  <a:gd name="T12" fmla="*/ 10275 w 66"/>
                  <a:gd name="T13" fmla="*/ 3501 h 27"/>
                  <a:gd name="T14" fmla="*/ 11357 w 66"/>
                  <a:gd name="T15" fmla="*/ 2994 h 27"/>
                  <a:gd name="T16" fmla="*/ 10989 w 66"/>
                  <a:gd name="T17" fmla="*/ 1956 h 27"/>
                  <a:gd name="T18" fmla="*/ 9587 w 66"/>
                  <a:gd name="T19" fmla="*/ 1799 h 27"/>
                  <a:gd name="T20" fmla="*/ 8329 w 66"/>
                  <a:gd name="T21" fmla="*/ 1427 h 27"/>
                  <a:gd name="T22" fmla="*/ 8927 w 66"/>
                  <a:gd name="T23" fmla="*/ 668 h 27"/>
                  <a:gd name="T24" fmla="*/ 8173 w 66"/>
                  <a:gd name="T25" fmla="*/ 668 h 27"/>
                  <a:gd name="T26" fmla="*/ 6777 w 66"/>
                  <a:gd name="T27" fmla="*/ 1041 h 27"/>
                  <a:gd name="T28" fmla="*/ 7301 w 66"/>
                  <a:gd name="T29" fmla="*/ 370 h 27"/>
                  <a:gd name="T30" fmla="*/ 6431 w 66"/>
                  <a:gd name="T31" fmla="*/ 156 h 27"/>
                  <a:gd name="T32" fmla="*/ 1558 w 66"/>
                  <a:gd name="T33" fmla="*/ 1583 h 27"/>
                  <a:gd name="T34" fmla="*/ 156 w 66"/>
                  <a:gd name="T35" fmla="*/ 1041 h 27"/>
                  <a:gd name="T36" fmla="*/ 1558 w 66"/>
                  <a:gd name="T37" fmla="*/ 1583 h 27"/>
                  <a:gd name="T38" fmla="*/ 3458 w 66"/>
                  <a:gd name="T39" fmla="*/ 3501 h 27"/>
                  <a:gd name="T40" fmla="*/ 4491 w 66"/>
                  <a:gd name="T41" fmla="*/ 4421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27"/>
                  <a:gd name="T65" fmla="*/ 66 w 66"/>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27">
                    <a:moveTo>
                      <a:pt x="26" y="25"/>
                    </a:moveTo>
                    <a:cubicBezTo>
                      <a:pt x="27" y="18"/>
                      <a:pt x="39" y="27"/>
                      <a:pt x="40" y="26"/>
                    </a:cubicBezTo>
                    <a:cubicBezTo>
                      <a:pt x="42" y="25"/>
                      <a:pt x="40" y="22"/>
                      <a:pt x="40" y="22"/>
                    </a:cubicBezTo>
                    <a:cubicBezTo>
                      <a:pt x="40" y="22"/>
                      <a:pt x="47" y="24"/>
                      <a:pt x="50" y="22"/>
                    </a:cubicBezTo>
                    <a:cubicBezTo>
                      <a:pt x="53" y="20"/>
                      <a:pt x="50" y="17"/>
                      <a:pt x="49" y="17"/>
                    </a:cubicBezTo>
                    <a:cubicBezTo>
                      <a:pt x="49" y="17"/>
                      <a:pt x="59" y="11"/>
                      <a:pt x="62" y="14"/>
                    </a:cubicBezTo>
                    <a:cubicBezTo>
                      <a:pt x="65" y="18"/>
                      <a:pt x="59" y="20"/>
                      <a:pt x="59" y="20"/>
                    </a:cubicBezTo>
                    <a:cubicBezTo>
                      <a:pt x="59" y="20"/>
                      <a:pt x="64" y="20"/>
                      <a:pt x="65" y="17"/>
                    </a:cubicBezTo>
                    <a:cubicBezTo>
                      <a:pt x="66" y="14"/>
                      <a:pt x="65" y="12"/>
                      <a:pt x="63" y="11"/>
                    </a:cubicBezTo>
                    <a:cubicBezTo>
                      <a:pt x="61" y="10"/>
                      <a:pt x="59" y="10"/>
                      <a:pt x="55" y="10"/>
                    </a:cubicBezTo>
                    <a:cubicBezTo>
                      <a:pt x="50" y="9"/>
                      <a:pt x="48" y="8"/>
                      <a:pt x="48" y="8"/>
                    </a:cubicBezTo>
                    <a:cubicBezTo>
                      <a:pt x="48" y="8"/>
                      <a:pt x="52" y="6"/>
                      <a:pt x="51" y="4"/>
                    </a:cubicBezTo>
                    <a:cubicBezTo>
                      <a:pt x="51" y="3"/>
                      <a:pt x="50" y="3"/>
                      <a:pt x="47" y="4"/>
                    </a:cubicBezTo>
                    <a:cubicBezTo>
                      <a:pt x="44" y="5"/>
                      <a:pt x="39" y="6"/>
                      <a:pt x="39" y="6"/>
                    </a:cubicBezTo>
                    <a:cubicBezTo>
                      <a:pt x="39" y="6"/>
                      <a:pt x="42" y="3"/>
                      <a:pt x="42" y="2"/>
                    </a:cubicBezTo>
                    <a:cubicBezTo>
                      <a:pt x="41" y="0"/>
                      <a:pt x="40" y="0"/>
                      <a:pt x="37" y="1"/>
                    </a:cubicBezTo>
                    <a:cubicBezTo>
                      <a:pt x="34" y="3"/>
                      <a:pt x="19" y="9"/>
                      <a:pt x="9" y="9"/>
                    </a:cubicBezTo>
                    <a:cubicBezTo>
                      <a:pt x="0" y="8"/>
                      <a:pt x="1" y="6"/>
                      <a:pt x="1" y="6"/>
                    </a:cubicBezTo>
                    <a:cubicBezTo>
                      <a:pt x="9" y="9"/>
                      <a:pt x="9" y="9"/>
                      <a:pt x="9" y="9"/>
                    </a:cubicBezTo>
                    <a:cubicBezTo>
                      <a:pt x="9" y="9"/>
                      <a:pt x="20" y="12"/>
                      <a:pt x="20" y="20"/>
                    </a:cubicBezTo>
                    <a:cubicBezTo>
                      <a:pt x="20" y="27"/>
                      <a:pt x="26" y="25"/>
                      <a:pt x="26" y="2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2" name="Freeform 73"/>
              <p:cNvSpPr>
                <a:spLocks noChangeArrowheads="1"/>
              </p:cNvSpPr>
              <p:nvPr/>
            </p:nvSpPr>
            <p:spPr bwMode="auto">
              <a:xfrm>
                <a:off x="1230" y="534"/>
                <a:ext cx="175" cy="224"/>
              </a:xfrm>
              <a:custGeom>
                <a:avLst/>
                <a:gdLst>
                  <a:gd name="T0" fmla="*/ 3848 w 74"/>
                  <a:gd name="T1" fmla="*/ 11525 h 95"/>
                  <a:gd name="T2" fmla="*/ 10358 w 74"/>
                  <a:gd name="T3" fmla="*/ 14801 h 95"/>
                  <a:gd name="T4" fmla="*/ 8731 w 74"/>
                  <a:gd name="T5" fmla="*/ 11525 h 95"/>
                  <a:gd name="T6" fmla="*/ 6134 w 74"/>
                  <a:gd name="T7" fmla="*/ 10134 h 95"/>
                  <a:gd name="T8" fmla="*/ 7035 w 74"/>
                  <a:gd name="T9" fmla="*/ 9123 h 95"/>
                  <a:gd name="T10" fmla="*/ 3188 w 74"/>
                  <a:gd name="T11" fmla="*/ 6555 h 95"/>
                  <a:gd name="T12" fmla="*/ 4011 w 74"/>
                  <a:gd name="T13" fmla="*/ 1023 h 95"/>
                  <a:gd name="T14" fmla="*/ 5408 w 74"/>
                  <a:gd name="T15" fmla="*/ 368 h 95"/>
                  <a:gd name="T16" fmla="*/ 2594 w 74"/>
                  <a:gd name="T17" fmla="*/ 1544 h 95"/>
                  <a:gd name="T18" fmla="*/ 3848 w 74"/>
                  <a:gd name="T19" fmla="*/ 11525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95"/>
                  <a:gd name="T32" fmla="*/ 74 w 74"/>
                  <a:gd name="T33" fmla="*/ 95 h 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95">
                    <a:moveTo>
                      <a:pt x="22" y="67"/>
                    </a:moveTo>
                    <a:cubicBezTo>
                      <a:pt x="25" y="72"/>
                      <a:pt x="43" y="95"/>
                      <a:pt x="59" y="86"/>
                    </a:cubicBezTo>
                    <a:cubicBezTo>
                      <a:pt x="74" y="76"/>
                      <a:pt x="62" y="57"/>
                      <a:pt x="50" y="67"/>
                    </a:cubicBezTo>
                    <a:cubicBezTo>
                      <a:pt x="42" y="75"/>
                      <a:pt x="33" y="64"/>
                      <a:pt x="35" y="59"/>
                    </a:cubicBezTo>
                    <a:cubicBezTo>
                      <a:pt x="36" y="55"/>
                      <a:pt x="40" y="53"/>
                      <a:pt x="40" y="53"/>
                    </a:cubicBezTo>
                    <a:cubicBezTo>
                      <a:pt x="40" y="53"/>
                      <a:pt x="23" y="53"/>
                      <a:pt x="18" y="38"/>
                    </a:cubicBezTo>
                    <a:cubicBezTo>
                      <a:pt x="12" y="24"/>
                      <a:pt x="16" y="11"/>
                      <a:pt x="23" y="6"/>
                    </a:cubicBezTo>
                    <a:cubicBezTo>
                      <a:pt x="29" y="1"/>
                      <a:pt x="31" y="2"/>
                      <a:pt x="31" y="2"/>
                    </a:cubicBezTo>
                    <a:cubicBezTo>
                      <a:pt x="31" y="2"/>
                      <a:pt x="22" y="0"/>
                      <a:pt x="15" y="9"/>
                    </a:cubicBezTo>
                    <a:cubicBezTo>
                      <a:pt x="0" y="30"/>
                      <a:pt x="19" y="63"/>
                      <a:pt x="22" y="67"/>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3" name="Freeform 74"/>
              <p:cNvSpPr>
                <a:spLocks noChangeArrowheads="1"/>
              </p:cNvSpPr>
              <p:nvPr/>
            </p:nvSpPr>
            <p:spPr bwMode="auto">
              <a:xfrm>
                <a:off x="645" y="1044"/>
                <a:ext cx="158" cy="186"/>
              </a:xfrm>
              <a:custGeom>
                <a:avLst/>
                <a:gdLst>
                  <a:gd name="T0" fmla="*/ 9770 w 67"/>
                  <a:gd name="T1" fmla="*/ 5782 h 79"/>
                  <a:gd name="T2" fmla="*/ 8603 w 67"/>
                  <a:gd name="T3" fmla="*/ 12074 h 79"/>
                  <a:gd name="T4" fmla="*/ 7079 w 67"/>
                  <a:gd name="T5" fmla="*/ 9684 h 79"/>
                  <a:gd name="T6" fmla="*/ 7579 w 67"/>
                  <a:gd name="T7" fmla="*/ 6785 h 79"/>
                  <a:gd name="T8" fmla="*/ 6190 w 67"/>
                  <a:gd name="T9" fmla="*/ 7007 h 79"/>
                  <a:gd name="T10" fmla="*/ 6334 w 67"/>
                  <a:gd name="T11" fmla="*/ 3044 h 79"/>
                  <a:gd name="T12" fmla="*/ 1547 w 67"/>
                  <a:gd name="T13" fmla="*/ 1163 h 79"/>
                  <a:gd name="T14" fmla="*/ 0 w 67"/>
                  <a:gd name="T15" fmla="*/ 2022 h 79"/>
                  <a:gd name="T16" fmla="*/ 2780 w 67"/>
                  <a:gd name="T17" fmla="*/ 365 h 79"/>
                  <a:gd name="T18" fmla="*/ 9770 w 67"/>
                  <a:gd name="T19" fmla="*/ 5782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79"/>
                  <a:gd name="T32" fmla="*/ 67 w 67"/>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79">
                    <a:moveTo>
                      <a:pt x="57" y="34"/>
                    </a:moveTo>
                    <a:cubicBezTo>
                      <a:pt x="59" y="38"/>
                      <a:pt x="67" y="63"/>
                      <a:pt x="50" y="71"/>
                    </a:cubicBezTo>
                    <a:cubicBezTo>
                      <a:pt x="34" y="79"/>
                      <a:pt x="26" y="61"/>
                      <a:pt x="41" y="57"/>
                    </a:cubicBezTo>
                    <a:cubicBezTo>
                      <a:pt x="51" y="53"/>
                      <a:pt x="49" y="41"/>
                      <a:pt x="44" y="40"/>
                    </a:cubicBezTo>
                    <a:cubicBezTo>
                      <a:pt x="39" y="39"/>
                      <a:pt x="36" y="41"/>
                      <a:pt x="36" y="41"/>
                    </a:cubicBezTo>
                    <a:cubicBezTo>
                      <a:pt x="36" y="41"/>
                      <a:pt x="45" y="29"/>
                      <a:pt x="37" y="18"/>
                    </a:cubicBezTo>
                    <a:cubicBezTo>
                      <a:pt x="29" y="7"/>
                      <a:pt x="17" y="4"/>
                      <a:pt x="9" y="7"/>
                    </a:cubicBezTo>
                    <a:cubicBezTo>
                      <a:pt x="1" y="10"/>
                      <a:pt x="0" y="12"/>
                      <a:pt x="0" y="12"/>
                    </a:cubicBezTo>
                    <a:cubicBezTo>
                      <a:pt x="0" y="12"/>
                      <a:pt x="5" y="4"/>
                      <a:pt x="16" y="2"/>
                    </a:cubicBezTo>
                    <a:cubicBezTo>
                      <a:pt x="41" y="0"/>
                      <a:pt x="56" y="30"/>
                      <a:pt x="57" y="3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4" name="Freeform 75"/>
              <p:cNvSpPr>
                <a:spLocks noChangeArrowheads="1"/>
              </p:cNvSpPr>
              <p:nvPr/>
            </p:nvSpPr>
            <p:spPr bwMode="auto">
              <a:xfrm>
                <a:off x="316" y="1020"/>
                <a:ext cx="29" cy="26"/>
              </a:xfrm>
              <a:custGeom>
                <a:avLst/>
                <a:gdLst>
                  <a:gd name="T0" fmla="*/ 1805 w 12"/>
                  <a:gd name="T1" fmla="*/ 369 h 11"/>
                  <a:gd name="T2" fmla="*/ 1974 w 12"/>
                  <a:gd name="T3" fmla="*/ 1558 h 11"/>
                  <a:gd name="T4" fmla="*/ 578 w 12"/>
                  <a:gd name="T5" fmla="*/ 1558 h 11"/>
                  <a:gd name="T6" fmla="*/ 169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0" y="9"/>
                    </a:cubicBezTo>
                    <a:cubicBezTo>
                      <a:pt x="9" y="11"/>
                      <a:pt x="6" y="11"/>
                      <a:pt x="3" y="9"/>
                    </a:cubicBezTo>
                    <a:cubicBezTo>
                      <a:pt x="1" y="7"/>
                      <a:pt x="0" y="3"/>
                      <a:pt x="1"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5" name="Freeform 76"/>
              <p:cNvSpPr>
                <a:spLocks noChangeArrowheads="1"/>
              </p:cNvSpPr>
              <p:nvPr/>
            </p:nvSpPr>
            <p:spPr bwMode="auto">
              <a:xfrm>
                <a:off x="316" y="1020"/>
                <a:ext cx="29" cy="26"/>
              </a:xfrm>
              <a:custGeom>
                <a:avLst/>
                <a:gdLst>
                  <a:gd name="T0" fmla="*/ 1805 w 12"/>
                  <a:gd name="T1" fmla="*/ 369 h 11"/>
                  <a:gd name="T2" fmla="*/ 1566 w 12"/>
                  <a:gd name="T3" fmla="*/ 532 h 11"/>
                  <a:gd name="T4" fmla="*/ 2214 w 12"/>
                  <a:gd name="T5" fmla="*/ 1028 h 11"/>
                  <a:gd name="T6" fmla="*/ 1974 w 12"/>
                  <a:gd name="T7" fmla="*/ 1558 h 11"/>
                  <a:gd name="T8" fmla="*/ 1974 w 12"/>
                  <a:gd name="T9" fmla="*/ 1558 h 11"/>
                  <a:gd name="T10" fmla="*/ 1397 w 12"/>
                  <a:gd name="T11" fmla="*/ 1782 h 11"/>
                  <a:gd name="T12" fmla="*/ 817 w 12"/>
                  <a:gd name="T13" fmla="*/ 1558 h 11"/>
                  <a:gd name="T14" fmla="*/ 578 w 12"/>
                  <a:gd name="T15" fmla="*/ 1402 h 11"/>
                  <a:gd name="T16" fmla="*/ 169 w 12"/>
                  <a:gd name="T17" fmla="*/ 872 h 11"/>
                  <a:gd name="T18" fmla="*/ 408 w 12"/>
                  <a:gd name="T19" fmla="*/ 369 h 11"/>
                  <a:gd name="T20" fmla="*/ 408 w 12"/>
                  <a:gd name="T21" fmla="*/ 369 h 11"/>
                  <a:gd name="T22" fmla="*/ 817 w 12"/>
                  <a:gd name="T23" fmla="*/ 156 h 11"/>
                  <a:gd name="T24" fmla="*/ 1566 w 12"/>
                  <a:gd name="T25" fmla="*/ 369 h 11"/>
                  <a:gd name="T26" fmla="*/ 1566 w 12"/>
                  <a:gd name="T27" fmla="*/ 532 h 11"/>
                  <a:gd name="T28" fmla="*/ 1805 w 12"/>
                  <a:gd name="T29" fmla="*/ 369 h 11"/>
                  <a:gd name="T30" fmla="*/ 1805 w 12"/>
                  <a:gd name="T31" fmla="*/ 369 h 11"/>
                  <a:gd name="T32" fmla="*/ 1805 w 12"/>
                  <a:gd name="T33" fmla="*/ 369 h 11"/>
                  <a:gd name="T34" fmla="*/ 817 w 12"/>
                  <a:gd name="T35" fmla="*/ 0 h 11"/>
                  <a:gd name="T36" fmla="*/ 169 w 12"/>
                  <a:gd name="T37" fmla="*/ 156 h 11"/>
                  <a:gd name="T38" fmla="*/ 169 w 12"/>
                  <a:gd name="T39" fmla="*/ 156 h 11"/>
                  <a:gd name="T40" fmla="*/ 0 w 12"/>
                  <a:gd name="T41" fmla="*/ 872 h 11"/>
                  <a:gd name="T42" fmla="*/ 578 w 12"/>
                  <a:gd name="T43" fmla="*/ 1558 h 11"/>
                  <a:gd name="T44" fmla="*/ 578 w 12"/>
                  <a:gd name="T45" fmla="*/ 1558 h 11"/>
                  <a:gd name="T46" fmla="*/ 1397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9" y="4"/>
                      <a:pt x="10" y="5"/>
                      <a:pt x="11" y="6"/>
                    </a:cubicBezTo>
                    <a:cubicBezTo>
                      <a:pt x="11" y="7"/>
                      <a:pt x="11" y="8"/>
                      <a:pt x="10" y="9"/>
                    </a:cubicBezTo>
                    <a:cubicBezTo>
                      <a:pt x="10" y="9"/>
                      <a:pt x="10" y="9"/>
                      <a:pt x="10" y="9"/>
                    </a:cubicBezTo>
                    <a:cubicBezTo>
                      <a:pt x="9" y="10"/>
                      <a:pt x="8" y="10"/>
                      <a:pt x="7" y="10"/>
                    </a:cubicBezTo>
                    <a:cubicBezTo>
                      <a:pt x="6" y="10"/>
                      <a:pt x="5" y="9"/>
                      <a:pt x="4" y="9"/>
                    </a:cubicBezTo>
                    <a:cubicBezTo>
                      <a:pt x="4" y="8"/>
                      <a:pt x="4" y="8"/>
                      <a:pt x="3" y="8"/>
                    </a:cubicBezTo>
                    <a:cubicBezTo>
                      <a:pt x="2" y="7"/>
                      <a:pt x="1" y="6"/>
                      <a:pt x="1" y="5"/>
                    </a:cubicBezTo>
                    <a:cubicBezTo>
                      <a:pt x="1" y="4"/>
                      <a:pt x="1" y="3"/>
                      <a:pt x="2" y="2"/>
                    </a:cubicBezTo>
                    <a:cubicBezTo>
                      <a:pt x="2" y="2"/>
                      <a:pt x="2" y="2"/>
                      <a:pt x="2" y="2"/>
                    </a:cubicBezTo>
                    <a:cubicBezTo>
                      <a:pt x="2" y="1"/>
                      <a:pt x="3" y="1"/>
                      <a:pt x="4" y="1"/>
                    </a:cubicBezTo>
                    <a:cubicBezTo>
                      <a:pt x="5" y="1"/>
                      <a:pt x="7" y="1"/>
                      <a:pt x="8" y="2"/>
                    </a:cubicBezTo>
                    <a:cubicBezTo>
                      <a:pt x="8" y="2"/>
                      <a:pt x="8" y="3"/>
                      <a:pt x="8" y="3"/>
                    </a:cubicBezTo>
                    <a:cubicBezTo>
                      <a:pt x="9" y="2"/>
                      <a:pt x="9" y="2"/>
                      <a:pt x="9" y="2"/>
                    </a:cubicBezTo>
                    <a:cubicBezTo>
                      <a:pt x="9" y="2"/>
                      <a:pt x="9" y="2"/>
                      <a:pt x="9" y="2"/>
                    </a:cubicBezTo>
                    <a:cubicBezTo>
                      <a:pt x="9" y="2"/>
                      <a:pt x="9" y="2"/>
                      <a:pt x="9" y="2"/>
                    </a:cubicBezTo>
                    <a:cubicBezTo>
                      <a:pt x="7" y="0"/>
                      <a:pt x="6" y="0"/>
                      <a:pt x="4" y="0"/>
                    </a:cubicBezTo>
                    <a:cubicBezTo>
                      <a:pt x="3" y="0"/>
                      <a:pt x="2" y="0"/>
                      <a:pt x="1" y="1"/>
                    </a:cubicBezTo>
                    <a:cubicBezTo>
                      <a:pt x="1" y="1"/>
                      <a:pt x="1" y="1"/>
                      <a:pt x="1" y="1"/>
                    </a:cubicBezTo>
                    <a:cubicBezTo>
                      <a:pt x="0" y="2"/>
                      <a:pt x="0" y="4"/>
                      <a:pt x="0" y="5"/>
                    </a:cubicBezTo>
                    <a:cubicBezTo>
                      <a:pt x="0" y="7"/>
                      <a:pt x="1" y="8"/>
                      <a:pt x="3" y="9"/>
                    </a:cubicBezTo>
                    <a:cubicBezTo>
                      <a:pt x="3" y="9"/>
                      <a:pt x="3" y="9"/>
                      <a:pt x="3" y="9"/>
                    </a:cubicBezTo>
                    <a:cubicBezTo>
                      <a:pt x="4" y="10"/>
                      <a:pt x="6" y="11"/>
                      <a:pt x="7" y="11"/>
                    </a:cubicBezTo>
                    <a:cubicBezTo>
                      <a:pt x="9" y="11"/>
                      <a:pt x="10" y="11"/>
                      <a:pt x="11" y="10"/>
                    </a:cubicBezTo>
                    <a:cubicBezTo>
                      <a:pt x="11" y="10"/>
                      <a:pt x="11" y="10"/>
                      <a:pt x="11" y="10"/>
                    </a:cubicBezTo>
                    <a:cubicBezTo>
                      <a:pt x="12" y="8"/>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6" name="Freeform 77"/>
              <p:cNvSpPr>
                <a:spLocks noChangeArrowheads="1"/>
              </p:cNvSpPr>
              <p:nvPr/>
            </p:nvSpPr>
            <p:spPr bwMode="auto">
              <a:xfrm>
                <a:off x="307" y="994"/>
                <a:ext cx="28" cy="26"/>
              </a:xfrm>
              <a:custGeom>
                <a:avLst/>
                <a:gdLst>
                  <a:gd name="T0" fmla="*/ 1449 w 12"/>
                  <a:gd name="T1" fmla="*/ 369 h 11"/>
                  <a:gd name="T2" fmla="*/ 1801 w 12"/>
                  <a:gd name="T3" fmla="*/ 1558 h 11"/>
                  <a:gd name="T4" fmla="*/ 469 w 12"/>
                  <a:gd name="T5" fmla="*/ 1558 h 11"/>
                  <a:gd name="T6" fmla="*/ 355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2" y="4"/>
                      <a:pt x="12" y="7"/>
                      <a:pt x="11" y="9"/>
                    </a:cubicBezTo>
                    <a:cubicBezTo>
                      <a:pt x="9" y="11"/>
                      <a:pt x="6" y="11"/>
                      <a:pt x="3" y="9"/>
                    </a:cubicBezTo>
                    <a:cubicBezTo>
                      <a:pt x="1" y="6"/>
                      <a:pt x="0" y="3"/>
                      <a:pt x="2" y="1"/>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7" name="Freeform 78"/>
              <p:cNvSpPr>
                <a:spLocks noChangeArrowheads="1"/>
              </p:cNvSpPr>
              <p:nvPr/>
            </p:nvSpPr>
            <p:spPr bwMode="auto">
              <a:xfrm>
                <a:off x="307" y="994"/>
                <a:ext cx="28" cy="26"/>
              </a:xfrm>
              <a:custGeom>
                <a:avLst/>
                <a:gdLst>
                  <a:gd name="T0" fmla="*/ 1449 w 12"/>
                  <a:gd name="T1" fmla="*/ 369 h 11"/>
                  <a:gd name="T2" fmla="*/ 1449 w 12"/>
                  <a:gd name="T3" fmla="*/ 369 h 11"/>
                  <a:gd name="T4" fmla="*/ 1801 w 12"/>
                  <a:gd name="T5" fmla="*/ 1028 h 11"/>
                  <a:gd name="T6" fmla="*/ 1801 w 12"/>
                  <a:gd name="T7" fmla="*/ 1558 h 11"/>
                  <a:gd name="T8" fmla="*/ 1601 w 12"/>
                  <a:gd name="T9" fmla="*/ 1558 h 11"/>
                  <a:gd name="T10" fmla="*/ 1307 w 12"/>
                  <a:gd name="T11" fmla="*/ 1782 h 11"/>
                  <a:gd name="T12" fmla="*/ 621 w 12"/>
                  <a:gd name="T13" fmla="*/ 1402 h 11"/>
                  <a:gd name="T14" fmla="*/ 621 w 12"/>
                  <a:gd name="T15" fmla="*/ 1402 h 11"/>
                  <a:gd name="T16" fmla="*/ 355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369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152 w 12"/>
                  <a:gd name="T41" fmla="*/ 872 h 11"/>
                  <a:gd name="T42" fmla="*/ 469 w 12"/>
                  <a:gd name="T43" fmla="*/ 1558 h 11"/>
                  <a:gd name="T44" fmla="*/ 469 w 12"/>
                  <a:gd name="T45" fmla="*/ 1558 h 11"/>
                  <a:gd name="T46" fmla="*/ 1307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2"/>
                      <a:pt x="9" y="2"/>
                      <a:pt x="9" y="2"/>
                    </a:cubicBezTo>
                    <a:cubicBezTo>
                      <a:pt x="10" y="3"/>
                      <a:pt x="11" y="5"/>
                      <a:pt x="11" y="6"/>
                    </a:cubicBezTo>
                    <a:cubicBezTo>
                      <a:pt x="11" y="7"/>
                      <a:pt x="11" y="8"/>
                      <a:pt x="11" y="9"/>
                    </a:cubicBezTo>
                    <a:cubicBezTo>
                      <a:pt x="10" y="9"/>
                      <a:pt x="10" y="9"/>
                      <a:pt x="10" y="9"/>
                    </a:cubicBezTo>
                    <a:cubicBezTo>
                      <a:pt x="10" y="10"/>
                      <a:pt x="9" y="10"/>
                      <a:pt x="8" y="10"/>
                    </a:cubicBezTo>
                    <a:cubicBezTo>
                      <a:pt x="7" y="10"/>
                      <a:pt x="5" y="9"/>
                      <a:pt x="4" y="8"/>
                    </a:cubicBezTo>
                    <a:cubicBezTo>
                      <a:pt x="4" y="8"/>
                      <a:pt x="4" y="8"/>
                      <a:pt x="4" y="8"/>
                    </a:cubicBezTo>
                    <a:cubicBezTo>
                      <a:pt x="3" y="7"/>
                      <a:pt x="2" y="6"/>
                      <a:pt x="2" y="5"/>
                    </a:cubicBezTo>
                    <a:cubicBezTo>
                      <a:pt x="1" y="4"/>
                      <a:pt x="1" y="3"/>
                      <a:pt x="2" y="2"/>
                    </a:cubicBezTo>
                    <a:cubicBezTo>
                      <a:pt x="2" y="2"/>
                      <a:pt x="2" y="2"/>
                      <a:pt x="2" y="2"/>
                    </a:cubicBezTo>
                    <a:cubicBezTo>
                      <a:pt x="3" y="1"/>
                      <a:pt x="4" y="1"/>
                      <a:pt x="5" y="1"/>
                    </a:cubicBezTo>
                    <a:cubicBezTo>
                      <a:pt x="6" y="1"/>
                      <a:pt x="7" y="1"/>
                      <a:pt x="8" y="2"/>
                    </a:cubicBezTo>
                    <a:cubicBezTo>
                      <a:pt x="8" y="2"/>
                      <a:pt x="9" y="2"/>
                      <a:pt x="9" y="2"/>
                    </a:cubicBezTo>
                    <a:cubicBezTo>
                      <a:pt x="9" y="2"/>
                      <a:pt x="9" y="2"/>
                      <a:pt x="9" y="2"/>
                    </a:cubicBezTo>
                    <a:cubicBezTo>
                      <a:pt x="9" y="2"/>
                      <a:pt x="9" y="2"/>
                      <a:pt x="9" y="2"/>
                    </a:cubicBezTo>
                    <a:cubicBezTo>
                      <a:pt x="9" y="2"/>
                      <a:pt x="9" y="1"/>
                      <a:pt x="9" y="1"/>
                    </a:cubicBezTo>
                    <a:cubicBezTo>
                      <a:pt x="8" y="0"/>
                      <a:pt x="6" y="0"/>
                      <a:pt x="5" y="0"/>
                    </a:cubicBezTo>
                    <a:cubicBezTo>
                      <a:pt x="3" y="0"/>
                      <a:pt x="2" y="0"/>
                      <a:pt x="1" y="1"/>
                    </a:cubicBezTo>
                    <a:cubicBezTo>
                      <a:pt x="1" y="1"/>
                      <a:pt x="1" y="1"/>
                      <a:pt x="1" y="1"/>
                    </a:cubicBezTo>
                    <a:cubicBezTo>
                      <a:pt x="0" y="2"/>
                      <a:pt x="0" y="4"/>
                      <a:pt x="1" y="5"/>
                    </a:cubicBezTo>
                    <a:cubicBezTo>
                      <a:pt x="1" y="6"/>
                      <a:pt x="2" y="8"/>
                      <a:pt x="3" y="9"/>
                    </a:cubicBezTo>
                    <a:cubicBezTo>
                      <a:pt x="3" y="9"/>
                      <a:pt x="3" y="9"/>
                      <a:pt x="3" y="9"/>
                    </a:cubicBezTo>
                    <a:cubicBezTo>
                      <a:pt x="5" y="10"/>
                      <a:pt x="6" y="11"/>
                      <a:pt x="8" y="11"/>
                    </a:cubicBezTo>
                    <a:cubicBezTo>
                      <a:pt x="9" y="11"/>
                      <a:pt x="10" y="11"/>
                      <a:pt x="11" y="10"/>
                    </a:cubicBezTo>
                    <a:cubicBezTo>
                      <a:pt x="11" y="9"/>
                      <a:pt x="11" y="9"/>
                      <a:pt x="11" y="9"/>
                    </a:cubicBezTo>
                    <a:cubicBezTo>
                      <a:pt x="12" y="8"/>
                      <a:pt x="12" y="7"/>
                      <a:pt x="12" y="6"/>
                    </a:cubicBezTo>
                    <a:cubicBezTo>
                      <a:pt x="12" y="4"/>
                      <a:pt x="11"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8" name="Freeform 79"/>
              <p:cNvSpPr>
                <a:spLocks noChangeArrowheads="1"/>
              </p:cNvSpPr>
              <p:nvPr/>
            </p:nvSpPr>
            <p:spPr bwMode="auto">
              <a:xfrm>
                <a:off x="255" y="895"/>
                <a:ext cx="28" cy="26"/>
              </a:xfrm>
              <a:custGeom>
                <a:avLst/>
                <a:gdLst>
                  <a:gd name="T0" fmla="*/ 1449 w 12"/>
                  <a:gd name="T1" fmla="*/ 369 h 11"/>
                  <a:gd name="T2" fmla="*/ 1801 w 12"/>
                  <a:gd name="T3" fmla="*/ 1558 h 11"/>
                  <a:gd name="T4" fmla="*/ 469 w 12"/>
                  <a:gd name="T5" fmla="*/ 1558 h 11"/>
                  <a:gd name="T6" fmla="*/ 152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39" name="Freeform 80"/>
              <p:cNvSpPr>
                <a:spLocks noChangeArrowheads="1"/>
              </p:cNvSpPr>
              <p:nvPr/>
            </p:nvSpPr>
            <p:spPr bwMode="auto">
              <a:xfrm>
                <a:off x="255" y="895"/>
                <a:ext cx="28" cy="26"/>
              </a:xfrm>
              <a:custGeom>
                <a:avLst/>
                <a:gdLst>
                  <a:gd name="T0" fmla="*/ 1449 w 12"/>
                  <a:gd name="T1" fmla="*/ 369 h 11"/>
                  <a:gd name="T2" fmla="*/ 1307 w 12"/>
                  <a:gd name="T3" fmla="*/ 532 h 11"/>
                  <a:gd name="T4" fmla="*/ 1801 w 12"/>
                  <a:gd name="T5" fmla="*/ 1028 h 11"/>
                  <a:gd name="T6" fmla="*/ 1601 w 12"/>
                  <a:gd name="T7" fmla="*/ 1558 h 11"/>
                  <a:gd name="T8" fmla="*/ 1601 w 12"/>
                  <a:gd name="T9" fmla="*/ 1558 h 11"/>
                  <a:gd name="T10" fmla="*/ 1094 w 12"/>
                  <a:gd name="T11" fmla="*/ 1782 h 11"/>
                  <a:gd name="T12" fmla="*/ 621 w 12"/>
                  <a:gd name="T13" fmla="*/ 1402 h 11"/>
                  <a:gd name="T14" fmla="*/ 621 w 12"/>
                  <a:gd name="T15" fmla="*/ 1402 h 11"/>
                  <a:gd name="T16" fmla="*/ 152 w 12"/>
                  <a:gd name="T17" fmla="*/ 872 h 11"/>
                  <a:gd name="T18" fmla="*/ 355 w 12"/>
                  <a:gd name="T19" fmla="*/ 369 h 11"/>
                  <a:gd name="T20" fmla="*/ 355 w 12"/>
                  <a:gd name="T21" fmla="*/ 369 h 11"/>
                  <a:gd name="T22" fmla="*/ 621 w 12"/>
                  <a:gd name="T23" fmla="*/ 156 h 11"/>
                  <a:gd name="T24" fmla="*/ 1307 w 12"/>
                  <a:gd name="T25" fmla="*/ 369 h 11"/>
                  <a:gd name="T26" fmla="*/ 1307 w 12"/>
                  <a:gd name="T27" fmla="*/ 532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3"/>
                    </a:cubicBezTo>
                    <a:cubicBezTo>
                      <a:pt x="9" y="2"/>
                      <a:pt x="9" y="2"/>
                      <a:pt x="9" y="2"/>
                    </a:cubicBezTo>
                    <a:cubicBezTo>
                      <a:pt x="9" y="2"/>
                      <a:pt x="9" y="2"/>
                      <a:pt x="9" y="2"/>
                    </a:cubicBezTo>
                    <a:cubicBezTo>
                      <a:pt x="9" y="2"/>
                      <a:pt x="9" y="2"/>
                      <a:pt x="9" y="1"/>
                    </a:cubicBezTo>
                    <a:cubicBezTo>
                      <a:pt x="7" y="0"/>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0" name="Freeform 81"/>
              <p:cNvSpPr>
                <a:spLocks noChangeArrowheads="1"/>
              </p:cNvSpPr>
              <p:nvPr/>
            </p:nvSpPr>
            <p:spPr bwMode="auto">
              <a:xfrm>
                <a:off x="297" y="968"/>
                <a:ext cx="31" cy="26"/>
              </a:xfrm>
              <a:custGeom>
                <a:avLst/>
                <a:gdLst>
                  <a:gd name="T0" fmla="*/ 1614 w 13"/>
                  <a:gd name="T1" fmla="*/ 369 h 11"/>
                  <a:gd name="T2" fmla="*/ 2008 w 13"/>
                  <a:gd name="T3" fmla="*/ 1558 h 11"/>
                  <a:gd name="T4" fmla="*/ 773 w 13"/>
                  <a:gd name="T5" fmla="*/ 1558 h 11"/>
                  <a:gd name="T6" fmla="*/ 393 w 13"/>
                  <a:gd name="T7" fmla="*/ 156 h 11"/>
                  <a:gd name="T8" fmla="*/ 161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7"/>
                      <a:pt x="11" y="9"/>
                    </a:cubicBezTo>
                    <a:cubicBezTo>
                      <a:pt x="10" y="11"/>
                      <a:pt x="6" y="11"/>
                      <a:pt x="4" y="9"/>
                    </a:cubicBezTo>
                    <a:cubicBezTo>
                      <a:pt x="1" y="6"/>
                      <a:pt x="0" y="3"/>
                      <a:pt x="2" y="1"/>
                    </a:cubicBezTo>
                    <a:cubicBezTo>
                      <a:pt x="3" y="0"/>
                      <a:pt x="7"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1" name="Freeform 82"/>
              <p:cNvSpPr>
                <a:spLocks noChangeArrowheads="1"/>
              </p:cNvSpPr>
              <p:nvPr/>
            </p:nvSpPr>
            <p:spPr bwMode="auto">
              <a:xfrm>
                <a:off x="297" y="968"/>
                <a:ext cx="31" cy="26"/>
              </a:xfrm>
              <a:custGeom>
                <a:avLst/>
                <a:gdLst>
                  <a:gd name="T0" fmla="*/ 1614 w 13"/>
                  <a:gd name="T1" fmla="*/ 369 h 11"/>
                  <a:gd name="T2" fmla="*/ 1614 w 13"/>
                  <a:gd name="T3" fmla="*/ 369 h 11"/>
                  <a:gd name="T4" fmla="*/ 2008 w 13"/>
                  <a:gd name="T5" fmla="*/ 1028 h 11"/>
                  <a:gd name="T6" fmla="*/ 2008 w 13"/>
                  <a:gd name="T7" fmla="*/ 1558 h 11"/>
                  <a:gd name="T8" fmla="*/ 2008 w 13"/>
                  <a:gd name="T9" fmla="*/ 1558 h 11"/>
                  <a:gd name="T10" fmla="*/ 1450 w 13"/>
                  <a:gd name="T11" fmla="*/ 1782 h 11"/>
                  <a:gd name="T12" fmla="*/ 773 w 13"/>
                  <a:gd name="T13" fmla="*/ 1402 h 11"/>
                  <a:gd name="T14" fmla="*/ 773 w 13"/>
                  <a:gd name="T15" fmla="*/ 1402 h 11"/>
                  <a:gd name="T16" fmla="*/ 393 w 13"/>
                  <a:gd name="T17" fmla="*/ 872 h 11"/>
                  <a:gd name="T18" fmla="*/ 393 w 13"/>
                  <a:gd name="T19" fmla="*/ 369 h 11"/>
                  <a:gd name="T20" fmla="*/ 393 w 13"/>
                  <a:gd name="T21" fmla="*/ 369 h 11"/>
                  <a:gd name="T22" fmla="*/ 937 w 13"/>
                  <a:gd name="T23" fmla="*/ 156 h 11"/>
                  <a:gd name="T24" fmla="*/ 1614 w 13"/>
                  <a:gd name="T25" fmla="*/ 369 h 11"/>
                  <a:gd name="T26" fmla="*/ 1614 w 13"/>
                  <a:gd name="T27" fmla="*/ 369 h 11"/>
                  <a:gd name="T28" fmla="*/ 1614 w 13"/>
                  <a:gd name="T29" fmla="*/ 369 h 11"/>
                  <a:gd name="T30" fmla="*/ 1843 w 13"/>
                  <a:gd name="T31" fmla="*/ 369 h 11"/>
                  <a:gd name="T32" fmla="*/ 1614 w 13"/>
                  <a:gd name="T33" fmla="*/ 156 h 11"/>
                  <a:gd name="T34" fmla="*/ 937 w 13"/>
                  <a:gd name="T35" fmla="*/ 0 h 11"/>
                  <a:gd name="T36" fmla="*/ 393 w 13"/>
                  <a:gd name="T37" fmla="*/ 156 h 11"/>
                  <a:gd name="T38" fmla="*/ 165 w 13"/>
                  <a:gd name="T39" fmla="*/ 156 h 11"/>
                  <a:gd name="T40" fmla="*/ 165 w 13"/>
                  <a:gd name="T41" fmla="*/ 872 h 11"/>
                  <a:gd name="T42" fmla="*/ 558 w 13"/>
                  <a:gd name="T43" fmla="*/ 1558 h 11"/>
                  <a:gd name="T44" fmla="*/ 773 w 13"/>
                  <a:gd name="T45" fmla="*/ 1558 h 11"/>
                  <a:gd name="T46" fmla="*/ 1450 w 13"/>
                  <a:gd name="T47" fmla="*/ 1900 h 11"/>
                  <a:gd name="T48" fmla="*/ 2234 w 13"/>
                  <a:gd name="T49" fmla="*/ 1782 h 11"/>
                  <a:gd name="T50" fmla="*/ 2234 w 13"/>
                  <a:gd name="T51" fmla="*/ 1558 h 11"/>
                  <a:gd name="T52" fmla="*/ 2234 w 13"/>
                  <a:gd name="T53" fmla="*/ 872 h 11"/>
                  <a:gd name="T54" fmla="*/ 1843 w 13"/>
                  <a:gd name="T55" fmla="*/ 369 h 11"/>
                  <a:gd name="T56" fmla="*/ 161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2"/>
                      <a:pt x="9" y="2"/>
                      <a:pt x="9" y="2"/>
                    </a:cubicBezTo>
                    <a:cubicBezTo>
                      <a:pt x="10" y="3"/>
                      <a:pt x="11" y="5"/>
                      <a:pt x="11" y="6"/>
                    </a:cubicBezTo>
                    <a:cubicBezTo>
                      <a:pt x="12" y="7"/>
                      <a:pt x="11" y="8"/>
                      <a:pt x="11" y="9"/>
                    </a:cubicBezTo>
                    <a:cubicBezTo>
                      <a:pt x="11" y="9"/>
                      <a:pt x="11" y="9"/>
                      <a:pt x="11" y="9"/>
                    </a:cubicBezTo>
                    <a:cubicBezTo>
                      <a:pt x="10" y="10"/>
                      <a:pt x="9" y="10"/>
                      <a:pt x="8" y="10"/>
                    </a:cubicBezTo>
                    <a:cubicBezTo>
                      <a:pt x="7" y="10"/>
                      <a:pt x="6" y="9"/>
                      <a:pt x="4" y="8"/>
                    </a:cubicBezTo>
                    <a:cubicBezTo>
                      <a:pt x="4" y="8"/>
                      <a:pt x="4" y="8"/>
                      <a:pt x="4" y="8"/>
                    </a:cubicBezTo>
                    <a:cubicBezTo>
                      <a:pt x="3" y="7"/>
                      <a:pt x="2" y="6"/>
                      <a:pt x="2" y="5"/>
                    </a:cubicBezTo>
                    <a:cubicBezTo>
                      <a:pt x="2" y="4"/>
                      <a:pt x="2" y="3"/>
                      <a:pt x="2" y="2"/>
                    </a:cubicBezTo>
                    <a:cubicBezTo>
                      <a:pt x="2" y="2"/>
                      <a:pt x="2" y="2"/>
                      <a:pt x="2" y="2"/>
                    </a:cubicBezTo>
                    <a:cubicBezTo>
                      <a:pt x="3" y="1"/>
                      <a:pt x="4" y="1"/>
                      <a:pt x="5" y="1"/>
                    </a:cubicBezTo>
                    <a:cubicBezTo>
                      <a:pt x="6" y="1"/>
                      <a:pt x="8" y="1"/>
                      <a:pt x="9" y="2"/>
                    </a:cubicBezTo>
                    <a:cubicBezTo>
                      <a:pt x="9" y="2"/>
                      <a:pt x="9" y="2"/>
                      <a:pt x="9" y="2"/>
                    </a:cubicBezTo>
                    <a:cubicBezTo>
                      <a:pt x="9" y="2"/>
                      <a:pt x="9" y="2"/>
                      <a:pt x="9" y="2"/>
                    </a:cubicBezTo>
                    <a:cubicBezTo>
                      <a:pt x="10" y="2"/>
                      <a:pt x="10" y="2"/>
                      <a:pt x="10" y="2"/>
                    </a:cubicBezTo>
                    <a:cubicBezTo>
                      <a:pt x="10" y="1"/>
                      <a:pt x="9" y="1"/>
                      <a:pt x="9" y="1"/>
                    </a:cubicBezTo>
                    <a:cubicBezTo>
                      <a:pt x="8" y="0"/>
                      <a:pt x="7" y="0"/>
                      <a:pt x="5" y="0"/>
                    </a:cubicBezTo>
                    <a:cubicBezTo>
                      <a:pt x="4" y="0"/>
                      <a:pt x="2" y="0"/>
                      <a:pt x="2" y="1"/>
                    </a:cubicBezTo>
                    <a:cubicBezTo>
                      <a:pt x="1" y="1"/>
                      <a:pt x="1" y="1"/>
                      <a:pt x="1" y="1"/>
                    </a:cubicBezTo>
                    <a:cubicBezTo>
                      <a:pt x="1" y="2"/>
                      <a:pt x="0" y="4"/>
                      <a:pt x="1" y="5"/>
                    </a:cubicBezTo>
                    <a:cubicBezTo>
                      <a:pt x="1" y="6"/>
                      <a:pt x="2" y="8"/>
                      <a:pt x="3" y="9"/>
                    </a:cubicBezTo>
                    <a:cubicBezTo>
                      <a:pt x="4" y="9"/>
                      <a:pt x="4" y="9"/>
                      <a:pt x="4" y="9"/>
                    </a:cubicBezTo>
                    <a:cubicBezTo>
                      <a:pt x="5" y="10"/>
                      <a:pt x="7" y="11"/>
                      <a:pt x="8" y="11"/>
                    </a:cubicBezTo>
                    <a:cubicBezTo>
                      <a:pt x="9" y="11"/>
                      <a:pt x="11" y="11"/>
                      <a:pt x="12" y="10"/>
                    </a:cubicBezTo>
                    <a:cubicBezTo>
                      <a:pt x="12" y="9"/>
                      <a:pt x="12" y="9"/>
                      <a:pt x="12" y="9"/>
                    </a:cubicBezTo>
                    <a:cubicBezTo>
                      <a:pt x="13" y="8"/>
                      <a:pt x="13" y="7"/>
                      <a:pt x="12" y="5"/>
                    </a:cubicBezTo>
                    <a:cubicBezTo>
                      <a:pt x="12" y="4"/>
                      <a:pt x="11" y="3"/>
                      <a:pt x="10"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2" name="Freeform 83"/>
              <p:cNvSpPr>
                <a:spLocks noChangeArrowheads="1"/>
              </p:cNvSpPr>
              <p:nvPr/>
            </p:nvSpPr>
            <p:spPr bwMode="auto">
              <a:xfrm>
                <a:off x="286" y="942"/>
                <a:ext cx="28" cy="26"/>
              </a:xfrm>
              <a:custGeom>
                <a:avLst/>
                <a:gdLst>
                  <a:gd name="T0" fmla="*/ 1449 w 12"/>
                  <a:gd name="T1" fmla="*/ 369 h 11"/>
                  <a:gd name="T2" fmla="*/ 1801 w 12"/>
                  <a:gd name="T3" fmla="*/ 1558 h 11"/>
                  <a:gd name="T4" fmla="*/ 621 w 12"/>
                  <a:gd name="T5" fmla="*/ 1558 h 11"/>
                  <a:gd name="T6" fmla="*/ 355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2" y="4"/>
                      <a:pt x="12" y="7"/>
                      <a:pt x="11" y="9"/>
                    </a:cubicBezTo>
                    <a:cubicBezTo>
                      <a:pt x="9" y="11"/>
                      <a:pt x="6" y="11"/>
                      <a:pt x="4" y="9"/>
                    </a:cubicBezTo>
                    <a:cubicBezTo>
                      <a:pt x="1" y="7"/>
                      <a:pt x="0" y="3"/>
                      <a:pt x="2" y="2"/>
                    </a:cubicBezTo>
                    <a:cubicBezTo>
                      <a:pt x="3" y="0"/>
                      <a:pt x="7"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3" name="Freeform 84"/>
              <p:cNvSpPr>
                <a:spLocks noChangeArrowheads="1"/>
              </p:cNvSpPr>
              <p:nvPr/>
            </p:nvSpPr>
            <p:spPr bwMode="auto">
              <a:xfrm>
                <a:off x="286" y="942"/>
                <a:ext cx="28" cy="26"/>
              </a:xfrm>
              <a:custGeom>
                <a:avLst/>
                <a:gdLst>
                  <a:gd name="T0" fmla="*/ 1449 w 12"/>
                  <a:gd name="T1" fmla="*/ 369 h 11"/>
                  <a:gd name="T2" fmla="*/ 1449 w 12"/>
                  <a:gd name="T3" fmla="*/ 532 h 11"/>
                  <a:gd name="T4" fmla="*/ 1801 w 12"/>
                  <a:gd name="T5" fmla="*/ 1028 h 11"/>
                  <a:gd name="T6" fmla="*/ 1801 w 12"/>
                  <a:gd name="T7" fmla="*/ 1558 h 11"/>
                  <a:gd name="T8" fmla="*/ 1801 w 12"/>
                  <a:gd name="T9" fmla="*/ 1558 h 11"/>
                  <a:gd name="T10" fmla="*/ 1307 w 12"/>
                  <a:gd name="T11" fmla="*/ 1782 h 11"/>
                  <a:gd name="T12" fmla="*/ 621 w 12"/>
                  <a:gd name="T13" fmla="*/ 1402 h 11"/>
                  <a:gd name="T14" fmla="*/ 621 w 12"/>
                  <a:gd name="T15" fmla="*/ 1402 h 11"/>
                  <a:gd name="T16" fmla="*/ 355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152 w 12"/>
                  <a:gd name="T41" fmla="*/ 872 h 11"/>
                  <a:gd name="T42" fmla="*/ 469 w 12"/>
                  <a:gd name="T43" fmla="*/ 1558 h 11"/>
                  <a:gd name="T44" fmla="*/ 621 w 12"/>
                  <a:gd name="T45" fmla="*/ 1558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1" y="9"/>
                    </a:cubicBezTo>
                    <a:cubicBezTo>
                      <a:pt x="11" y="9"/>
                      <a:pt x="11" y="9"/>
                      <a:pt x="11" y="9"/>
                    </a:cubicBezTo>
                    <a:cubicBezTo>
                      <a:pt x="10" y="10"/>
                      <a:pt x="9" y="10"/>
                      <a:pt x="8" y="10"/>
                    </a:cubicBezTo>
                    <a:cubicBezTo>
                      <a:pt x="7" y="10"/>
                      <a:pt x="5" y="9"/>
                      <a:pt x="4" y="8"/>
                    </a:cubicBezTo>
                    <a:cubicBezTo>
                      <a:pt x="4" y="8"/>
                      <a:pt x="4" y="8"/>
                      <a:pt x="4" y="8"/>
                    </a:cubicBezTo>
                    <a:cubicBezTo>
                      <a:pt x="3" y="7"/>
                      <a:pt x="2" y="6"/>
                      <a:pt x="2" y="5"/>
                    </a:cubicBezTo>
                    <a:cubicBezTo>
                      <a:pt x="1" y="4"/>
                      <a:pt x="1" y="3"/>
                      <a:pt x="2" y="2"/>
                    </a:cubicBezTo>
                    <a:cubicBezTo>
                      <a:pt x="2" y="2"/>
                      <a:pt x="2" y="2"/>
                      <a:pt x="2" y="2"/>
                    </a:cubicBezTo>
                    <a:cubicBezTo>
                      <a:pt x="3" y="1"/>
                      <a:pt x="4" y="1"/>
                      <a:pt x="5" y="1"/>
                    </a:cubicBezTo>
                    <a:cubicBezTo>
                      <a:pt x="6" y="1"/>
                      <a:pt x="7" y="1"/>
                      <a:pt x="8" y="2"/>
                    </a:cubicBezTo>
                    <a:cubicBezTo>
                      <a:pt x="9" y="2"/>
                      <a:pt x="9" y="2"/>
                      <a:pt x="9" y="3"/>
                    </a:cubicBezTo>
                    <a:cubicBezTo>
                      <a:pt x="9" y="2"/>
                      <a:pt x="9" y="2"/>
                      <a:pt x="9" y="2"/>
                    </a:cubicBezTo>
                    <a:cubicBezTo>
                      <a:pt x="9" y="2"/>
                      <a:pt x="9" y="2"/>
                      <a:pt x="9" y="2"/>
                    </a:cubicBezTo>
                    <a:cubicBezTo>
                      <a:pt x="9" y="2"/>
                      <a:pt x="9" y="2"/>
                      <a:pt x="9" y="1"/>
                    </a:cubicBezTo>
                    <a:cubicBezTo>
                      <a:pt x="8" y="0"/>
                      <a:pt x="6" y="0"/>
                      <a:pt x="5" y="0"/>
                    </a:cubicBezTo>
                    <a:cubicBezTo>
                      <a:pt x="3" y="0"/>
                      <a:pt x="2" y="0"/>
                      <a:pt x="1" y="1"/>
                    </a:cubicBezTo>
                    <a:cubicBezTo>
                      <a:pt x="1" y="1"/>
                      <a:pt x="1" y="1"/>
                      <a:pt x="1" y="1"/>
                    </a:cubicBezTo>
                    <a:cubicBezTo>
                      <a:pt x="0" y="2"/>
                      <a:pt x="0" y="4"/>
                      <a:pt x="1" y="5"/>
                    </a:cubicBezTo>
                    <a:cubicBezTo>
                      <a:pt x="1" y="7"/>
                      <a:pt x="2" y="8"/>
                      <a:pt x="3" y="9"/>
                    </a:cubicBezTo>
                    <a:cubicBezTo>
                      <a:pt x="3" y="9"/>
                      <a:pt x="3" y="9"/>
                      <a:pt x="4" y="9"/>
                    </a:cubicBezTo>
                    <a:cubicBezTo>
                      <a:pt x="5" y="10"/>
                      <a:pt x="6" y="11"/>
                      <a:pt x="8" y="11"/>
                    </a:cubicBezTo>
                    <a:cubicBezTo>
                      <a:pt x="9" y="11"/>
                      <a:pt x="11" y="11"/>
                      <a:pt x="11" y="10"/>
                    </a:cubicBezTo>
                    <a:cubicBezTo>
                      <a:pt x="11" y="10"/>
                      <a:pt x="11" y="10"/>
                      <a:pt x="11" y="10"/>
                    </a:cubicBezTo>
                    <a:cubicBezTo>
                      <a:pt x="12" y="8"/>
                      <a:pt x="12" y="7"/>
                      <a:pt x="12" y="6"/>
                    </a:cubicBezTo>
                    <a:cubicBezTo>
                      <a:pt x="12" y="4"/>
                      <a:pt x="11"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4" name="Freeform 85"/>
              <p:cNvSpPr>
                <a:spLocks noChangeArrowheads="1"/>
              </p:cNvSpPr>
              <p:nvPr/>
            </p:nvSpPr>
            <p:spPr bwMode="auto">
              <a:xfrm>
                <a:off x="271" y="919"/>
                <a:ext cx="29" cy="25"/>
              </a:xfrm>
              <a:custGeom>
                <a:avLst/>
                <a:gdLst>
                  <a:gd name="T0" fmla="*/ 1805 w 12"/>
                  <a:gd name="T1" fmla="*/ 295 h 11"/>
                  <a:gd name="T2" fmla="*/ 2214 w 12"/>
                  <a:gd name="T3" fmla="*/ 1198 h 11"/>
                  <a:gd name="T4" fmla="*/ 578 w 12"/>
                  <a:gd name="T5" fmla="*/ 1198 h 11"/>
                  <a:gd name="T6" fmla="*/ 169 w 12"/>
                  <a:gd name="T7" fmla="*/ 130 h 11"/>
                  <a:gd name="T8" fmla="*/ 1805 w 12"/>
                  <a:gd name="T9" fmla="*/ 295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5" name="Freeform 86"/>
              <p:cNvSpPr>
                <a:spLocks noChangeArrowheads="1"/>
              </p:cNvSpPr>
              <p:nvPr/>
            </p:nvSpPr>
            <p:spPr bwMode="auto">
              <a:xfrm>
                <a:off x="271" y="919"/>
                <a:ext cx="29" cy="25"/>
              </a:xfrm>
              <a:custGeom>
                <a:avLst/>
                <a:gdLst>
                  <a:gd name="T0" fmla="*/ 1805 w 12"/>
                  <a:gd name="T1" fmla="*/ 295 h 11"/>
                  <a:gd name="T2" fmla="*/ 1566 w 12"/>
                  <a:gd name="T3" fmla="*/ 295 h 11"/>
                  <a:gd name="T4" fmla="*/ 2214 w 12"/>
                  <a:gd name="T5" fmla="*/ 857 h 11"/>
                  <a:gd name="T6" fmla="*/ 1974 w 12"/>
                  <a:gd name="T7" fmla="*/ 1198 h 11"/>
                  <a:gd name="T8" fmla="*/ 1974 w 12"/>
                  <a:gd name="T9" fmla="*/ 1198 h 11"/>
                  <a:gd name="T10" fmla="*/ 1397 w 12"/>
                  <a:gd name="T11" fmla="*/ 1384 h 11"/>
                  <a:gd name="T12" fmla="*/ 817 w 12"/>
                  <a:gd name="T13" fmla="*/ 1091 h 11"/>
                  <a:gd name="T14" fmla="*/ 817 w 12"/>
                  <a:gd name="T15" fmla="*/ 1091 h 11"/>
                  <a:gd name="T16" fmla="*/ 169 w 12"/>
                  <a:gd name="T17" fmla="*/ 670 h 11"/>
                  <a:gd name="T18" fmla="*/ 408 w 12"/>
                  <a:gd name="T19" fmla="*/ 295 h 11"/>
                  <a:gd name="T20" fmla="*/ 408 w 12"/>
                  <a:gd name="T21" fmla="*/ 295 h 11"/>
                  <a:gd name="T22" fmla="*/ 817 w 12"/>
                  <a:gd name="T23" fmla="*/ 130 h 11"/>
                  <a:gd name="T24" fmla="*/ 1566 w 12"/>
                  <a:gd name="T25" fmla="*/ 295 h 11"/>
                  <a:gd name="T26" fmla="*/ 1566 w 12"/>
                  <a:gd name="T27" fmla="*/ 295 h 11"/>
                  <a:gd name="T28" fmla="*/ 1805 w 12"/>
                  <a:gd name="T29" fmla="*/ 295 h 11"/>
                  <a:gd name="T30" fmla="*/ 1805 w 12"/>
                  <a:gd name="T31" fmla="*/ 295 h 11"/>
                  <a:gd name="T32" fmla="*/ 1805 w 12"/>
                  <a:gd name="T33" fmla="*/ 130 h 11"/>
                  <a:gd name="T34" fmla="*/ 817 w 12"/>
                  <a:gd name="T35" fmla="*/ 0 h 11"/>
                  <a:gd name="T36" fmla="*/ 169 w 12"/>
                  <a:gd name="T37" fmla="*/ 130 h 11"/>
                  <a:gd name="T38" fmla="*/ 169 w 12"/>
                  <a:gd name="T39" fmla="*/ 130 h 11"/>
                  <a:gd name="T40" fmla="*/ 0 w 12"/>
                  <a:gd name="T41" fmla="*/ 670 h 11"/>
                  <a:gd name="T42" fmla="*/ 578 w 12"/>
                  <a:gd name="T43" fmla="*/ 1198 h 11"/>
                  <a:gd name="T44" fmla="*/ 578 w 12"/>
                  <a:gd name="T45" fmla="*/ 1198 h 11"/>
                  <a:gd name="T46" fmla="*/ 1397 w 12"/>
                  <a:gd name="T47" fmla="*/ 1523 h 11"/>
                  <a:gd name="T48" fmla="*/ 2214 w 12"/>
                  <a:gd name="T49" fmla="*/ 1384 h 11"/>
                  <a:gd name="T50" fmla="*/ 2214 w 12"/>
                  <a:gd name="T51" fmla="*/ 1198 h 11"/>
                  <a:gd name="T52" fmla="*/ 2383 w 12"/>
                  <a:gd name="T53" fmla="*/ 857 h 11"/>
                  <a:gd name="T54" fmla="*/ 1805 w 12"/>
                  <a:gd name="T55" fmla="*/ 295 h 11"/>
                  <a:gd name="T56" fmla="*/ 1805 w 12"/>
                  <a:gd name="T57" fmla="*/ 295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2"/>
                      <a:pt x="8" y="2"/>
                      <a:pt x="8" y="2"/>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2"/>
                    </a:cubicBezTo>
                    <a:cubicBezTo>
                      <a:pt x="9" y="2"/>
                      <a:pt x="9" y="2"/>
                      <a:pt x="9" y="2"/>
                    </a:cubicBezTo>
                    <a:cubicBezTo>
                      <a:pt x="9" y="2"/>
                      <a:pt x="9" y="2"/>
                      <a:pt x="9" y="2"/>
                    </a:cubicBezTo>
                    <a:cubicBezTo>
                      <a:pt x="9" y="2"/>
                      <a:pt x="9" y="1"/>
                      <a:pt x="9" y="1"/>
                    </a:cubicBezTo>
                    <a:cubicBezTo>
                      <a:pt x="7" y="0"/>
                      <a:pt x="6" y="0"/>
                      <a:pt x="4" y="0"/>
                    </a:cubicBezTo>
                    <a:cubicBezTo>
                      <a:pt x="3" y="0"/>
                      <a:pt x="2" y="0"/>
                      <a:pt x="1" y="1"/>
                    </a:cubicBezTo>
                    <a:cubicBezTo>
                      <a:pt x="1" y="1"/>
                      <a:pt x="1" y="1"/>
                      <a:pt x="1" y="1"/>
                    </a:cubicBezTo>
                    <a:cubicBezTo>
                      <a:pt x="0" y="2"/>
                      <a:pt x="0" y="4"/>
                      <a:pt x="0" y="5"/>
                    </a:cubicBezTo>
                    <a:cubicBezTo>
                      <a:pt x="1" y="6"/>
                      <a:pt x="2" y="8"/>
                      <a:pt x="3" y="9"/>
                    </a:cubicBezTo>
                    <a:cubicBezTo>
                      <a:pt x="3" y="9"/>
                      <a:pt x="3" y="9"/>
                      <a:pt x="3" y="9"/>
                    </a:cubicBezTo>
                    <a:cubicBezTo>
                      <a:pt x="5"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6" name="Freeform 87"/>
              <p:cNvSpPr>
                <a:spLocks noChangeArrowheads="1"/>
              </p:cNvSpPr>
              <p:nvPr/>
            </p:nvSpPr>
            <p:spPr bwMode="auto">
              <a:xfrm>
                <a:off x="236" y="871"/>
                <a:ext cx="28" cy="26"/>
              </a:xfrm>
              <a:custGeom>
                <a:avLst/>
                <a:gdLst>
                  <a:gd name="T0" fmla="*/ 1307 w 12"/>
                  <a:gd name="T1" fmla="*/ 369 h 11"/>
                  <a:gd name="T2" fmla="*/ 1601 w 12"/>
                  <a:gd name="T3" fmla="*/ 1782 h 11"/>
                  <a:gd name="T4" fmla="*/ 469 w 12"/>
                  <a:gd name="T5" fmla="*/ 1558 h 11"/>
                  <a:gd name="T6" fmla="*/ 152 w 12"/>
                  <a:gd name="T7" fmla="*/ 369 h 11"/>
                  <a:gd name="T8" fmla="*/ 1307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8" y="2"/>
                    </a:moveTo>
                    <a:cubicBezTo>
                      <a:pt x="11" y="5"/>
                      <a:pt x="12" y="8"/>
                      <a:pt x="10" y="10"/>
                    </a:cubicBezTo>
                    <a:cubicBezTo>
                      <a:pt x="9" y="11"/>
                      <a:pt x="6" y="11"/>
                      <a:pt x="3" y="9"/>
                    </a:cubicBezTo>
                    <a:cubicBezTo>
                      <a:pt x="0" y="7"/>
                      <a:pt x="0" y="4"/>
                      <a:pt x="1" y="2"/>
                    </a:cubicBezTo>
                    <a:cubicBezTo>
                      <a:pt x="3" y="0"/>
                      <a:pt x="6" y="0"/>
                      <a:pt x="8"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7" name="Freeform 88"/>
              <p:cNvSpPr>
                <a:spLocks noChangeArrowheads="1"/>
              </p:cNvSpPr>
              <p:nvPr/>
            </p:nvSpPr>
            <p:spPr bwMode="auto">
              <a:xfrm>
                <a:off x="236" y="871"/>
                <a:ext cx="28" cy="26"/>
              </a:xfrm>
              <a:custGeom>
                <a:avLst/>
                <a:gdLst>
                  <a:gd name="T0" fmla="*/ 1307 w 12"/>
                  <a:gd name="T1" fmla="*/ 369 h 11"/>
                  <a:gd name="T2" fmla="*/ 1307 w 12"/>
                  <a:gd name="T3" fmla="*/ 532 h 11"/>
                  <a:gd name="T4" fmla="*/ 1601 w 12"/>
                  <a:gd name="T5" fmla="*/ 1028 h 11"/>
                  <a:gd name="T6" fmla="*/ 1601 w 12"/>
                  <a:gd name="T7" fmla="*/ 1558 h 11"/>
                  <a:gd name="T8" fmla="*/ 1601 w 12"/>
                  <a:gd name="T9" fmla="*/ 1558 h 11"/>
                  <a:gd name="T10" fmla="*/ 1094 w 12"/>
                  <a:gd name="T11" fmla="*/ 1782 h 11"/>
                  <a:gd name="T12" fmla="*/ 621 w 12"/>
                  <a:gd name="T13" fmla="*/ 1558 h 11"/>
                  <a:gd name="T14" fmla="*/ 469 w 12"/>
                  <a:gd name="T15" fmla="*/ 1558 h 11"/>
                  <a:gd name="T16" fmla="*/ 152 w 12"/>
                  <a:gd name="T17" fmla="*/ 872 h 11"/>
                  <a:gd name="T18" fmla="*/ 152 w 12"/>
                  <a:gd name="T19" fmla="*/ 369 h 11"/>
                  <a:gd name="T20" fmla="*/ 355 w 12"/>
                  <a:gd name="T21" fmla="*/ 369 h 11"/>
                  <a:gd name="T22" fmla="*/ 621 w 12"/>
                  <a:gd name="T23" fmla="*/ 156 h 11"/>
                  <a:gd name="T24" fmla="*/ 1307 w 12"/>
                  <a:gd name="T25" fmla="*/ 532 h 11"/>
                  <a:gd name="T26" fmla="*/ 1307 w 12"/>
                  <a:gd name="T27" fmla="*/ 532 h 11"/>
                  <a:gd name="T28" fmla="*/ 1307 w 12"/>
                  <a:gd name="T29" fmla="*/ 369 h 11"/>
                  <a:gd name="T30" fmla="*/ 1449 w 12"/>
                  <a:gd name="T31" fmla="*/ 369 h 11"/>
                  <a:gd name="T32" fmla="*/ 1449 w 12"/>
                  <a:gd name="T33" fmla="*/ 369 h 11"/>
                  <a:gd name="T34" fmla="*/ 621 w 12"/>
                  <a:gd name="T35" fmla="*/ 0 h 11"/>
                  <a:gd name="T36" fmla="*/ 152 w 12"/>
                  <a:gd name="T37" fmla="*/ 369 h 11"/>
                  <a:gd name="T38" fmla="*/ 152 w 12"/>
                  <a:gd name="T39" fmla="*/ 369 h 11"/>
                  <a:gd name="T40" fmla="*/ 0 w 12"/>
                  <a:gd name="T41" fmla="*/ 1028 h 11"/>
                  <a:gd name="T42" fmla="*/ 469 w 12"/>
                  <a:gd name="T43" fmla="*/ 1558 h 11"/>
                  <a:gd name="T44" fmla="*/ 469 w 12"/>
                  <a:gd name="T45" fmla="*/ 1782 h 11"/>
                  <a:gd name="T46" fmla="*/ 1094 w 12"/>
                  <a:gd name="T47" fmla="*/ 1900 h 11"/>
                  <a:gd name="T48" fmla="*/ 1801 w 12"/>
                  <a:gd name="T49" fmla="*/ 1782 h 11"/>
                  <a:gd name="T50" fmla="*/ 1801 w 12"/>
                  <a:gd name="T51" fmla="*/ 1782 h 11"/>
                  <a:gd name="T52" fmla="*/ 1801 w 12"/>
                  <a:gd name="T53" fmla="*/ 1028 h 11"/>
                  <a:gd name="T54" fmla="*/ 1449 w 12"/>
                  <a:gd name="T55" fmla="*/ 369 h 11"/>
                  <a:gd name="T56" fmla="*/ 1307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8" y="2"/>
                    </a:moveTo>
                    <a:cubicBezTo>
                      <a:pt x="8" y="3"/>
                      <a:pt x="8" y="3"/>
                      <a:pt x="8" y="3"/>
                    </a:cubicBezTo>
                    <a:cubicBezTo>
                      <a:pt x="9" y="4"/>
                      <a:pt x="10" y="5"/>
                      <a:pt x="10" y="6"/>
                    </a:cubicBezTo>
                    <a:cubicBezTo>
                      <a:pt x="11" y="7"/>
                      <a:pt x="11" y="8"/>
                      <a:pt x="10" y="9"/>
                    </a:cubicBezTo>
                    <a:cubicBezTo>
                      <a:pt x="10" y="9"/>
                      <a:pt x="10" y="9"/>
                      <a:pt x="10" y="9"/>
                    </a:cubicBezTo>
                    <a:cubicBezTo>
                      <a:pt x="9" y="10"/>
                      <a:pt x="8" y="10"/>
                      <a:pt x="7" y="10"/>
                    </a:cubicBezTo>
                    <a:cubicBezTo>
                      <a:pt x="6" y="10"/>
                      <a:pt x="5" y="10"/>
                      <a:pt x="4" y="9"/>
                    </a:cubicBezTo>
                    <a:cubicBezTo>
                      <a:pt x="4" y="9"/>
                      <a:pt x="3" y="9"/>
                      <a:pt x="3" y="9"/>
                    </a:cubicBezTo>
                    <a:cubicBezTo>
                      <a:pt x="2" y="8"/>
                      <a:pt x="1" y="6"/>
                      <a:pt x="1" y="5"/>
                    </a:cubicBezTo>
                    <a:cubicBezTo>
                      <a:pt x="1" y="4"/>
                      <a:pt x="1" y="3"/>
                      <a:pt x="1" y="2"/>
                    </a:cubicBezTo>
                    <a:cubicBezTo>
                      <a:pt x="2" y="2"/>
                      <a:pt x="2" y="2"/>
                      <a:pt x="2" y="2"/>
                    </a:cubicBezTo>
                    <a:cubicBezTo>
                      <a:pt x="2" y="1"/>
                      <a:pt x="3" y="1"/>
                      <a:pt x="4" y="1"/>
                    </a:cubicBezTo>
                    <a:cubicBezTo>
                      <a:pt x="5" y="1"/>
                      <a:pt x="7" y="2"/>
                      <a:pt x="8" y="3"/>
                    </a:cubicBezTo>
                    <a:cubicBezTo>
                      <a:pt x="8" y="3"/>
                      <a:pt x="8" y="3"/>
                      <a:pt x="8" y="3"/>
                    </a:cubicBezTo>
                    <a:cubicBezTo>
                      <a:pt x="8" y="2"/>
                      <a:pt x="8" y="2"/>
                      <a:pt x="8" y="2"/>
                    </a:cubicBezTo>
                    <a:cubicBezTo>
                      <a:pt x="9" y="2"/>
                      <a:pt x="9" y="2"/>
                      <a:pt x="9" y="2"/>
                    </a:cubicBezTo>
                    <a:cubicBezTo>
                      <a:pt x="9" y="2"/>
                      <a:pt x="9" y="2"/>
                      <a:pt x="9" y="2"/>
                    </a:cubicBezTo>
                    <a:cubicBezTo>
                      <a:pt x="7" y="1"/>
                      <a:pt x="6" y="0"/>
                      <a:pt x="4" y="0"/>
                    </a:cubicBezTo>
                    <a:cubicBezTo>
                      <a:pt x="3" y="0"/>
                      <a:pt x="2" y="0"/>
                      <a:pt x="1" y="2"/>
                    </a:cubicBezTo>
                    <a:cubicBezTo>
                      <a:pt x="1" y="2"/>
                      <a:pt x="1" y="2"/>
                      <a:pt x="1" y="2"/>
                    </a:cubicBezTo>
                    <a:cubicBezTo>
                      <a:pt x="0" y="3"/>
                      <a:pt x="0" y="4"/>
                      <a:pt x="0" y="6"/>
                    </a:cubicBezTo>
                    <a:cubicBezTo>
                      <a:pt x="0" y="7"/>
                      <a:pt x="1" y="8"/>
                      <a:pt x="3" y="9"/>
                    </a:cubicBezTo>
                    <a:cubicBezTo>
                      <a:pt x="3" y="10"/>
                      <a:pt x="3" y="10"/>
                      <a:pt x="3" y="10"/>
                    </a:cubicBezTo>
                    <a:cubicBezTo>
                      <a:pt x="4" y="11"/>
                      <a:pt x="6" y="11"/>
                      <a:pt x="7" y="11"/>
                    </a:cubicBezTo>
                    <a:cubicBezTo>
                      <a:pt x="9" y="11"/>
                      <a:pt x="10" y="11"/>
                      <a:pt x="11" y="10"/>
                    </a:cubicBezTo>
                    <a:cubicBezTo>
                      <a:pt x="11" y="10"/>
                      <a:pt x="11" y="10"/>
                      <a:pt x="11" y="10"/>
                    </a:cubicBezTo>
                    <a:cubicBezTo>
                      <a:pt x="12" y="9"/>
                      <a:pt x="12" y="7"/>
                      <a:pt x="11" y="6"/>
                    </a:cubicBezTo>
                    <a:cubicBezTo>
                      <a:pt x="11" y="5"/>
                      <a:pt x="10" y="3"/>
                      <a:pt x="9" y="2"/>
                    </a:cubicBezTo>
                    <a:cubicBezTo>
                      <a:pt x="8" y="2"/>
                      <a:pt x="8" y="2"/>
                      <a:pt x="8"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8" name="Freeform 89"/>
              <p:cNvSpPr>
                <a:spLocks noChangeArrowheads="1"/>
              </p:cNvSpPr>
              <p:nvPr/>
            </p:nvSpPr>
            <p:spPr bwMode="auto">
              <a:xfrm>
                <a:off x="215" y="850"/>
                <a:ext cx="28" cy="26"/>
              </a:xfrm>
              <a:custGeom>
                <a:avLst/>
                <a:gdLst>
                  <a:gd name="T0" fmla="*/ 1449 w 12"/>
                  <a:gd name="T1" fmla="*/ 369 h 11"/>
                  <a:gd name="T2" fmla="*/ 1801 w 12"/>
                  <a:gd name="T3" fmla="*/ 1558 h 11"/>
                  <a:gd name="T4" fmla="*/ 469 w 12"/>
                  <a:gd name="T5" fmla="*/ 1558 h 11"/>
                  <a:gd name="T6" fmla="*/ 152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49" name="Freeform 90"/>
              <p:cNvSpPr>
                <a:spLocks noChangeArrowheads="1"/>
              </p:cNvSpPr>
              <p:nvPr/>
            </p:nvSpPr>
            <p:spPr bwMode="auto">
              <a:xfrm>
                <a:off x="215" y="850"/>
                <a:ext cx="28" cy="26"/>
              </a:xfrm>
              <a:custGeom>
                <a:avLst/>
                <a:gdLst>
                  <a:gd name="T0" fmla="*/ 1449 w 12"/>
                  <a:gd name="T1" fmla="*/ 369 h 11"/>
                  <a:gd name="T2" fmla="*/ 1307 w 12"/>
                  <a:gd name="T3" fmla="*/ 369 h 11"/>
                  <a:gd name="T4" fmla="*/ 1801 w 12"/>
                  <a:gd name="T5" fmla="*/ 1028 h 11"/>
                  <a:gd name="T6" fmla="*/ 1601 w 12"/>
                  <a:gd name="T7" fmla="*/ 1558 h 11"/>
                  <a:gd name="T8" fmla="*/ 1601 w 12"/>
                  <a:gd name="T9" fmla="*/ 1558 h 11"/>
                  <a:gd name="T10" fmla="*/ 1094 w 12"/>
                  <a:gd name="T11" fmla="*/ 1782 h 11"/>
                  <a:gd name="T12" fmla="*/ 621 w 12"/>
                  <a:gd name="T13" fmla="*/ 1402 h 11"/>
                  <a:gd name="T14" fmla="*/ 621 w 12"/>
                  <a:gd name="T15" fmla="*/ 1402 h 11"/>
                  <a:gd name="T16" fmla="*/ 152 w 12"/>
                  <a:gd name="T17" fmla="*/ 872 h 11"/>
                  <a:gd name="T18" fmla="*/ 355 w 12"/>
                  <a:gd name="T19" fmla="*/ 369 h 11"/>
                  <a:gd name="T20" fmla="*/ 355 w 12"/>
                  <a:gd name="T21" fmla="*/ 369 h 11"/>
                  <a:gd name="T22" fmla="*/ 621 w 12"/>
                  <a:gd name="T23" fmla="*/ 156 h 11"/>
                  <a:gd name="T24" fmla="*/ 1307 w 12"/>
                  <a:gd name="T25" fmla="*/ 369 h 11"/>
                  <a:gd name="T26" fmla="*/ 1307 w 12"/>
                  <a:gd name="T27" fmla="*/ 369 h 11"/>
                  <a:gd name="T28" fmla="*/ 1449 w 12"/>
                  <a:gd name="T29" fmla="*/ 369 h 11"/>
                  <a:gd name="T30" fmla="*/ 1449 w 12"/>
                  <a:gd name="T31" fmla="*/ 369 h 11"/>
                  <a:gd name="T32" fmla="*/ 1449 w 12"/>
                  <a:gd name="T33" fmla="*/ 156 h 11"/>
                  <a:gd name="T34" fmla="*/ 621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2"/>
                      <a:pt x="8" y="2"/>
                      <a:pt x="8" y="2"/>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2"/>
                    </a:cubicBezTo>
                    <a:cubicBezTo>
                      <a:pt x="9" y="2"/>
                      <a:pt x="9" y="2"/>
                      <a:pt x="9" y="2"/>
                    </a:cubicBezTo>
                    <a:cubicBezTo>
                      <a:pt x="9" y="2"/>
                      <a:pt x="9" y="2"/>
                      <a:pt x="9" y="2"/>
                    </a:cubicBezTo>
                    <a:cubicBezTo>
                      <a:pt x="9" y="2"/>
                      <a:pt x="9" y="1"/>
                      <a:pt x="9" y="1"/>
                    </a:cubicBezTo>
                    <a:cubicBezTo>
                      <a:pt x="7" y="0"/>
                      <a:pt x="6" y="0"/>
                      <a:pt x="4" y="0"/>
                    </a:cubicBezTo>
                    <a:cubicBezTo>
                      <a:pt x="3" y="0"/>
                      <a:pt x="2" y="0"/>
                      <a:pt x="1" y="1"/>
                    </a:cubicBezTo>
                    <a:cubicBezTo>
                      <a:pt x="1" y="1"/>
                      <a:pt x="1" y="1"/>
                      <a:pt x="1" y="1"/>
                    </a:cubicBezTo>
                    <a:cubicBezTo>
                      <a:pt x="0" y="2"/>
                      <a:pt x="0" y="4"/>
                      <a:pt x="0" y="5"/>
                    </a:cubicBezTo>
                    <a:cubicBezTo>
                      <a:pt x="1" y="6"/>
                      <a:pt x="1" y="8"/>
                      <a:pt x="3" y="9"/>
                    </a:cubicBezTo>
                    <a:cubicBezTo>
                      <a:pt x="3" y="9"/>
                      <a:pt x="3" y="9"/>
                      <a:pt x="3" y="9"/>
                    </a:cubicBezTo>
                    <a:cubicBezTo>
                      <a:pt x="4"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0" name="Freeform 91"/>
              <p:cNvSpPr>
                <a:spLocks noChangeArrowheads="1"/>
              </p:cNvSpPr>
              <p:nvPr/>
            </p:nvSpPr>
            <p:spPr bwMode="auto">
              <a:xfrm>
                <a:off x="328" y="1018"/>
                <a:ext cx="29" cy="26"/>
              </a:xfrm>
              <a:custGeom>
                <a:avLst/>
                <a:gdLst>
                  <a:gd name="T0" fmla="*/ 1805 w 12"/>
                  <a:gd name="T1" fmla="*/ 369 h 11"/>
                  <a:gd name="T2" fmla="*/ 2214 w 12"/>
                  <a:gd name="T3" fmla="*/ 1782 h 11"/>
                  <a:gd name="T4" fmla="*/ 578 w 12"/>
                  <a:gd name="T5" fmla="*/ 1558 h 11"/>
                  <a:gd name="T6" fmla="*/ 169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5"/>
                      <a:pt x="12" y="8"/>
                      <a:pt x="11" y="10"/>
                    </a:cubicBezTo>
                    <a:cubicBezTo>
                      <a:pt x="9" y="11"/>
                      <a:pt x="6" y="11"/>
                      <a:pt x="3" y="9"/>
                    </a:cubicBezTo>
                    <a:cubicBezTo>
                      <a:pt x="1" y="7"/>
                      <a:pt x="0" y="4"/>
                      <a:pt x="1"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1" name="Freeform 92"/>
              <p:cNvSpPr>
                <a:spLocks noChangeArrowheads="1"/>
              </p:cNvSpPr>
              <p:nvPr/>
            </p:nvSpPr>
            <p:spPr bwMode="auto">
              <a:xfrm>
                <a:off x="328" y="1018"/>
                <a:ext cx="29" cy="26"/>
              </a:xfrm>
              <a:custGeom>
                <a:avLst/>
                <a:gdLst>
                  <a:gd name="T0" fmla="*/ 1805 w 12"/>
                  <a:gd name="T1" fmla="*/ 369 h 11"/>
                  <a:gd name="T2" fmla="*/ 1566 w 12"/>
                  <a:gd name="T3" fmla="*/ 532 h 11"/>
                  <a:gd name="T4" fmla="*/ 2214 w 12"/>
                  <a:gd name="T5" fmla="*/ 1028 h 11"/>
                  <a:gd name="T6" fmla="*/ 1974 w 12"/>
                  <a:gd name="T7" fmla="*/ 1558 h 11"/>
                  <a:gd name="T8" fmla="*/ 1974 w 12"/>
                  <a:gd name="T9" fmla="*/ 1558 h 11"/>
                  <a:gd name="T10" fmla="*/ 1566 w 12"/>
                  <a:gd name="T11" fmla="*/ 1782 h 11"/>
                  <a:gd name="T12" fmla="*/ 817 w 12"/>
                  <a:gd name="T13" fmla="*/ 1558 h 11"/>
                  <a:gd name="T14" fmla="*/ 817 w 12"/>
                  <a:gd name="T15" fmla="*/ 1558 h 11"/>
                  <a:gd name="T16" fmla="*/ 169 w 12"/>
                  <a:gd name="T17" fmla="*/ 872 h 11"/>
                  <a:gd name="T18" fmla="*/ 408 w 12"/>
                  <a:gd name="T19" fmla="*/ 369 h 11"/>
                  <a:gd name="T20" fmla="*/ 408 w 12"/>
                  <a:gd name="T21" fmla="*/ 369 h 11"/>
                  <a:gd name="T22" fmla="*/ 986 w 12"/>
                  <a:gd name="T23" fmla="*/ 156 h 11"/>
                  <a:gd name="T24" fmla="*/ 1566 w 12"/>
                  <a:gd name="T25" fmla="*/ 532 h 11"/>
                  <a:gd name="T26" fmla="*/ 1566 w 12"/>
                  <a:gd name="T27" fmla="*/ 532 h 11"/>
                  <a:gd name="T28" fmla="*/ 1805 w 12"/>
                  <a:gd name="T29" fmla="*/ 369 h 11"/>
                  <a:gd name="T30" fmla="*/ 1805 w 12"/>
                  <a:gd name="T31" fmla="*/ 369 h 11"/>
                  <a:gd name="T32" fmla="*/ 1805 w 12"/>
                  <a:gd name="T33" fmla="*/ 369 h 11"/>
                  <a:gd name="T34" fmla="*/ 986 w 12"/>
                  <a:gd name="T35" fmla="*/ 0 h 11"/>
                  <a:gd name="T36" fmla="*/ 169 w 12"/>
                  <a:gd name="T37" fmla="*/ 156 h 11"/>
                  <a:gd name="T38" fmla="*/ 169 w 12"/>
                  <a:gd name="T39" fmla="*/ 369 h 11"/>
                  <a:gd name="T40" fmla="*/ 0 w 12"/>
                  <a:gd name="T41" fmla="*/ 872 h 11"/>
                  <a:gd name="T42" fmla="*/ 578 w 12"/>
                  <a:gd name="T43" fmla="*/ 1558 h 11"/>
                  <a:gd name="T44" fmla="*/ 578 w 12"/>
                  <a:gd name="T45" fmla="*/ 1782 h 11"/>
                  <a:gd name="T46" fmla="*/ 1397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10" y="4"/>
                      <a:pt x="10" y="5"/>
                      <a:pt x="11" y="6"/>
                    </a:cubicBezTo>
                    <a:cubicBezTo>
                      <a:pt x="11" y="7"/>
                      <a:pt x="11" y="8"/>
                      <a:pt x="10" y="9"/>
                    </a:cubicBezTo>
                    <a:cubicBezTo>
                      <a:pt x="10" y="9"/>
                      <a:pt x="10" y="9"/>
                      <a:pt x="10" y="9"/>
                    </a:cubicBezTo>
                    <a:cubicBezTo>
                      <a:pt x="10" y="10"/>
                      <a:pt x="9" y="10"/>
                      <a:pt x="8" y="10"/>
                    </a:cubicBezTo>
                    <a:cubicBezTo>
                      <a:pt x="6" y="10"/>
                      <a:pt x="5" y="10"/>
                      <a:pt x="4" y="9"/>
                    </a:cubicBezTo>
                    <a:cubicBezTo>
                      <a:pt x="4" y="9"/>
                      <a:pt x="4" y="9"/>
                      <a:pt x="4" y="9"/>
                    </a:cubicBezTo>
                    <a:cubicBezTo>
                      <a:pt x="2" y="8"/>
                      <a:pt x="2" y="6"/>
                      <a:pt x="1" y="5"/>
                    </a:cubicBezTo>
                    <a:cubicBezTo>
                      <a:pt x="1" y="4"/>
                      <a:pt x="1" y="3"/>
                      <a:pt x="2" y="2"/>
                    </a:cubicBezTo>
                    <a:cubicBezTo>
                      <a:pt x="2" y="2"/>
                      <a:pt x="2" y="2"/>
                      <a:pt x="2" y="2"/>
                    </a:cubicBezTo>
                    <a:cubicBezTo>
                      <a:pt x="2" y="1"/>
                      <a:pt x="3" y="1"/>
                      <a:pt x="5" y="1"/>
                    </a:cubicBezTo>
                    <a:cubicBezTo>
                      <a:pt x="6" y="1"/>
                      <a:pt x="7" y="2"/>
                      <a:pt x="8" y="3"/>
                    </a:cubicBezTo>
                    <a:cubicBezTo>
                      <a:pt x="8" y="3"/>
                      <a:pt x="8" y="3"/>
                      <a:pt x="8" y="3"/>
                    </a:cubicBezTo>
                    <a:cubicBezTo>
                      <a:pt x="9" y="2"/>
                      <a:pt x="9" y="2"/>
                      <a:pt x="9" y="2"/>
                    </a:cubicBezTo>
                    <a:cubicBezTo>
                      <a:pt x="9" y="2"/>
                      <a:pt x="9" y="2"/>
                      <a:pt x="9" y="2"/>
                    </a:cubicBezTo>
                    <a:cubicBezTo>
                      <a:pt x="9" y="2"/>
                      <a:pt x="9" y="2"/>
                      <a:pt x="9" y="2"/>
                    </a:cubicBezTo>
                    <a:cubicBezTo>
                      <a:pt x="7" y="1"/>
                      <a:pt x="6" y="0"/>
                      <a:pt x="5" y="0"/>
                    </a:cubicBezTo>
                    <a:cubicBezTo>
                      <a:pt x="3" y="0"/>
                      <a:pt x="2" y="0"/>
                      <a:pt x="1" y="1"/>
                    </a:cubicBezTo>
                    <a:cubicBezTo>
                      <a:pt x="1" y="2"/>
                      <a:pt x="1" y="2"/>
                      <a:pt x="1" y="2"/>
                    </a:cubicBezTo>
                    <a:cubicBezTo>
                      <a:pt x="0" y="3"/>
                      <a:pt x="0" y="4"/>
                      <a:pt x="0" y="5"/>
                    </a:cubicBezTo>
                    <a:cubicBezTo>
                      <a:pt x="1" y="7"/>
                      <a:pt x="2" y="8"/>
                      <a:pt x="3" y="9"/>
                    </a:cubicBezTo>
                    <a:cubicBezTo>
                      <a:pt x="3" y="9"/>
                      <a:pt x="3" y="10"/>
                      <a:pt x="3" y="10"/>
                    </a:cubicBezTo>
                    <a:cubicBezTo>
                      <a:pt x="5" y="11"/>
                      <a:pt x="6" y="11"/>
                      <a:pt x="7" y="11"/>
                    </a:cubicBezTo>
                    <a:cubicBezTo>
                      <a:pt x="9" y="11"/>
                      <a:pt x="10" y="11"/>
                      <a:pt x="11" y="10"/>
                    </a:cubicBezTo>
                    <a:cubicBezTo>
                      <a:pt x="11" y="10"/>
                      <a:pt x="11" y="10"/>
                      <a:pt x="11" y="10"/>
                    </a:cubicBezTo>
                    <a:cubicBezTo>
                      <a:pt x="12" y="9"/>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2" name="Freeform 93"/>
              <p:cNvSpPr>
                <a:spLocks noChangeArrowheads="1"/>
              </p:cNvSpPr>
              <p:nvPr/>
            </p:nvSpPr>
            <p:spPr bwMode="auto">
              <a:xfrm>
                <a:off x="319" y="992"/>
                <a:ext cx="30" cy="26"/>
              </a:xfrm>
              <a:custGeom>
                <a:avLst/>
                <a:gdLst>
                  <a:gd name="T0" fmla="*/ 1364 w 13"/>
                  <a:gd name="T1" fmla="*/ 369 h 11"/>
                  <a:gd name="T2" fmla="*/ 1645 w 13"/>
                  <a:gd name="T3" fmla="*/ 1558 h 11"/>
                  <a:gd name="T4" fmla="*/ 591 w 13"/>
                  <a:gd name="T5" fmla="*/ 1558 h 11"/>
                  <a:gd name="T6" fmla="*/ 346 w 13"/>
                  <a:gd name="T7" fmla="*/ 369 h 11"/>
                  <a:gd name="T8" fmla="*/ 136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8"/>
                      <a:pt x="11" y="9"/>
                    </a:cubicBezTo>
                    <a:cubicBezTo>
                      <a:pt x="10" y="11"/>
                      <a:pt x="6" y="11"/>
                      <a:pt x="4" y="9"/>
                    </a:cubicBezTo>
                    <a:cubicBezTo>
                      <a:pt x="1" y="7"/>
                      <a:pt x="0" y="3"/>
                      <a:pt x="2" y="2"/>
                    </a:cubicBezTo>
                    <a:cubicBezTo>
                      <a:pt x="3" y="0"/>
                      <a:pt x="7"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3" name="Freeform 94"/>
              <p:cNvSpPr>
                <a:spLocks noChangeArrowheads="1"/>
              </p:cNvSpPr>
              <p:nvPr/>
            </p:nvSpPr>
            <p:spPr bwMode="auto">
              <a:xfrm>
                <a:off x="319" y="992"/>
                <a:ext cx="30" cy="26"/>
              </a:xfrm>
              <a:custGeom>
                <a:avLst/>
                <a:gdLst>
                  <a:gd name="T0" fmla="*/ 1364 w 13"/>
                  <a:gd name="T1" fmla="*/ 369 h 11"/>
                  <a:gd name="T2" fmla="*/ 1364 w 13"/>
                  <a:gd name="T3" fmla="*/ 532 h 11"/>
                  <a:gd name="T4" fmla="*/ 1645 w 13"/>
                  <a:gd name="T5" fmla="*/ 1028 h 11"/>
                  <a:gd name="T6" fmla="*/ 1645 w 13"/>
                  <a:gd name="T7" fmla="*/ 1558 h 11"/>
                  <a:gd name="T8" fmla="*/ 1645 w 13"/>
                  <a:gd name="T9" fmla="*/ 1558 h 11"/>
                  <a:gd name="T10" fmla="*/ 1193 w 13"/>
                  <a:gd name="T11" fmla="*/ 1782 h 11"/>
                  <a:gd name="T12" fmla="*/ 591 w 13"/>
                  <a:gd name="T13" fmla="*/ 1558 h 11"/>
                  <a:gd name="T14" fmla="*/ 591 w 13"/>
                  <a:gd name="T15" fmla="*/ 1402 h 11"/>
                  <a:gd name="T16" fmla="*/ 346 w 13"/>
                  <a:gd name="T17" fmla="*/ 872 h 11"/>
                  <a:gd name="T18" fmla="*/ 346 w 13"/>
                  <a:gd name="T19" fmla="*/ 369 h 11"/>
                  <a:gd name="T20" fmla="*/ 346 w 13"/>
                  <a:gd name="T21" fmla="*/ 369 h 11"/>
                  <a:gd name="T22" fmla="*/ 798 w 13"/>
                  <a:gd name="T23" fmla="*/ 156 h 11"/>
                  <a:gd name="T24" fmla="*/ 1364 w 13"/>
                  <a:gd name="T25" fmla="*/ 369 h 11"/>
                  <a:gd name="T26" fmla="*/ 1364 w 13"/>
                  <a:gd name="T27" fmla="*/ 532 h 11"/>
                  <a:gd name="T28" fmla="*/ 1364 w 13"/>
                  <a:gd name="T29" fmla="*/ 369 h 11"/>
                  <a:gd name="T30" fmla="*/ 1502 w 13"/>
                  <a:gd name="T31" fmla="*/ 369 h 11"/>
                  <a:gd name="T32" fmla="*/ 1364 w 13"/>
                  <a:gd name="T33" fmla="*/ 369 h 11"/>
                  <a:gd name="T34" fmla="*/ 798 w 13"/>
                  <a:gd name="T35" fmla="*/ 0 h 11"/>
                  <a:gd name="T36" fmla="*/ 150 w 13"/>
                  <a:gd name="T37" fmla="*/ 156 h 11"/>
                  <a:gd name="T38" fmla="*/ 150 w 13"/>
                  <a:gd name="T39" fmla="*/ 156 h 11"/>
                  <a:gd name="T40" fmla="*/ 150 w 13"/>
                  <a:gd name="T41" fmla="*/ 872 h 11"/>
                  <a:gd name="T42" fmla="*/ 452 w 13"/>
                  <a:gd name="T43" fmla="*/ 1558 h 11"/>
                  <a:gd name="T44" fmla="*/ 591 w 13"/>
                  <a:gd name="T45" fmla="*/ 1558 h 11"/>
                  <a:gd name="T46" fmla="*/ 1193 w 13"/>
                  <a:gd name="T47" fmla="*/ 1900 h 11"/>
                  <a:gd name="T48" fmla="*/ 1842 w 13"/>
                  <a:gd name="T49" fmla="*/ 1782 h 11"/>
                  <a:gd name="T50" fmla="*/ 1842 w 13"/>
                  <a:gd name="T51" fmla="*/ 1782 h 11"/>
                  <a:gd name="T52" fmla="*/ 1842 w 13"/>
                  <a:gd name="T53" fmla="*/ 1028 h 11"/>
                  <a:gd name="T54" fmla="*/ 1502 w 13"/>
                  <a:gd name="T55" fmla="*/ 369 h 11"/>
                  <a:gd name="T56" fmla="*/ 136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3"/>
                      <a:pt x="9" y="3"/>
                      <a:pt x="9" y="3"/>
                    </a:cubicBezTo>
                    <a:cubicBezTo>
                      <a:pt x="10" y="4"/>
                      <a:pt x="11" y="5"/>
                      <a:pt x="11" y="6"/>
                    </a:cubicBezTo>
                    <a:cubicBezTo>
                      <a:pt x="11" y="7"/>
                      <a:pt x="11" y="8"/>
                      <a:pt x="11" y="9"/>
                    </a:cubicBezTo>
                    <a:cubicBezTo>
                      <a:pt x="11" y="9"/>
                      <a:pt x="11" y="9"/>
                      <a:pt x="11" y="9"/>
                    </a:cubicBezTo>
                    <a:cubicBezTo>
                      <a:pt x="10" y="10"/>
                      <a:pt x="9" y="10"/>
                      <a:pt x="8" y="10"/>
                    </a:cubicBezTo>
                    <a:cubicBezTo>
                      <a:pt x="7" y="10"/>
                      <a:pt x="6" y="10"/>
                      <a:pt x="4" y="9"/>
                    </a:cubicBezTo>
                    <a:cubicBezTo>
                      <a:pt x="4" y="9"/>
                      <a:pt x="4" y="8"/>
                      <a:pt x="4" y="8"/>
                    </a:cubicBezTo>
                    <a:cubicBezTo>
                      <a:pt x="3" y="7"/>
                      <a:pt x="2" y="6"/>
                      <a:pt x="2" y="5"/>
                    </a:cubicBezTo>
                    <a:cubicBezTo>
                      <a:pt x="1" y="4"/>
                      <a:pt x="2" y="3"/>
                      <a:pt x="2" y="2"/>
                    </a:cubicBezTo>
                    <a:cubicBezTo>
                      <a:pt x="2" y="2"/>
                      <a:pt x="2" y="2"/>
                      <a:pt x="2" y="2"/>
                    </a:cubicBezTo>
                    <a:cubicBezTo>
                      <a:pt x="3" y="1"/>
                      <a:pt x="4" y="1"/>
                      <a:pt x="5" y="1"/>
                    </a:cubicBezTo>
                    <a:cubicBezTo>
                      <a:pt x="6" y="1"/>
                      <a:pt x="7" y="2"/>
                      <a:pt x="9" y="2"/>
                    </a:cubicBezTo>
                    <a:cubicBezTo>
                      <a:pt x="9" y="3"/>
                      <a:pt x="9" y="3"/>
                      <a:pt x="9" y="3"/>
                    </a:cubicBezTo>
                    <a:cubicBezTo>
                      <a:pt x="9" y="2"/>
                      <a:pt x="9" y="2"/>
                      <a:pt x="9" y="2"/>
                    </a:cubicBezTo>
                    <a:cubicBezTo>
                      <a:pt x="10" y="2"/>
                      <a:pt x="10" y="2"/>
                      <a:pt x="10" y="2"/>
                    </a:cubicBezTo>
                    <a:cubicBezTo>
                      <a:pt x="9" y="2"/>
                      <a:pt x="9" y="2"/>
                      <a:pt x="9" y="2"/>
                    </a:cubicBezTo>
                    <a:cubicBezTo>
                      <a:pt x="8" y="1"/>
                      <a:pt x="6" y="0"/>
                      <a:pt x="5" y="0"/>
                    </a:cubicBezTo>
                    <a:cubicBezTo>
                      <a:pt x="4" y="0"/>
                      <a:pt x="2" y="0"/>
                      <a:pt x="1" y="1"/>
                    </a:cubicBezTo>
                    <a:cubicBezTo>
                      <a:pt x="1" y="1"/>
                      <a:pt x="1" y="1"/>
                      <a:pt x="1" y="1"/>
                    </a:cubicBezTo>
                    <a:cubicBezTo>
                      <a:pt x="0" y="2"/>
                      <a:pt x="0" y="4"/>
                      <a:pt x="1" y="5"/>
                    </a:cubicBezTo>
                    <a:cubicBezTo>
                      <a:pt x="1" y="7"/>
                      <a:pt x="2" y="8"/>
                      <a:pt x="3" y="9"/>
                    </a:cubicBezTo>
                    <a:cubicBezTo>
                      <a:pt x="3" y="9"/>
                      <a:pt x="4" y="9"/>
                      <a:pt x="4" y="9"/>
                    </a:cubicBezTo>
                    <a:cubicBezTo>
                      <a:pt x="5" y="10"/>
                      <a:pt x="7" y="11"/>
                      <a:pt x="8" y="11"/>
                    </a:cubicBezTo>
                    <a:cubicBezTo>
                      <a:pt x="9" y="11"/>
                      <a:pt x="11" y="11"/>
                      <a:pt x="12" y="10"/>
                    </a:cubicBezTo>
                    <a:cubicBezTo>
                      <a:pt x="12" y="10"/>
                      <a:pt x="12" y="10"/>
                      <a:pt x="12" y="10"/>
                    </a:cubicBezTo>
                    <a:cubicBezTo>
                      <a:pt x="12" y="9"/>
                      <a:pt x="13" y="7"/>
                      <a:pt x="12" y="6"/>
                    </a:cubicBezTo>
                    <a:cubicBezTo>
                      <a:pt x="12" y="4"/>
                      <a:pt x="11" y="3"/>
                      <a:pt x="10"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4" name="Freeform 95"/>
              <p:cNvSpPr>
                <a:spLocks noChangeArrowheads="1"/>
              </p:cNvSpPr>
              <p:nvPr/>
            </p:nvSpPr>
            <p:spPr bwMode="auto">
              <a:xfrm>
                <a:off x="267" y="893"/>
                <a:ext cx="28" cy="26"/>
              </a:xfrm>
              <a:custGeom>
                <a:avLst/>
                <a:gdLst>
                  <a:gd name="T0" fmla="*/ 1449 w 12"/>
                  <a:gd name="T1" fmla="*/ 369 h 11"/>
                  <a:gd name="T2" fmla="*/ 1801 w 12"/>
                  <a:gd name="T3" fmla="*/ 1558 h 11"/>
                  <a:gd name="T4" fmla="*/ 469 w 12"/>
                  <a:gd name="T5" fmla="*/ 1558 h 11"/>
                  <a:gd name="T6" fmla="*/ 355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2"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5" name="Freeform 96"/>
              <p:cNvSpPr>
                <a:spLocks noChangeArrowheads="1"/>
              </p:cNvSpPr>
              <p:nvPr/>
            </p:nvSpPr>
            <p:spPr bwMode="auto">
              <a:xfrm>
                <a:off x="267" y="893"/>
                <a:ext cx="28" cy="26"/>
              </a:xfrm>
              <a:custGeom>
                <a:avLst/>
                <a:gdLst>
                  <a:gd name="T0" fmla="*/ 1449 w 12"/>
                  <a:gd name="T1" fmla="*/ 369 h 11"/>
                  <a:gd name="T2" fmla="*/ 1449 w 12"/>
                  <a:gd name="T3" fmla="*/ 532 h 11"/>
                  <a:gd name="T4" fmla="*/ 1801 w 12"/>
                  <a:gd name="T5" fmla="*/ 1028 h 11"/>
                  <a:gd name="T6" fmla="*/ 1601 w 12"/>
                  <a:gd name="T7" fmla="*/ 1558 h 11"/>
                  <a:gd name="T8" fmla="*/ 1601 w 12"/>
                  <a:gd name="T9" fmla="*/ 1558 h 11"/>
                  <a:gd name="T10" fmla="*/ 1307 w 12"/>
                  <a:gd name="T11" fmla="*/ 1782 h 11"/>
                  <a:gd name="T12" fmla="*/ 621 w 12"/>
                  <a:gd name="T13" fmla="*/ 1558 h 11"/>
                  <a:gd name="T14" fmla="*/ 621 w 12"/>
                  <a:gd name="T15" fmla="*/ 1402 h 11"/>
                  <a:gd name="T16" fmla="*/ 152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369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782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0" y="9"/>
                    </a:cubicBezTo>
                    <a:cubicBezTo>
                      <a:pt x="10" y="9"/>
                      <a:pt x="10" y="9"/>
                      <a:pt x="10" y="9"/>
                    </a:cubicBezTo>
                    <a:cubicBezTo>
                      <a:pt x="10" y="10"/>
                      <a:pt x="9" y="10"/>
                      <a:pt x="8" y="10"/>
                    </a:cubicBezTo>
                    <a:cubicBezTo>
                      <a:pt x="7" y="10"/>
                      <a:pt x="5" y="10"/>
                      <a:pt x="4" y="9"/>
                    </a:cubicBezTo>
                    <a:cubicBezTo>
                      <a:pt x="4" y="9"/>
                      <a:pt x="4" y="9"/>
                      <a:pt x="4" y="8"/>
                    </a:cubicBezTo>
                    <a:cubicBezTo>
                      <a:pt x="3" y="7"/>
                      <a:pt x="2" y="6"/>
                      <a:pt x="1" y="5"/>
                    </a:cubicBezTo>
                    <a:cubicBezTo>
                      <a:pt x="1" y="4"/>
                      <a:pt x="1" y="3"/>
                      <a:pt x="2" y="2"/>
                    </a:cubicBezTo>
                    <a:cubicBezTo>
                      <a:pt x="2" y="2"/>
                      <a:pt x="2" y="2"/>
                      <a:pt x="2" y="2"/>
                    </a:cubicBezTo>
                    <a:cubicBezTo>
                      <a:pt x="3" y="1"/>
                      <a:pt x="4" y="1"/>
                      <a:pt x="5" y="1"/>
                    </a:cubicBezTo>
                    <a:cubicBezTo>
                      <a:pt x="6" y="1"/>
                      <a:pt x="7" y="2"/>
                      <a:pt x="8" y="2"/>
                    </a:cubicBezTo>
                    <a:cubicBezTo>
                      <a:pt x="8" y="3"/>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3"/>
                      <a:pt x="0" y="4"/>
                      <a:pt x="0" y="5"/>
                    </a:cubicBezTo>
                    <a:cubicBezTo>
                      <a:pt x="1" y="7"/>
                      <a:pt x="2" y="8"/>
                      <a:pt x="3" y="9"/>
                    </a:cubicBezTo>
                    <a:cubicBezTo>
                      <a:pt x="3" y="9"/>
                      <a:pt x="3" y="9"/>
                      <a:pt x="3" y="10"/>
                    </a:cubicBezTo>
                    <a:cubicBezTo>
                      <a:pt x="5" y="11"/>
                      <a:pt x="6" y="11"/>
                      <a:pt x="8" y="11"/>
                    </a:cubicBezTo>
                    <a:cubicBezTo>
                      <a:pt x="9" y="11"/>
                      <a:pt x="10" y="11"/>
                      <a:pt x="11" y="10"/>
                    </a:cubicBezTo>
                    <a:cubicBezTo>
                      <a:pt x="11" y="10"/>
                      <a:pt x="11" y="10"/>
                      <a:pt x="11" y="10"/>
                    </a:cubicBezTo>
                    <a:cubicBezTo>
                      <a:pt x="12" y="9"/>
                      <a:pt x="12" y="7"/>
                      <a:pt x="12" y="6"/>
                    </a:cubicBezTo>
                    <a:cubicBezTo>
                      <a:pt x="12" y="4"/>
                      <a:pt x="11"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6" name="Freeform 97"/>
              <p:cNvSpPr>
                <a:spLocks noChangeArrowheads="1"/>
              </p:cNvSpPr>
              <p:nvPr/>
            </p:nvSpPr>
            <p:spPr bwMode="auto">
              <a:xfrm>
                <a:off x="312" y="966"/>
                <a:ext cx="28" cy="26"/>
              </a:xfrm>
              <a:custGeom>
                <a:avLst/>
                <a:gdLst>
                  <a:gd name="T0" fmla="*/ 1449 w 12"/>
                  <a:gd name="T1" fmla="*/ 369 h 11"/>
                  <a:gd name="T2" fmla="*/ 1601 w 12"/>
                  <a:gd name="T3" fmla="*/ 1558 h 11"/>
                  <a:gd name="T4" fmla="*/ 469 w 12"/>
                  <a:gd name="T5" fmla="*/ 1558 h 11"/>
                  <a:gd name="T6" fmla="*/ 152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0" y="9"/>
                    </a:cubicBezTo>
                    <a:cubicBezTo>
                      <a:pt x="9" y="11"/>
                      <a:pt x="6" y="11"/>
                      <a:pt x="3" y="9"/>
                    </a:cubicBezTo>
                    <a:cubicBezTo>
                      <a:pt x="0" y="7"/>
                      <a:pt x="0" y="3"/>
                      <a:pt x="1"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7" name="Freeform 98"/>
              <p:cNvSpPr>
                <a:spLocks noChangeArrowheads="1"/>
              </p:cNvSpPr>
              <p:nvPr/>
            </p:nvSpPr>
            <p:spPr bwMode="auto">
              <a:xfrm>
                <a:off x="312" y="966"/>
                <a:ext cx="28" cy="26"/>
              </a:xfrm>
              <a:custGeom>
                <a:avLst/>
                <a:gdLst>
                  <a:gd name="T0" fmla="*/ 1449 w 12"/>
                  <a:gd name="T1" fmla="*/ 369 h 11"/>
                  <a:gd name="T2" fmla="*/ 1307 w 12"/>
                  <a:gd name="T3" fmla="*/ 532 h 11"/>
                  <a:gd name="T4" fmla="*/ 1601 w 12"/>
                  <a:gd name="T5" fmla="*/ 1028 h 11"/>
                  <a:gd name="T6" fmla="*/ 1601 w 12"/>
                  <a:gd name="T7" fmla="*/ 1558 h 11"/>
                  <a:gd name="T8" fmla="*/ 1601 w 12"/>
                  <a:gd name="T9" fmla="*/ 1558 h 11"/>
                  <a:gd name="T10" fmla="*/ 1094 w 12"/>
                  <a:gd name="T11" fmla="*/ 1782 h 11"/>
                  <a:gd name="T12" fmla="*/ 621 w 12"/>
                  <a:gd name="T13" fmla="*/ 1558 h 11"/>
                  <a:gd name="T14" fmla="*/ 469 w 12"/>
                  <a:gd name="T15" fmla="*/ 1402 h 11"/>
                  <a:gd name="T16" fmla="*/ 152 w 12"/>
                  <a:gd name="T17" fmla="*/ 872 h 11"/>
                  <a:gd name="T18" fmla="*/ 152 w 12"/>
                  <a:gd name="T19" fmla="*/ 369 h 11"/>
                  <a:gd name="T20" fmla="*/ 355 w 12"/>
                  <a:gd name="T21" fmla="*/ 369 h 11"/>
                  <a:gd name="T22" fmla="*/ 621 w 12"/>
                  <a:gd name="T23" fmla="*/ 156 h 11"/>
                  <a:gd name="T24" fmla="*/ 1307 w 12"/>
                  <a:gd name="T25" fmla="*/ 369 h 11"/>
                  <a:gd name="T26" fmla="*/ 1307 w 12"/>
                  <a:gd name="T27" fmla="*/ 532 h 11"/>
                  <a:gd name="T28" fmla="*/ 1449 w 12"/>
                  <a:gd name="T29" fmla="*/ 369 h 11"/>
                  <a:gd name="T30" fmla="*/ 1449 w 12"/>
                  <a:gd name="T31" fmla="*/ 369 h 11"/>
                  <a:gd name="T32" fmla="*/ 1449 w 12"/>
                  <a:gd name="T33" fmla="*/ 369 h 11"/>
                  <a:gd name="T34" fmla="*/ 621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9" y="4"/>
                      <a:pt x="10" y="5"/>
                      <a:pt x="10" y="6"/>
                    </a:cubicBezTo>
                    <a:cubicBezTo>
                      <a:pt x="11" y="7"/>
                      <a:pt x="11" y="8"/>
                      <a:pt x="10" y="9"/>
                    </a:cubicBezTo>
                    <a:cubicBezTo>
                      <a:pt x="10" y="9"/>
                      <a:pt x="10" y="9"/>
                      <a:pt x="10" y="9"/>
                    </a:cubicBezTo>
                    <a:cubicBezTo>
                      <a:pt x="9" y="10"/>
                      <a:pt x="8" y="10"/>
                      <a:pt x="7" y="10"/>
                    </a:cubicBezTo>
                    <a:cubicBezTo>
                      <a:pt x="6" y="10"/>
                      <a:pt x="5" y="9"/>
                      <a:pt x="4" y="9"/>
                    </a:cubicBezTo>
                    <a:cubicBezTo>
                      <a:pt x="4" y="8"/>
                      <a:pt x="3" y="8"/>
                      <a:pt x="3" y="8"/>
                    </a:cubicBezTo>
                    <a:cubicBezTo>
                      <a:pt x="2" y="7"/>
                      <a:pt x="1" y="6"/>
                      <a:pt x="1" y="5"/>
                    </a:cubicBezTo>
                    <a:cubicBezTo>
                      <a:pt x="1" y="4"/>
                      <a:pt x="1" y="3"/>
                      <a:pt x="1" y="2"/>
                    </a:cubicBezTo>
                    <a:cubicBezTo>
                      <a:pt x="2" y="2"/>
                      <a:pt x="2" y="2"/>
                      <a:pt x="2" y="2"/>
                    </a:cubicBezTo>
                    <a:cubicBezTo>
                      <a:pt x="2" y="1"/>
                      <a:pt x="3" y="1"/>
                      <a:pt x="4" y="1"/>
                    </a:cubicBezTo>
                    <a:cubicBezTo>
                      <a:pt x="5" y="1"/>
                      <a:pt x="7" y="1"/>
                      <a:pt x="8" y="2"/>
                    </a:cubicBezTo>
                    <a:cubicBezTo>
                      <a:pt x="8" y="2"/>
                      <a:pt x="8" y="3"/>
                      <a:pt x="8" y="3"/>
                    </a:cubicBezTo>
                    <a:cubicBezTo>
                      <a:pt x="9" y="2"/>
                      <a:pt x="9" y="2"/>
                      <a:pt x="9" y="2"/>
                    </a:cubicBezTo>
                    <a:cubicBezTo>
                      <a:pt x="9" y="2"/>
                      <a:pt x="9" y="2"/>
                      <a:pt x="9" y="2"/>
                    </a:cubicBezTo>
                    <a:cubicBezTo>
                      <a:pt x="9" y="2"/>
                      <a:pt x="9" y="2"/>
                      <a:pt x="9" y="2"/>
                    </a:cubicBezTo>
                    <a:cubicBezTo>
                      <a:pt x="7" y="1"/>
                      <a:pt x="6" y="0"/>
                      <a:pt x="4" y="0"/>
                    </a:cubicBezTo>
                    <a:cubicBezTo>
                      <a:pt x="3" y="0"/>
                      <a:pt x="2" y="0"/>
                      <a:pt x="1" y="1"/>
                    </a:cubicBezTo>
                    <a:cubicBezTo>
                      <a:pt x="1" y="1"/>
                      <a:pt x="1" y="1"/>
                      <a:pt x="1" y="1"/>
                    </a:cubicBezTo>
                    <a:cubicBezTo>
                      <a:pt x="0" y="2"/>
                      <a:pt x="0" y="4"/>
                      <a:pt x="0" y="5"/>
                    </a:cubicBezTo>
                    <a:cubicBezTo>
                      <a:pt x="0" y="7"/>
                      <a:pt x="1" y="8"/>
                      <a:pt x="3" y="9"/>
                    </a:cubicBezTo>
                    <a:cubicBezTo>
                      <a:pt x="3" y="9"/>
                      <a:pt x="3" y="9"/>
                      <a:pt x="3" y="9"/>
                    </a:cubicBezTo>
                    <a:cubicBezTo>
                      <a:pt x="4" y="10"/>
                      <a:pt x="6" y="11"/>
                      <a:pt x="7" y="11"/>
                    </a:cubicBezTo>
                    <a:cubicBezTo>
                      <a:pt x="9" y="11"/>
                      <a:pt x="10" y="11"/>
                      <a:pt x="11" y="10"/>
                    </a:cubicBezTo>
                    <a:cubicBezTo>
                      <a:pt x="11" y="10"/>
                      <a:pt x="11" y="10"/>
                      <a:pt x="11" y="10"/>
                    </a:cubicBezTo>
                    <a:cubicBezTo>
                      <a:pt x="12" y="9"/>
                      <a:pt x="12" y="7"/>
                      <a:pt x="12" y="6"/>
                    </a:cubicBezTo>
                    <a:cubicBezTo>
                      <a:pt x="11" y="4"/>
                      <a:pt x="10"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8" name="Freeform 99"/>
              <p:cNvSpPr>
                <a:spLocks noChangeArrowheads="1"/>
              </p:cNvSpPr>
              <p:nvPr/>
            </p:nvSpPr>
            <p:spPr bwMode="auto">
              <a:xfrm>
                <a:off x="297" y="940"/>
                <a:ext cx="31" cy="26"/>
              </a:xfrm>
              <a:custGeom>
                <a:avLst/>
                <a:gdLst>
                  <a:gd name="T0" fmla="*/ 1614 w 13"/>
                  <a:gd name="T1" fmla="*/ 369 h 11"/>
                  <a:gd name="T2" fmla="*/ 2008 w 13"/>
                  <a:gd name="T3" fmla="*/ 1782 h 11"/>
                  <a:gd name="T4" fmla="*/ 773 w 13"/>
                  <a:gd name="T5" fmla="*/ 1558 h 11"/>
                  <a:gd name="T6" fmla="*/ 393 w 13"/>
                  <a:gd name="T7" fmla="*/ 369 h 11"/>
                  <a:gd name="T8" fmla="*/ 161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8"/>
                      <a:pt x="11" y="10"/>
                    </a:cubicBezTo>
                    <a:cubicBezTo>
                      <a:pt x="10" y="11"/>
                      <a:pt x="6" y="11"/>
                      <a:pt x="4" y="9"/>
                    </a:cubicBezTo>
                    <a:cubicBezTo>
                      <a:pt x="1" y="7"/>
                      <a:pt x="0" y="4"/>
                      <a:pt x="2" y="2"/>
                    </a:cubicBezTo>
                    <a:cubicBezTo>
                      <a:pt x="3" y="0"/>
                      <a:pt x="7"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59" name="Freeform 100"/>
              <p:cNvSpPr>
                <a:spLocks noChangeArrowheads="1"/>
              </p:cNvSpPr>
              <p:nvPr/>
            </p:nvSpPr>
            <p:spPr bwMode="auto">
              <a:xfrm>
                <a:off x="297" y="940"/>
                <a:ext cx="31" cy="26"/>
              </a:xfrm>
              <a:custGeom>
                <a:avLst/>
                <a:gdLst>
                  <a:gd name="T0" fmla="*/ 1614 w 13"/>
                  <a:gd name="T1" fmla="*/ 369 h 11"/>
                  <a:gd name="T2" fmla="*/ 1614 w 13"/>
                  <a:gd name="T3" fmla="*/ 532 h 11"/>
                  <a:gd name="T4" fmla="*/ 2008 w 13"/>
                  <a:gd name="T5" fmla="*/ 1028 h 11"/>
                  <a:gd name="T6" fmla="*/ 2008 w 13"/>
                  <a:gd name="T7" fmla="*/ 1558 h 11"/>
                  <a:gd name="T8" fmla="*/ 2008 w 13"/>
                  <a:gd name="T9" fmla="*/ 1558 h 11"/>
                  <a:gd name="T10" fmla="*/ 1450 w 13"/>
                  <a:gd name="T11" fmla="*/ 1782 h 11"/>
                  <a:gd name="T12" fmla="*/ 773 w 13"/>
                  <a:gd name="T13" fmla="*/ 1558 h 11"/>
                  <a:gd name="T14" fmla="*/ 773 w 13"/>
                  <a:gd name="T15" fmla="*/ 1402 h 11"/>
                  <a:gd name="T16" fmla="*/ 393 w 13"/>
                  <a:gd name="T17" fmla="*/ 872 h 11"/>
                  <a:gd name="T18" fmla="*/ 393 w 13"/>
                  <a:gd name="T19" fmla="*/ 369 h 11"/>
                  <a:gd name="T20" fmla="*/ 393 w 13"/>
                  <a:gd name="T21" fmla="*/ 369 h 11"/>
                  <a:gd name="T22" fmla="*/ 937 w 13"/>
                  <a:gd name="T23" fmla="*/ 156 h 11"/>
                  <a:gd name="T24" fmla="*/ 1614 w 13"/>
                  <a:gd name="T25" fmla="*/ 532 h 11"/>
                  <a:gd name="T26" fmla="*/ 1614 w 13"/>
                  <a:gd name="T27" fmla="*/ 532 h 11"/>
                  <a:gd name="T28" fmla="*/ 1614 w 13"/>
                  <a:gd name="T29" fmla="*/ 369 h 11"/>
                  <a:gd name="T30" fmla="*/ 1843 w 13"/>
                  <a:gd name="T31" fmla="*/ 369 h 11"/>
                  <a:gd name="T32" fmla="*/ 1614 w 13"/>
                  <a:gd name="T33" fmla="*/ 369 h 11"/>
                  <a:gd name="T34" fmla="*/ 937 w 13"/>
                  <a:gd name="T35" fmla="*/ 0 h 11"/>
                  <a:gd name="T36" fmla="*/ 165 w 13"/>
                  <a:gd name="T37" fmla="*/ 156 h 11"/>
                  <a:gd name="T38" fmla="*/ 165 w 13"/>
                  <a:gd name="T39" fmla="*/ 369 h 11"/>
                  <a:gd name="T40" fmla="*/ 165 w 13"/>
                  <a:gd name="T41" fmla="*/ 872 h 11"/>
                  <a:gd name="T42" fmla="*/ 558 w 13"/>
                  <a:gd name="T43" fmla="*/ 1558 h 11"/>
                  <a:gd name="T44" fmla="*/ 773 w 13"/>
                  <a:gd name="T45" fmla="*/ 1782 h 11"/>
                  <a:gd name="T46" fmla="*/ 1450 w 13"/>
                  <a:gd name="T47" fmla="*/ 1900 h 11"/>
                  <a:gd name="T48" fmla="*/ 2234 w 13"/>
                  <a:gd name="T49" fmla="*/ 1782 h 11"/>
                  <a:gd name="T50" fmla="*/ 2234 w 13"/>
                  <a:gd name="T51" fmla="*/ 1782 h 11"/>
                  <a:gd name="T52" fmla="*/ 2234 w 13"/>
                  <a:gd name="T53" fmla="*/ 1028 h 11"/>
                  <a:gd name="T54" fmla="*/ 1843 w 13"/>
                  <a:gd name="T55" fmla="*/ 369 h 11"/>
                  <a:gd name="T56" fmla="*/ 161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3"/>
                      <a:pt x="9" y="3"/>
                      <a:pt x="9" y="3"/>
                    </a:cubicBezTo>
                    <a:cubicBezTo>
                      <a:pt x="10" y="4"/>
                      <a:pt x="11" y="5"/>
                      <a:pt x="11" y="6"/>
                    </a:cubicBezTo>
                    <a:cubicBezTo>
                      <a:pt x="12" y="7"/>
                      <a:pt x="11" y="8"/>
                      <a:pt x="11" y="9"/>
                    </a:cubicBezTo>
                    <a:cubicBezTo>
                      <a:pt x="11" y="9"/>
                      <a:pt x="11" y="9"/>
                      <a:pt x="11" y="9"/>
                    </a:cubicBezTo>
                    <a:cubicBezTo>
                      <a:pt x="10" y="10"/>
                      <a:pt x="9" y="10"/>
                      <a:pt x="8" y="10"/>
                    </a:cubicBezTo>
                    <a:cubicBezTo>
                      <a:pt x="7" y="10"/>
                      <a:pt x="6" y="10"/>
                      <a:pt x="4" y="9"/>
                    </a:cubicBezTo>
                    <a:cubicBezTo>
                      <a:pt x="4" y="9"/>
                      <a:pt x="4" y="9"/>
                      <a:pt x="4" y="8"/>
                    </a:cubicBezTo>
                    <a:cubicBezTo>
                      <a:pt x="3" y="7"/>
                      <a:pt x="2" y="6"/>
                      <a:pt x="2" y="5"/>
                    </a:cubicBezTo>
                    <a:cubicBezTo>
                      <a:pt x="2" y="4"/>
                      <a:pt x="2" y="3"/>
                      <a:pt x="2" y="2"/>
                    </a:cubicBezTo>
                    <a:cubicBezTo>
                      <a:pt x="2" y="2"/>
                      <a:pt x="2" y="2"/>
                      <a:pt x="2" y="2"/>
                    </a:cubicBezTo>
                    <a:cubicBezTo>
                      <a:pt x="3" y="1"/>
                      <a:pt x="4" y="1"/>
                      <a:pt x="5" y="1"/>
                    </a:cubicBezTo>
                    <a:cubicBezTo>
                      <a:pt x="6" y="1"/>
                      <a:pt x="7" y="2"/>
                      <a:pt x="9" y="3"/>
                    </a:cubicBezTo>
                    <a:cubicBezTo>
                      <a:pt x="9" y="3"/>
                      <a:pt x="9" y="3"/>
                      <a:pt x="9" y="3"/>
                    </a:cubicBezTo>
                    <a:cubicBezTo>
                      <a:pt x="9" y="2"/>
                      <a:pt x="9" y="2"/>
                      <a:pt x="9" y="2"/>
                    </a:cubicBezTo>
                    <a:cubicBezTo>
                      <a:pt x="10" y="2"/>
                      <a:pt x="10" y="2"/>
                      <a:pt x="10" y="2"/>
                    </a:cubicBezTo>
                    <a:cubicBezTo>
                      <a:pt x="10" y="2"/>
                      <a:pt x="9" y="2"/>
                      <a:pt x="9" y="2"/>
                    </a:cubicBezTo>
                    <a:cubicBezTo>
                      <a:pt x="8" y="1"/>
                      <a:pt x="6" y="0"/>
                      <a:pt x="5" y="0"/>
                    </a:cubicBezTo>
                    <a:cubicBezTo>
                      <a:pt x="4" y="0"/>
                      <a:pt x="2" y="0"/>
                      <a:pt x="1" y="1"/>
                    </a:cubicBezTo>
                    <a:cubicBezTo>
                      <a:pt x="1" y="2"/>
                      <a:pt x="1" y="2"/>
                      <a:pt x="1" y="2"/>
                    </a:cubicBezTo>
                    <a:cubicBezTo>
                      <a:pt x="1" y="3"/>
                      <a:pt x="0" y="4"/>
                      <a:pt x="1" y="5"/>
                    </a:cubicBezTo>
                    <a:cubicBezTo>
                      <a:pt x="1" y="7"/>
                      <a:pt x="2" y="8"/>
                      <a:pt x="3" y="9"/>
                    </a:cubicBezTo>
                    <a:cubicBezTo>
                      <a:pt x="4" y="9"/>
                      <a:pt x="4" y="9"/>
                      <a:pt x="4" y="10"/>
                    </a:cubicBezTo>
                    <a:cubicBezTo>
                      <a:pt x="5" y="11"/>
                      <a:pt x="7" y="11"/>
                      <a:pt x="8" y="11"/>
                    </a:cubicBezTo>
                    <a:cubicBezTo>
                      <a:pt x="9" y="11"/>
                      <a:pt x="11" y="11"/>
                      <a:pt x="12" y="10"/>
                    </a:cubicBezTo>
                    <a:cubicBezTo>
                      <a:pt x="12" y="10"/>
                      <a:pt x="12" y="10"/>
                      <a:pt x="12" y="10"/>
                    </a:cubicBezTo>
                    <a:cubicBezTo>
                      <a:pt x="13" y="9"/>
                      <a:pt x="13" y="7"/>
                      <a:pt x="12" y="6"/>
                    </a:cubicBezTo>
                    <a:cubicBezTo>
                      <a:pt x="12" y="4"/>
                      <a:pt x="11" y="3"/>
                      <a:pt x="10"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0" name="Freeform 101"/>
              <p:cNvSpPr>
                <a:spLocks noChangeArrowheads="1"/>
              </p:cNvSpPr>
              <p:nvPr/>
            </p:nvSpPr>
            <p:spPr bwMode="auto">
              <a:xfrm>
                <a:off x="283" y="916"/>
                <a:ext cx="29" cy="26"/>
              </a:xfrm>
              <a:custGeom>
                <a:avLst/>
                <a:gdLst>
                  <a:gd name="T0" fmla="*/ 1805 w 12"/>
                  <a:gd name="T1" fmla="*/ 369 h 11"/>
                  <a:gd name="T2" fmla="*/ 2214 w 12"/>
                  <a:gd name="T3" fmla="*/ 1558 h 11"/>
                  <a:gd name="T4" fmla="*/ 578 w 12"/>
                  <a:gd name="T5" fmla="*/ 1558 h 11"/>
                  <a:gd name="T6" fmla="*/ 408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2"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1" name="Freeform 102"/>
              <p:cNvSpPr>
                <a:spLocks noChangeArrowheads="1"/>
              </p:cNvSpPr>
              <p:nvPr/>
            </p:nvSpPr>
            <p:spPr bwMode="auto">
              <a:xfrm>
                <a:off x="283" y="916"/>
                <a:ext cx="29" cy="26"/>
              </a:xfrm>
              <a:custGeom>
                <a:avLst/>
                <a:gdLst>
                  <a:gd name="T0" fmla="*/ 1805 w 12"/>
                  <a:gd name="T1" fmla="*/ 369 h 11"/>
                  <a:gd name="T2" fmla="*/ 1805 w 12"/>
                  <a:gd name="T3" fmla="*/ 532 h 11"/>
                  <a:gd name="T4" fmla="*/ 2214 w 12"/>
                  <a:gd name="T5" fmla="*/ 1028 h 11"/>
                  <a:gd name="T6" fmla="*/ 1974 w 12"/>
                  <a:gd name="T7" fmla="*/ 1558 h 11"/>
                  <a:gd name="T8" fmla="*/ 1974 w 12"/>
                  <a:gd name="T9" fmla="*/ 1558 h 11"/>
                  <a:gd name="T10" fmla="*/ 1566 w 12"/>
                  <a:gd name="T11" fmla="*/ 1782 h 11"/>
                  <a:gd name="T12" fmla="*/ 817 w 12"/>
                  <a:gd name="T13" fmla="*/ 1558 h 11"/>
                  <a:gd name="T14" fmla="*/ 817 w 12"/>
                  <a:gd name="T15" fmla="*/ 1402 h 11"/>
                  <a:gd name="T16" fmla="*/ 169 w 12"/>
                  <a:gd name="T17" fmla="*/ 872 h 11"/>
                  <a:gd name="T18" fmla="*/ 408 w 12"/>
                  <a:gd name="T19" fmla="*/ 369 h 11"/>
                  <a:gd name="T20" fmla="*/ 408 w 12"/>
                  <a:gd name="T21" fmla="*/ 369 h 11"/>
                  <a:gd name="T22" fmla="*/ 986 w 12"/>
                  <a:gd name="T23" fmla="*/ 156 h 11"/>
                  <a:gd name="T24" fmla="*/ 1566 w 12"/>
                  <a:gd name="T25" fmla="*/ 369 h 11"/>
                  <a:gd name="T26" fmla="*/ 1805 w 12"/>
                  <a:gd name="T27" fmla="*/ 532 h 11"/>
                  <a:gd name="T28" fmla="*/ 1805 w 12"/>
                  <a:gd name="T29" fmla="*/ 369 h 11"/>
                  <a:gd name="T30" fmla="*/ 1805 w 12"/>
                  <a:gd name="T31" fmla="*/ 369 h 11"/>
                  <a:gd name="T32" fmla="*/ 1805 w 12"/>
                  <a:gd name="T33" fmla="*/ 369 h 11"/>
                  <a:gd name="T34" fmla="*/ 986 w 12"/>
                  <a:gd name="T35" fmla="*/ 0 h 11"/>
                  <a:gd name="T36" fmla="*/ 169 w 12"/>
                  <a:gd name="T37" fmla="*/ 156 h 11"/>
                  <a:gd name="T38" fmla="*/ 169 w 12"/>
                  <a:gd name="T39" fmla="*/ 156 h 11"/>
                  <a:gd name="T40" fmla="*/ 0 w 12"/>
                  <a:gd name="T41" fmla="*/ 872 h 11"/>
                  <a:gd name="T42" fmla="*/ 578 w 12"/>
                  <a:gd name="T43" fmla="*/ 1558 h 11"/>
                  <a:gd name="T44" fmla="*/ 578 w 12"/>
                  <a:gd name="T45" fmla="*/ 1558 h 11"/>
                  <a:gd name="T46" fmla="*/ 1566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0" y="9"/>
                    </a:cubicBezTo>
                    <a:cubicBezTo>
                      <a:pt x="10" y="9"/>
                      <a:pt x="10" y="9"/>
                      <a:pt x="10" y="9"/>
                    </a:cubicBezTo>
                    <a:cubicBezTo>
                      <a:pt x="10" y="10"/>
                      <a:pt x="9" y="10"/>
                      <a:pt x="8" y="10"/>
                    </a:cubicBezTo>
                    <a:cubicBezTo>
                      <a:pt x="7" y="10"/>
                      <a:pt x="5" y="10"/>
                      <a:pt x="4" y="9"/>
                    </a:cubicBezTo>
                    <a:cubicBezTo>
                      <a:pt x="4" y="9"/>
                      <a:pt x="4" y="8"/>
                      <a:pt x="4" y="8"/>
                    </a:cubicBezTo>
                    <a:cubicBezTo>
                      <a:pt x="3" y="7"/>
                      <a:pt x="2" y="6"/>
                      <a:pt x="1" y="5"/>
                    </a:cubicBezTo>
                    <a:cubicBezTo>
                      <a:pt x="1" y="4"/>
                      <a:pt x="1" y="3"/>
                      <a:pt x="2" y="2"/>
                    </a:cubicBezTo>
                    <a:cubicBezTo>
                      <a:pt x="2" y="2"/>
                      <a:pt x="2" y="2"/>
                      <a:pt x="2" y="2"/>
                    </a:cubicBezTo>
                    <a:cubicBezTo>
                      <a:pt x="3" y="1"/>
                      <a:pt x="3" y="1"/>
                      <a:pt x="5" y="1"/>
                    </a:cubicBezTo>
                    <a:cubicBezTo>
                      <a:pt x="6" y="1"/>
                      <a:pt x="7" y="2"/>
                      <a:pt x="8" y="2"/>
                    </a:cubicBezTo>
                    <a:cubicBezTo>
                      <a:pt x="8" y="3"/>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8" y="11"/>
                    </a:cubicBezTo>
                    <a:cubicBezTo>
                      <a:pt x="9" y="11"/>
                      <a:pt x="10" y="11"/>
                      <a:pt x="11" y="10"/>
                    </a:cubicBezTo>
                    <a:cubicBezTo>
                      <a:pt x="11" y="10"/>
                      <a:pt x="11" y="10"/>
                      <a:pt x="11" y="10"/>
                    </a:cubicBezTo>
                    <a:cubicBezTo>
                      <a:pt x="12" y="9"/>
                      <a:pt x="12" y="7"/>
                      <a:pt x="12" y="6"/>
                    </a:cubicBezTo>
                    <a:cubicBezTo>
                      <a:pt x="12" y="4"/>
                      <a:pt x="11"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2" name="Freeform 103"/>
              <p:cNvSpPr>
                <a:spLocks noChangeArrowheads="1"/>
              </p:cNvSpPr>
              <p:nvPr/>
            </p:nvSpPr>
            <p:spPr bwMode="auto">
              <a:xfrm>
                <a:off x="248" y="869"/>
                <a:ext cx="28" cy="28"/>
              </a:xfrm>
              <a:custGeom>
                <a:avLst/>
                <a:gdLst>
                  <a:gd name="T0" fmla="*/ 1449 w 12"/>
                  <a:gd name="T1" fmla="*/ 469 h 12"/>
                  <a:gd name="T2" fmla="*/ 1801 w 12"/>
                  <a:gd name="T3" fmla="*/ 1601 h 12"/>
                  <a:gd name="T4" fmla="*/ 469 w 12"/>
                  <a:gd name="T5" fmla="*/ 1449 h 12"/>
                  <a:gd name="T6" fmla="*/ 152 w 12"/>
                  <a:gd name="T7" fmla="*/ 355 h 12"/>
                  <a:gd name="T8" fmla="*/ 1449 w 12"/>
                  <a:gd name="T9" fmla="*/ 469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9" y="3"/>
                    </a:moveTo>
                    <a:cubicBezTo>
                      <a:pt x="11" y="5"/>
                      <a:pt x="12" y="8"/>
                      <a:pt x="11" y="10"/>
                    </a:cubicBezTo>
                    <a:cubicBezTo>
                      <a:pt x="9" y="12"/>
                      <a:pt x="6" y="11"/>
                      <a:pt x="3" y="9"/>
                    </a:cubicBezTo>
                    <a:cubicBezTo>
                      <a:pt x="1" y="7"/>
                      <a:pt x="0" y="4"/>
                      <a:pt x="1" y="2"/>
                    </a:cubicBezTo>
                    <a:cubicBezTo>
                      <a:pt x="3" y="0"/>
                      <a:pt x="6" y="1"/>
                      <a:pt x="9"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3" name="Freeform 104"/>
              <p:cNvSpPr>
                <a:spLocks noChangeArrowheads="1"/>
              </p:cNvSpPr>
              <p:nvPr/>
            </p:nvSpPr>
            <p:spPr bwMode="auto">
              <a:xfrm>
                <a:off x="248" y="869"/>
                <a:ext cx="28" cy="28"/>
              </a:xfrm>
              <a:custGeom>
                <a:avLst/>
                <a:gdLst>
                  <a:gd name="T0" fmla="*/ 1449 w 12"/>
                  <a:gd name="T1" fmla="*/ 469 h 12"/>
                  <a:gd name="T2" fmla="*/ 1307 w 12"/>
                  <a:gd name="T3" fmla="*/ 469 h 12"/>
                  <a:gd name="T4" fmla="*/ 1801 w 12"/>
                  <a:gd name="T5" fmla="*/ 980 h 12"/>
                  <a:gd name="T6" fmla="*/ 1601 w 12"/>
                  <a:gd name="T7" fmla="*/ 1449 h 12"/>
                  <a:gd name="T8" fmla="*/ 1601 w 12"/>
                  <a:gd name="T9" fmla="*/ 1601 h 12"/>
                  <a:gd name="T10" fmla="*/ 1094 w 12"/>
                  <a:gd name="T11" fmla="*/ 1801 h 12"/>
                  <a:gd name="T12" fmla="*/ 621 w 12"/>
                  <a:gd name="T13" fmla="*/ 1449 h 12"/>
                  <a:gd name="T14" fmla="*/ 621 w 12"/>
                  <a:gd name="T15" fmla="*/ 1449 h 12"/>
                  <a:gd name="T16" fmla="*/ 152 w 12"/>
                  <a:gd name="T17" fmla="*/ 828 h 12"/>
                  <a:gd name="T18" fmla="*/ 355 w 12"/>
                  <a:gd name="T19" fmla="*/ 469 h 12"/>
                  <a:gd name="T20" fmla="*/ 355 w 12"/>
                  <a:gd name="T21" fmla="*/ 355 h 12"/>
                  <a:gd name="T22" fmla="*/ 621 w 12"/>
                  <a:gd name="T23" fmla="*/ 152 h 12"/>
                  <a:gd name="T24" fmla="*/ 1307 w 12"/>
                  <a:gd name="T25" fmla="*/ 469 h 12"/>
                  <a:gd name="T26" fmla="*/ 1307 w 12"/>
                  <a:gd name="T27" fmla="*/ 469 h 12"/>
                  <a:gd name="T28" fmla="*/ 1449 w 12"/>
                  <a:gd name="T29" fmla="*/ 469 h 12"/>
                  <a:gd name="T30" fmla="*/ 1449 w 12"/>
                  <a:gd name="T31" fmla="*/ 355 h 12"/>
                  <a:gd name="T32" fmla="*/ 1449 w 12"/>
                  <a:gd name="T33" fmla="*/ 355 h 12"/>
                  <a:gd name="T34" fmla="*/ 621 w 12"/>
                  <a:gd name="T35" fmla="*/ 0 h 12"/>
                  <a:gd name="T36" fmla="*/ 152 w 12"/>
                  <a:gd name="T37" fmla="*/ 355 h 12"/>
                  <a:gd name="T38" fmla="*/ 152 w 12"/>
                  <a:gd name="T39" fmla="*/ 355 h 12"/>
                  <a:gd name="T40" fmla="*/ 0 w 12"/>
                  <a:gd name="T41" fmla="*/ 980 h 12"/>
                  <a:gd name="T42" fmla="*/ 469 w 12"/>
                  <a:gd name="T43" fmla="*/ 1601 h 12"/>
                  <a:gd name="T44" fmla="*/ 469 w 12"/>
                  <a:gd name="T45" fmla="*/ 1601 h 12"/>
                  <a:gd name="T46" fmla="*/ 1094 w 12"/>
                  <a:gd name="T47" fmla="*/ 1932 h 12"/>
                  <a:gd name="T48" fmla="*/ 1801 w 12"/>
                  <a:gd name="T49" fmla="*/ 1601 h 12"/>
                  <a:gd name="T50" fmla="*/ 1801 w 12"/>
                  <a:gd name="T51" fmla="*/ 1601 h 12"/>
                  <a:gd name="T52" fmla="*/ 1932 w 12"/>
                  <a:gd name="T53" fmla="*/ 980 h 12"/>
                  <a:gd name="T54" fmla="*/ 1449 w 12"/>
                  <a:gd name="T55" fmla="*/ 355 h 12"/>
                  <a:gd name="T56" fmla="*/ 1449 w 12"/>
                  <a:gd name="T57" fmla="*/ 469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9" y="3"/>
                    </a:moveTo>
                    <a:cubicBezTo>
                      <a:pt x="8" y="3"/>
                      <a:pt x="8" y="3"/>
                      <a:pt x="8" y="3"/>
                    </a:cubicBezTo>
                    <a:cubicBezTo>
                      <a:pt x="10" y="4"/>
                      <a:pt x="10" y="5"/>
                      <a:pt x="11" y="6"/>
                    </a:cubicBezTo>
                    <a:cubicBezTo>
                      <a:pt x="11" y="8"/>
                      <a:pt x="11" y="9"/>
                      <a:pt x="10" y="9"/>
                    </a:cubicBezTo>
                    <a:cubicBezTo>
                      <a:pt x="10" y="10"/>
                      <a:pt x="10" y="10"/>
                      <a:pt x="10" y="10"/>
                    </a:cubicBezTo>
                    <a:cubicBezTo>
                      <a:pt x="10" y="10"/>
                      <a:pt x="9" y="11"/>
                      <a:pt x="7" y="11"/>
                    </a:cubicBezTo>
                    <a:cubicBezTo>
                      <a:pt x="6" y="10"/>
                      <a:pt x="5" y="10"/>
                      <a:pt x="4" y="9"/>
                    </a:cubicBezTo>
                    <a:cubicBezTo>
                      <a:pt x="4" y="9"/>
                      <a:pt x="4" y="9"/>
                      <a:pt x="4" y="9"/>
                    </a:cubicBezTo>
                    <a:cubicBezTo>
                      <a:pt x="2" y="8"/>
                      <a:pt x="2" y="7"/>
                      <a:pt x="1" y="5"/>
                    </a:cubicBezTo>
                    <a:cubicBezTo>
                      <a:pt x="1" y="4"/>
                      <a:pt x="1" y="3"/>
                      <a:pt x="2" y="3"/>
                    </a:cubicBezTo>
                    <a:cubicBezTo>
                      <a:pt x="2" y="2"/>
                      <a:pt x="2" y="2"/>
                      <a:pt x="2" y="2"/>
                    </a:cubicBezTo>
                    <a:cubicBezTo>
                      <a:pt x="2" y="2"/>
                      <a:pt x="3" y="1"/>
                      <a:pt x="4" y="1"/>
                    </a:cubicBezTo>
                    <a:cubicBezTo>
                      <a:pt x="6" y="1"/>
                      <a:pt x="7" y="2"/>
                      <a:pt x="8" y="3"/>
                    </a:cubicBezTo>
                    <a:cubicBezTo>
                      <a:pt x="8" y="3"/>
                      <a:pt x="8" y="3"/>
                      <a:pt x="8" y="3"/>
                    </a:cubicBezTo>
                    <a:cubicBezTo>
                      <a:pt x="9" y="3"/>
                      <a:pt x="9" y="3"/>
                      <a:pt x="9" y="3"/>
                    </a:cubicBezTo>
                    <a:cubicBezTo>
                      <a:pt x="9" y="2"/>
                      <a:pt x="9" y="2"/>
                      <a:pt x="9" y="2"/>
                    </a:cubicBezTo>
                    <a:cubicBezTo>
                      <a:pt x="9" y="2"/>
                      <a:pt x="9" y="2"/>
                      <a:pt x="9" y="2"/>
                    </a:cubicBezTo>
                    <a:cubicBezTo>
                      <a:pt x="7" y="1"/>
                      <a:pt x="6" y="0"/>
                      <a:pt x="4" y="0"/>
                    </a:cubicBezTo>
                    <a:cubicBezTo>
                      <a:pt x="3" y="0"/>
                      <a:pt x="2" y="1"/>
                      <a:pt x="1" y="2"/>
                    </a:cubicBezTo>
                    <a:cubicBezTo>
                      <a:pt x="1" y="2"/>
                      <a:pt x="1" y="2"/>
                      <a:pt x="1" y="2"/>
                    </a:cubicBezTo>
                    <a:cubicBezTo>
                      <a:pt x="0" y="3"/>
                      <a:pt x="0" y="4"/>
                      <a:pt x="0" y="6"/>
                    </a:cubicBezTo>
                    <a:cubicBezTo>
                      <a:pt x="1" y="7"/>
                      <a:pt x="2" y="9"/>
                      <a:pt x="3" y="10"/>
                    </a:cubicBezTo>
                    <a:cubicBezTo>
                      <a:pt x="3" y="10"/>
                      <a:pt x="3" y="10"/>
                      <a:pt x="3" y="10"/>
                    </a:cubicBezTo>
                    <a:cubicBezTo>
                      <a:pt x="5" y="11"/>
                      <a:pt x="6" y="12"/>
                      <a:pt x="7" y="12"/>
                    </a:cubicBezTo>
                    <a:cubicBezTo>
                      <a:pt x="9" y="12"/>
                      <a:pt x="10" y="11"/>
                      <a:pt x="11" y="10"/>
                    </a:cubicBezTo>
                    <a:cubicBezTo>
                      <a:pt x="11" y="10"/>
                      <a:pt x="11" y="10"/>
                      <a:pt x="11" y="10"/>
                    </a:cubicBezTo>
                    <a:cubicBezTo>
                      <a:pt x="12" y="9"/>
                      <a:pt x="12" y="8"/>
                      <a:pt x="12" y="6"/>
                    </a:cubicBezTo>
                    <a:cubicBezTo>
                      <a:pt x="11" y="5"/>
                      <a:pt x="10" y="3"/>
                      <a:pt x="9" y="2"/>
                    </a:cubicBezTo>
                    <a:cubicBezTo>
                      <a:pt x="9" y="3"/>
                      <a:pt x="9" y="3"/>
                      <a:pt x="9"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4" name="Freeform 105"/>
              <p:cNvSpPr>
                <a:spLocks noChangeArrowheads="1"/>
              </p:cNvSpPr>
              <p:nvPr/>
            </p:nvSpPr>
            <p:spPr bwMode="auto">
              <a:xfrm>
                <a:off x="227" y="848"/>
                <a:ext cx="28" cy="26"/>
              </a:xfrm>
              <a:custGeom>
                <a:avLst/>
                <a:gdLst>
                  <a:gd name="T0" fmla="*/ 1449 w 12"/>
                  <a:gd name="T1" fmla="*/ 369 h 11"/>
                  <a:gd name="T2" fmla="*/ 1801 w 12"/>
                  <a:gd name="T3" fmla="*/ 1558 h 11"/>
                  <a:gd name="T4" fmla="*/ 469 w 12"/>
                  <a:gd name="T5" fmla="*/ 1558 h 11"/>
                  <a:gd name="T6" fmla="*/ 152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1" y="2"/>
                    </a:cubicBezTo>
                    <a:cubicBezTo>
                      <a:pt x="3" y="0"/>
                      <a:pt x="6" y="0"/>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5" name="Freeform 106"/>
              <p:cNvSpPr>
                <a:spLocks noChangeArrowheads="1"/>
              </p:cNvSpPr>
              <p:nvPr/>
            </p:nvSpPr>
            <p:spPr bwMode="auto">
              <a:xfrm>
                <a:off x="227" y="848"/>
                <a:ext cx="28" cy="26"/>
              </a:xfrm>
              <a:custGeom>
                <a:avLst/>
                <a:gdLst>
                  <a:gd name="T0" fmla="*/ 1449 w 12"/>
                  <a:gd name="T1" fmla="*/ 369 h 11"/>
                  <a:gd name="T2" fmla="*/ 1449 w 12"/>
                  <a:gd name="T3" fmla="*/ 532 h 11"/>
                  <a:gd name="T4" fmla="*/ 1801 w 12"/>
                  <a:gd name="T5" fmla="*/ 1028 h 11"/>
                  <a:gd name="T6" fmla="*/ 1601 w 12"/>
                  <a:gd name="T7" fmla="*/ 1558 h 11"/>
                  <a:gd name="T8" fmla="*/ 1601 w 12"/>
                  <a:gd name="T9" fmla="*/ 1558 h 11"/>
                  <a:gd name="T10" fmla="*/ 1307 w 12"/>
                  <a:gd name="T11" fmla="*/ 1782 h 11"/>
                  <a:gd name="T12" fmla="*/ 621 w 12"/>
                  <a:gd name="T13" fmla="*/ 1558 h 11"/>
                  <a:gd name="T14" fmla="*/ 621 w 12"/>
                  <a:gd name="T15" fmla="*/ 1402 h 11"/>
                  <a:gd name="T16" fmla="*/ 152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369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0" y="5"/>
                      <a:pt x="11" y="6"/>
                    </a:cubicBezTo>
                    <a:cubicBezTo>
                      <a:pt x="11" y="7"/>
                      <a:pt x="11" y="8"/>
                      <a:pt x="10" y="9"/>
                    </a:cubicBezTo>
                    <a:cubicBezTo>
                      <a:pt x="10" y="9"/>
                      <a:pt x="10" y="9"/>
                      <a:pt x="10" y="9"/>
                    </a:cubicBezTo>
                    <a:cubicBezTo>
                      <a:pt x="10" y="10"/>
                      <a:pt x="9" y="10"/>
                      <a:pt x="8" y="10"/>
                    </a:cubicBezTo>
                    <a:cubicBezTo>
                      <a:pt x="6" y="10"/>
                      <a:pt x="5" y="10"/>
                      <a:pt x="4" y="9"/>
                    </a:cubicBezTo>
                    <a:cubicBezTo>
                      <a:pt x="4" y="9"/>
                      <a:pt x="4" y="8"/>
                      <a:pt x="4" y="8"/>
                    </a:cubicBezTo>
                    <a:cubicBezTo>
                      <a:pt x="3" y="7"/>
                      <a:pt x="2" y="6"/>
                      <a:pt x="1" y="5"/>
                    </a:cubicBezTo>
                    <a:cubicBezTo>
                      <a:pt x="1" y="4"/>
                      <a:pt x="1" y="3"/>
                      <a:pt x="2" y="2"/>
                    </a:cubicBezTo>
                    <a:cubicBezTo>
                      <a:pt x="2" y="2"/>
                      <a:pt x="2" y="2"/>
                      <a:pt x="2" y="2"/>
                    </a:cubicBezTo>
                    <a:cubicBezTo>
                      <a:pt x="2" y="1"/>
                      <a:pt x="3" y="1"/>
                      <a:pt x="5" y="1"/>
                    </a:cubicBezTo>
                    <a:cubicBezTo>
                      <a:pt x="6" y="1"/>
                      <a:pt x="7" y="2"/>
                      <a:pt x="8" y="2"/>
                    </a:cubicBezTo>
                    <a:cubicBezTo>
                      <a:pt x="8" y="2"/>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8" y="11"/>
                    </a:cubicBezTo>
                    <a:cubicBezTo>
                      <a:pt x="9" y="11"/>
                      <a:pt x="10" y="11"/>
                      <a:pt x="11" y="10"/>
                    </a:cubicBezTo>
                    <a:cubicBezTo>
                      <a:pt x="11" y="10"/>
                      <a:pt x="11" y="10"/>
                      <a:pt x="11" y="10"/>
                    </a:cubicBezTo>
                    <a:cubicBezTo>
                      <a:pt x="12" y="9"/>
                      <a:pt x="12" y="7"/>
                      <a:pt x="12" y="6"/>
                    </a:cubicBezTo>
                    <a:cubicBezTo>
                      <a:pt x="11" y="4"/>
                      <a:pt x="11" y="3"/>
                      <a:pt x="9" y="2"/>
                    </a:cubicBezTo>
                    <a:cubicBezTo>
                      <a:pt x="9" y="2"/>
                      <a:pt x="9" y="2"/>
                      <a:pt x="9"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6" name="Freeform 107"/>
              <p:cNvSpPr>
                <a:spLocks noChangeArrowheads="1"/>
              </p:cNvSpPr>
              <p:nvPr/>
            </p:nvSpPr>
            <p:spPr bwMode="auto">
              <a:xfrm>
                <a:off x="340" y="1086"/>
                <a:ext cx="26" cy="26"/>
              </a:xfrm>
              <a:custGeom>
                <a:avLst/>
                <a:gdLst>
                  <a:gd name="T0" fmla="*/ 1257 w 11"/>
                  <a:gd name="T1" fmla="*/ 0 h 11"/>
                  <a:gd name="T2" fmla="*/ 1782 w 11"/>
                  <a:gd name="T3" fmla="*/ 1257 h 11"/>
                  <a:gd name="T4" fmla="*/ 659 w 11"/>
                  <a:gd name="T5" fmla="*/ 1900 h 11"/>
                  <a:gd name="T6" fmla="*/ 156 w 11"/>
                  <a:gd name="T7" fmla="*/ 659 h 11"/>
                  <a:gd name="T8" fmla="*/ 1257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7" y="0"/>
                    </a:moveTo>
                    <a:cubicBezTo>
                      <a:pt x="10" y="1"/>
                      <a:pt x="11" y="4"/>
                      <a:pt x="10" y="7"/>
                    </a:cubicBezTo>
                    <a:cubicBezTo>
                      <a:pt x="10" y="10"/>
                      <a:pt x="7" y="11"/>
                      <a:pt x="4" y="11"/>
                    </a:cubicBezTo>
                    <a:cubicBezTo>
                      <a:pt x="2" y="10"/>
                      <a:pt x="0" y="7"/>
                      <a:pt x="1" y="4"/>
                    </a:cubicBezTo>
                    <a:cubicBezTo>
                      <a:pt x="2" y="1"/>
                      <a:pt x="5" y="0"/>
                      <a:pt x="7"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7" name="Freeform 108"/>
              <p:cNvSpPr>
                <a:spLocks noChangeArrowheads="1"/>
              </p:cNvSpPr>
              <p:nvPr/>
            </p:nvSpPr>
            <p:spPr bwMode="auto">
              <a:xfrm>
                <a:off x="340" y="1084"/>
                <a:ext cx="28" cy="31"/>
              </a:xfrm>
              <a:custGeom>
                <a:avLst/>
                <a:gdLst>
                  <a:gd name="T0" fmla="*/ 1094 w 12"/>
                  <a:gd name="T1" fmla="*/ 165 h 13"/>
                  <a:gd name="T2" fmla="*/ 1094 w 12"/>
                  <a:gd name="T3" fmla="*/ 393 h 13"/>
                  <a:gd name="T4" fmla="*/ 1307 w 12"/>
                  <a:gd name="T5" fmla="*/ 393 h 13"/>
                  <a:gd name="T6" fmla="*/ 1601 w 12"/>
                  <a:gd name="T7" fmla="*/ 1450 h 13"/>
                  <a:gd name="T8" fmla="*/ 1449 w 12"/>
                  <a:gd name="T9" fmla="*/ 1843 h 13"/>
                  <a:gd name="T10" fmla="*/ 621 w 12"/>
                  <a:gd name="T11" fmla="*/ 2008 h 13"/>
                  <a:gd name="T12" fmla="*/ 469 w 12"/>
                  <a:gd name="T13" fmla="*/ 2008 h 13"/>
                  <a:gd name="T14" fmla="*/ 355 w 12"/>
                  <a:gd name="T15" fmla="*/ 937 h 13"/>
                  <a:gd name="T16" fmla="*/ 469 w 12"/>
                  <a:gd name="T17" fmla="*/ 558 h 13"/>
                  <a:gd name="T18" fmla="*/ 1094 w 12"/>
                  <a:gd name="T19" fmla="*/ 393 h 13"/>
                  <a:gd name="T20" fmla="*/ 1094 w 12"/>
                  <a:gd name="T21" fmla="*/ 165 h 13"/>
                  <a:gd name="T22" fmla="*/ 1307 w 12"/>
                  <a:gd name="T23" fmla="*/ 165 h 13"/>
                  <a:gd name="T24" fmla="*/ 355 w 12"/>
                  <a:gd name="T25" fmla="*/ 558 h 13"/>
                  <a:gd name="T26" fmla="*/ 152 w 12"/>
                  <a:gd name="T27" fmla="*/ 937 h 13"/>
                  <a:gd name="T28" fmla="*/ 469 w 12"/>
                  <a:gd name="T29" fmla="*/ 2008 h 13"/>
                  <a:gd name="T30" fmla="*/ 621 w 12"/>
                  <a:gd name="T31" fmla="*/ 2234 h 13"/>
                  <a:gd name="T32" fmla="*/ 1601 w 12"/>
                  <a:gd name="T33" fmla="*/ 1843 h 13"/>
                  <a:gd name="T34" fmla="*/ 1801 w 12"/>
                  <a:gd name="T35" fmla="*/ 1450 h 13"/>
                  <a:gd name="T36" fmla="*/ 1449 w 12"/>
                  <a:gd name="T37" fmla="*/ 393 h 13"/>
                  <a:gd name="T38" fmla="*/ 1307 w 12"/>
                  <a:gd name="T39" fmla="*/ 165 h 13"/>
                  <a:gd name="T40" fmla="*/ 1094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2"/>
                    </a:cubicBezTo>
                    <a:cubicBezTo>
                      <a:pt x="10" y="3"/>
                      <a:pt x="10" y="6"/>
                      <a:pt x="10" y="8"/>
                    </a:cubicBezTo>
                    <a:cubicBezTo>
                      <a:pt x="10" y="8"/>
                      <a:pt x="9" y="9"/>
                      <a:pt x="9" y="10"/>
                    </a:cubicBezTo>
                    <a:cubicBezTo>
                      <a:pt x="8" y="11"/>
                      <a:pt x="6" y="12"/>
                      <a:pt x="4" y="11"/>
                    </a:cubicBezTo>
                    <a:cubicBezTo>
                      <a:pt x="4" y="11"/>
                      <a:pt x="4" y="11"/>
                      <a:pt x="3" y="11"/>
                    </a:cubicBezTo>
                    <a:cubicBezTo>
                      <a:pt x="2" y="10"/>
                      <a:pt x="1" y="7"/>
                      <a:pt x="2" y="5"/>
                    </a:cubicBezTo>
                    <a:cubicBezTo>
                      <a:pt x="2" y="5"/>
                      <a:pt x="2" y="4"/>
                      <a:pt x="3" y="3"/>
                    </a:cubicBezTo>
                    <a:cubicBezTo>
                      <a:pt x="4" y="2"/>
                      <a:pt x="6" y="1"/>
                      <a:pt x="7" y="2"/>
                    </a:cubicBezTo>
                    <a:cubicBezTo>
                      <a:pt x="7" y="1"/>
                      <a:pt x="7" y="1"/>
                      <a:pt x="7" y="1"/>
                    </a:cubicBezTo>
                    <a:cubicBezTo>
                      <a:pt x="8" y="1"/>
                      <a:pt x="8" y="1"/>
                      <a:pt x="8" y="1"/>
                    </a:cubicBezTo>
                    <a:cubicBezTo>
                      <a:pt x="5" y="0"/>
                      <a:pt x="3" y="1"/>
                      <a:pt x="2" y="3"/>
                    </a:cubicBezTo>
                    <a:cubicBezTo>
                      <a:pt x="1" y="3"/>
                      <a:pt x="1" y="4"/>
                      <a:pt x="1" y="5"/>
                    </a:cubicBezTo>
                    <a:cubicBezTo>
                      <a:pt x="0" y="8"/>
                      <a:pt x="1" y="10"/>
                      <a:pt x="3" y="11"/>
                    </a:cubicBezTo>
                    <a:cubicBezTo>
                      <a:pt x="3" y="12"/>
                      <a:pt x="4" y="12"/>
                      <a:pt x="4" y="12"/>
                    </a:cubicBezTo>
                    <a:cubicBezTo>
                      <a:pt x="6" y="13"/>
                      <a:pt x="8" y="12"/>
                      <a:pt x="10" y="10"/>
                    </a:cubicBezTo>
                    <a:cubicBezTo>
                      <a:pt x="10" y="10"/>
                      <a:pt x="11" y="9"/>
                      <a:pt x="11" y="8"/>
                    </a:cubicBezTo>
                    <a:cubicBezTo>
                      <a:pt x="12" y="5"/>
                      <a:pt x="11" y="3"/>
                      <a:pt x="9" y="2"/>
                    </a:cubicBezTo>
                    <a:cubicBezTo>
                      <a:pt x="9" y="1"/>
                      <a:pt x="8" y="1"/>
                      <a:pt x="8"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8" name="Freeform 109"/>
              <p:cNvSpPr>
                <a:spLocks noChangeArrowheads="1"/>
              </p:cNvSpPr>
              <p:nvPr/>
            </p:nvSpPr>
            <p:spPr bwMode="auto">
              <a:xfrm>
                <a:off x="328" y="1063"/>
                <a:ext cx="26" cy="28"/>
              </a:xfrm>
              <a:custGeom>
                <a:avLst/>
                <a:gdLst>
                  <a:gd name="T0" fmla="*/ 1257 w 11"/>
                  <a:gd name="T1" fmla="*/ 0 h 12"/>
                  <a:gd name="T2" fmla="*/ 1782 w 11"/>
                  <a:gd name="T3" fmla="*/ 1094 h 12"/>
                  <a:gd name="T4" fmla="*/ 659 w 11"/>
                  <a:gd name="T5" fmla="*/ 1801 h 12"/>
                  <a:gd name="T6" fmla="*/ 156 w 11"/>
                  <a:gd name="T7" fmla="*/ 621 h 12"/>
                  <a:gd name="T8" fmla="*/ 1257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0"/>
                    </a:moveTo>
                    <a:cubicBezTo>
                      <a:pt x="10" y="1"/>
                      <a:pt x="11" y="4"/>
                      <a:pt x="10" y="7"/>
                    </a:cubicBezTo>
                    <a:cubicBezTo>
                      <a:pt x="9" y="10"/>
                      <a:pt x="7" y="12"/>
                      <a:pt x="4" y="11"/>
                    </a:cubicBezTo>
                    <a:cubicBezTo>
                      <a:pt x="2" y="10"/>
                      <a:pt x="0" y="7"/>
                      <a:pt x="1" y="4"/>
                    </a:cubicBezTo>
                    <a:cubicBezTo>
                      <a:pt x="2" y="1"/>
                      <a:pt x="5" y="0"/>
                      <a:pt x="7"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69" name="Freeform 110"/>
              <p:cNvSpPr>
                <a:spLocks noChangeArrowheads="1"/>
              </p:cNvSpPr>
              <p:nvPr/>
            </p:nvSpPr>
            <p:spPr bwMode="auto">
              <a:xfrm>
                <a:off x="328" y="1060"/>
                <a:ext cx="26" cy="31"/>
              </a:xfrm>
              <a:custGeom>
                <a:avLst/>
                <a:gdLst>
                  <a:gd name="T0" fmla="*/ 1257 w 11"/>
                  <a:gd name="T1" fmla="*/ 165 h 13"/>
                  <a:gd name="T2" fmla="*/ 1257 w 11"/>
                  <a:gd name="T3" fmla="*/ 393 h 13"/>
                  <a:gd name="T4" fmla="*/ 1402 w 11"/>
                  <a:gd name="T5" fmla="*/ 558 h 13"/>
                  <a:gd name="T6" fmla="*/ 1782 w 11"/>
                  <a:gd name="T7" fmla="*/ 1450 h 13"/>
                  <a:gd name="T8" fmla="*/ 1558 w 11"/>
                  <a:gd name="T9" fmla="*/ 1843 h 13"/>
                  <a:gd name="T10" fmla="*/ 659 w 11"/>
                  <a:gd name="T11" fmla="*/ 2008 h 13"/>
                  <a:gd name="T12" fmla="*/ 532 w 11"/>
                  <a:gd name="T13" fmla="*/ 2008 h 13"/>
                  <a:gd name="T14" fmla="*/ 369 w 11"/>
                  <a:gd name="T15" fmla="*/ 1068 h 13"/>
                  <a:gd name="T16" fmla="*/ 532 w 11"/>
                  <a:gd name="T17" fmla="*/ 773 h 13"/>
                  <a:gd name="T18" fmla="*/ 1257 w 11"/>
                  <a:gd name="T19" fmla="*/ 393 h 13"/>
                  <a:gd name="T20" fmla="*/ 1257 w 11"/>
                  <a:gd name="T21" fmla="*/ 165 h 13"/>
                  <a:gd name="T22" fmla="*/ 1257 w 11"/>
                  <a:gd name="T23" fmla="*/ 165 h 13"/>
                  <a:gd name="T24" fmla="*/ 369 w 11"/>
                  <a:gd name="T25" fmla="*/ 558 h 13"/>
                  <a:gd name="T26" fmla="*/ 156 w 11"/>
                  <a:gd name="T27" fmla="*/ 937 h 13"/>
                  <a:gd name="T28" fmla="*/ 369 w 11"/>
                  <a:gd name="T29" fmla="*/ 2234 h 13"/>
                  <a:gd name="T30" fmla="*/ 659 w 11"/>
                  <a:gd name="T31" fmla="*/ 2234 h 13"/>
                  <a:gd name="T32" fmla="*/ 1782 w 11"/>
                  <a:gd name="T33" fmla="*/ 1843 h 13"/>
                  <a:gd name="T34" fmla="*/ 1900 w 11"/>
                  <a:gd name="T35" fmla="*/ 1450 h 13"/>
                  <a:gd name="T36" fmla="*/ 1558 w 11"/>
                  <a:gd name="T37" fmla="*/ 393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8" y="2"/>
                      <a:pt x="8" y="2"/>
                      <a:pt x="8" y="3"/>
                    </a:cubicBezTo>
                    <a:cubicBezTo>
                      <a:pt x="10" y="4"/>
                      <a:pt x="10" y="6"/>
                      <a:pt x="10" y="8"/>
                    </a:cubicBezTo>
                    <a:cubicBezTo>
                      <a:pt x="10" y="9"/>
                      <a:pt x="9" y="9"/>
                      <a:pt x="9" y="10"/>
                    </a:cubicBezTo>
                    <a:cubicBezTo>
                      <a:pt x="8" y="11"/>
                      <a:pt x="6" y="12"/>
                      <a:pt x="4" y="11"/>
                    </a:cubicBezTo>
                    <a:cubicBezTo>
                      <a:pt x="4" y="11"/>
                      <a:pt x="3" y="11"/>
                      <a:pt x="3" y="11"/>
                    </a:cubicBezTo>
                    <a:cubicBezTo>
                      <a:pt x="2" y="10"/>
                      <a:pt x="1" y="8"/>
                      <a:pt x="2" y="6"/>
                    </a:cubicBezTo>
                    <a:cubicBezTo>
                      <a:pt x="2" y="5"/>
                      <a:pt x="2" y="4"/>
                      <a:pt x="3" y="4"/>
                    </a:cubicBezTo>
                    <a:cubicBezTo>
                      <a:pt x="4" y="2"/>
                      <a:pt x="6" y="2"/>
                      <a:pt x="7" y="2"/>
                    </a:cubicBezTo>
                    <a:cubicBezTo>
                      <a:pt x="7" y="1"/>
                      <a:pt x="7" y="1"/>
                      <a:pt x="7" y="1"/>
                    </a:cubicBezTo>
                    <a:cubicBezTo>
                      <a:pt x="7" y="1"/>
                      <a:pt x="7" y="1"/>
                      <a:pt x="7" y="1"/>
                    </a:cubicBezTo>
                    <a:cubicBezTo>
                      <a:pt x="5" y="0"/>
                      <a:pt x="3" y="1"/>
                      <a:pt x="2" y="3"/>
                    </a:cubicBezTo>
                    <a:cubicBezTo>
                      <a:pt x="1" y="4"/>
                      <a:pt x="1" y="4"/>
                      <a:pt x="1" y="5"/>
                    </a:cubicBezTo>
                    <a:cubicBezTo>
                      <a:pt x="0" y="8"/>
                      <a:pt x="1" y="10"/>
                      <a:pt x="2" y="12"/>
                    </a:cubicBezTo>
                    <a:cubicBezTo>
                      <a:pt x="3" y="12"/>
                      <a:pt x="3" y="12"/>
                      <a:pt x="4" y="12"/>
                    </a:cubicBezTo>
                    <a:cubicBezTo>
                      <a:pt x="6" y="13"/>
                      <a:pt x="8" y="12"/>
                      <a:pt x="10" y="10"/>
                    </a:cubicBezTo>
                    <a:cubicBezTo>
                      <a:pt x="10" y="10"/>
                      <a:pt x="10" y="9"/>
                      <a:pt x="11" y="8"/>
                    </a:cubicBezTo>
                    <a:cubicBezTo>
                      <a:pt x="11" y="6"/>
                      <a:pt x="11" y="3"/>
                      <a:pt x="9" y="2"/>
                    </a:cubicBezTo>
                    <a:cubicBezTo>
                      <a:pt x="8" y="1"/>
                      <a:pt x="8" y="1"/>
                      <a:pt x="7"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0" name="Freeform 111"/>
              <p:cNvSpPr>
                <a:spLocks noChangeArrowheads="1"/>
              </p:cNvSpPr>
              <p:nvPr/>
            </p:nvSpPr>
            <p:spPr bwMode="auto">
              <a:xfrm>
                <a:off x="267" y="987"/>
                <a:ext cx="26" cy="28"/>
              </a:xfrm>
              <a:custGeom>
                <a:avLst/>
                <a:gdLst>
                  <a:gd name="T0" fmla="*/ 1257 w 11"/>
                  <a:gd name="T1" fmla="*/ 152 h 12"/>
                  <a:gd name="T2" fmla="*/ 1782 w 11"/>
                  <a:gd name="T3" fmla="*/ 1307 h 12"/>
                  <a:gd name="T4" fmla="*/ 659 w 11"/>
                  <a:gd name="T5" fmla="*/ 1932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9" y="2"/>
                      <a:pt x="11" y="5"/>
                      <a:pt x="10" y="8"/>
                    </a:cubicBezTo>
                    <a:cubicBezTo>
                      <a:pt x="9" y="11"/>
                      <a:pt x="6" y="12"/>
                      <a:pt x="4" y="12"/>
                    </a:cubicBezTo>
                    <a:cubicBezTo>
                      <a:pt x="1" y="11"/>
                      <a:pt x="0" y="8"/>
                      <a:pt x="1" y="5"/>
                    </a:cubicBezTo>
                    <a:cubicBezTo>
                      <a:pt x="2" y="2"/>
                      <a:pt x="4"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1" name="Freeform 112"/>
              <p:cNvSpPr>
                <a:spLocks noChangeArrowheads="1"/>
              </p:cNvSpPr>
              <p:nvPr/>
            </p:nvSpPr>
            <p:spPr bwMode="auto">
              <a:xfrm>
                <a:off x="267" y="987"/>
                <a:ext cx="26" cy="31"/>
              </a:xfrm>
              <a:custGeom>
                <a:avLst/>
                <a:gdLst>
                  <a:gd name="T0" fmla="*/ 1257 w 11"/>
                  <a:gd name="T1" fmla="*/ 165 h 13"/>
                  <a:gd name="T2" fmla="*/ 1257 w 11"/>
                  <a:gd name="T3" fmla="*/ 393 h 13"/>
                  <a:gd name="T4" fmla="*/ 1402 w 11"/>
                  <a:gd name="T5" fmla="*/ 393 h 13"/>
                  <a:gd name="T6" fmla="*/ 1558 w 11"/>
                  <a:gd name="T7" fmla="*/ 1331 h 13"/>
                  <a:gd name="T8" fmla="*/ 1402 w 11"/>
                  <a:gd name="T9" fmla="*/ 1614 h 13"/>
                  <a:gd name="T10" fmla="*/ 659 w 11"/>
                  <a:gd name="T11" fmla="*/ 2008 h 13"/>
                  <a:gd name="T12" fmla="*/ 532 w 11"/>
                  <a:gd name="T13" fmla="*/ 1843 h 13"/>
                  <a:gd name="T14" fmla="*/ 156 w 11"/>
                  <a:gd name="T15" fmla="*/ 937 h 13"/>
                  <a:gd name="T16" fmla="*/ 369 w 11"/>
                  <a:gd name="T17" fmla="*/ 558 h 13"/>
                  <a:gd name="T18" fmla="*/ 1257 w 11"/>
                  <a:gd name="T19" fmla="*/ 393 h 13"/>
                  <a:gd name="T20" fmla="*/ 1257 w 11"/>
                  <a:gd name="T21" fmla="*/ 165 h 13"/>
                  <a:gd name="T22" fmla="*/ 1257 w 11"/>
                  <a:gd name="T23" fmla="*/ 165 h 13"/>
                  <a:gd name="T24" fmla="*/ 156 w 11"/>
                  <a:gd name="T25" fmla="*/ 558 h 13"/>
                  <a:gd name="T26" fmla="*/ 0 w 11"/>
                  <a:gd name="T27" fmla="*/ 937 h 13"/>
                  <a:gd name="T28" fmla="*/ 369 w 11"/>
                  <a:gd name="T29" fmla="*/ 2008 h 13"/>
                  <a:gd name="T30" fmla="*/ 659 w 11"/>
                  <a:gd name="T31" fmla="*/ 2234 h 13"/>
                  <a:gd name="T32" fmla="*/ 1558 w 11"/>
                  <a:gd name="T33" fmla="*/ 1843 h 13"/>
                  <a:gd name="T34" fmla="*/ 1782 w 11"/>
                  <a:gd name="T35" fmla="*/ 1450 h 13"/>
                  <a:gd name="T36" fmla="*/ 1402 w 11"/>
                  <a:gd name="T37" fmla="*/ 165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7" y="2"/>
                      <a:pt x="7" y="2"/>
                      <a:pt x="8" y="2"/>
                    </a:cubicBezTo>
                    <a:cubicBezTo>
                      <a:pt x="9" y="3"/>
                      <a:pt x="10" y="5"/>
                      <a:pt x="9" y="7"/>
                    </a:cubicBezTo>
                    <a:cubicBezTo>
                      <a:pt x="9" y="8"/>
                      <a:pt x="9" y="9"/>
                      <a:pt x="8" y="9"/>
                    </a:cubicBezTo>
                    <a:cubicBezTo>
                      <a:pt x="7" y="11"/>
                      <a:pt x="5" y="11"/>
                      <a:pt x="4" y="11"/>
                    </a:cubicBezTo>
                    <a:cubicBezTo>
                      <a:pt x="3" y="11"/>
                      <a:pt x="3" y="11"/>
                      <a:pt x="3" y="10"/>
                    </a:cubicBezTo>
                    <a:cubicBezTo>
                      <a:pt x="1" y="9"/>
                      <a:pt x="1" y="7"/>
                      <a:pt x="1" y="5"/>
                    </a:cubicBezTo>
                    <a:cubicBezTo>
                      <a:pt x="1" y="4"/>
                      <a:pt x="2" y="4"/>
                      <a:pt x="2" y="3"/>
                    </a:cubicBezTo>
                    <a:cubicBezTo>
                      <a:pt x="3" y="2"/>
                      <a:pt x="5" y="1"/>
                      <a:pt x="7" y="2"/>
                    </a:cubicBezTo>
                    <a:cubicBezTo>
                      <a:pt x="7" y="1"/>
                      <a:pt x="7" y="1"/>
                      <a:pt x="7" y="1"/>
                    </a:cubicBezTo>
                    <a:cubicBezTo>
                      <a:pt x="7" y="1"/>
                      <a:pt x="7" y="1"/>
                      <a:pt x="7" y="1"/>
                    </a:cubicBezTo>
                    <a:cubicBezTo>
                      <a:pt x="5" y="0"/>
                      <a:pt x="3" y="1"/>
                      <a:pt x="1" y="3"/>
                    </a:cubicBezTo>
                    <a:cubicBezTo>
                      <a:pt x="1" y="3"/>
                      <a:pt x="0" y="4"/>
                      <a:pt x="0" y="5"/>
                    </a:cubicBezTo>
                    <a:cubicBezTo>
                      <a:pt x="0" y="7"/>
                      <a:pt x="0" y="10"/>
                      <a:pt x="2" y="11"/>
                    </a:cubicBezTo>
                    <a:cubicBezTo>
                      <a:pt x="3" y="12"/>
                      <a:pt x="3" y="12"/>
                      <a:pt x="4" y="12"/>
                    </a:cubicBezTo>
                    <a:cubicBezTo>
                      <a:pt x="6" y="13"/>
                      <a:pt x="8" y="12"/>
                      <a:pt x="9" y="10"/>
                    </a:cubicBezTo>
                    <a:cubicBezTo>
                      <a:pt x="10" y="9"/>
                      <a:pt x="10" y="9"/>
                      <a:pt x="10" y="8"/>
                    </a:cubicBezTo>
                    <a:cubicBezTo>
                      <a:pt x="11" y="5"/>
                      <a:pt x="10" y="3"/>
                      <a:pt x="8" y="1"/>
                    </a:cubicBezTo>
                    <a:cubicBezTo>
                      <a:pt x="8" y="1"/>
                      <a:pt x="8" y="1"/>
                      <a:pt x="7"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2" name="Freeform 113"/>
              <p:cNvSpPr>
                <a:spLocks noChangeArrowheads="1"/>
              </p:cNvSpPr>
              <p:nvPr/>
            </p:nvSpPr>
            <p:spPr bwMode="auto">
              <a:xfrm>
                <a:off x="316" y="1039"/>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7"/>
                    </a:cubicBezTo>
                    <a:cubicBezTo>
                      <a:pt x="9" y="10"/>
                      <a:pt x="6" y="12"/>
                      <a:pt x="4" y="11"/>
                    </a:cubicBezTo>
                    <a:cubicBezTo>
                      <a:pt x="1" y="11"/>
                      <a:pt x="0" y="8"/>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3" name="Freeform 114"/>
              <p:cNvSpPr>
                <a:spLocks noChangeArrowheads="1"/>
              </p:cNvSpPr>
              <p:nvPr/>
            </p:nvSpPr>
            <p:spPr bwMode="auto">
              <a:xfrm>
                <a:off x="316" y="1039"/>
                <a:ext cx="26" cy="28"/>
              </a:xfrm>
              <a:custGeom>
                <a:avLst/>
                <a:gdLst>
                  <a:gd name="T0" fmla="*/ 1257 w 11"/>
                  <a:gd name="T1" fmla="*/ 152 h 12"/>
                  <a:gd name="T2" fmla="*/ 1257 w 11"/>
                  <a:gd name="T3" fmla="*/ 152 h 12"/>
                  <a:gd name="T4" fmla="*/ 1402 w 11"/>
                  <a:gd name="T5" fmla="*/ 355 h 12"/>
                  <a:gd name="T6" fmla="*/ 1782 w 11"/>
                  <a:gd name="T7" fmla="*/ 1094 h 12"/>
                  <a:gd name="T8" fmla="*/ 1558 w 11"/>
                  <a:gd name="T9" fmla="*/ 1449 h 12"/>
                  <a:gd name="T10" fmla="*/ 659 w 11"/>
                  <a:gd name="T11" fmla="*/ 1801 h 12"/>
                  <a:gd name="T12" fmla="*/ 532 w 11"/>
                  <a:gd name="T13" fmla="*/ 1601 h 12"/>
                  <a:gd name="T14" fmla="*/ 369 w 11"/>
                  <a:gd name="T15" fmla="*/ 828 h 12"/>
                  <a:gd name="T16" fmla="*/ 369 w 11"/>
                  <a:gd name="T17" fmla="*/ 469 h 12"/>
                  <a:gd name="T18" fmla="*/ 1257 w 11"/>
                  <a:gd name="T19" fmla="*/ 152 h 12"/>
                  <a:gd name="T20" fmla="*/ 1257 w 11"/>
                  <a:gd name="T21" fmla="*/ 152 h 12"/>
                  <a:gd name="T22" fmla="*/ 1257 w 11"/>
                  <a:gd name="T23" fmla="*/ 0 h 12"/>
                  <a:gd name="T24" fmla="*/ 369 w 11"/>
                  <a:gd name="T25" fmla="*/ 355 h 12"/>
                  <a:gd name="T26" fmla="*/ 0 w 11"/>
                  <a:gd name="T27" fmla="*/ 828 h 12"/>
                  <a:gd name="T28" fmla="*/ 369 w 11"/>
                  <a:gd name="T29" fmla="*/ 1801 h 12"/>
                  <a:gd name="T30" fmla="*/ 659 w 11"/>
                  <a:gd name="T31" fmla="*/ 1932 h 12"/>
                  <a:gd name="T32" fmla="*/ 1558 w 11"/>
                  <a:gd name="T33" fmla="*/ 1601 h 12"/>
                  <a:gd name="T34" fmla="*/ 1900 w 11"/>
                  <a:gd name="T35" fmla="*/ 1307 h 12"/>
                  <a:gd name="T36" fmla="*/ 1558 w 11"/>
                  <a:gd name="T37" fmla="*/ 152 h 12"/>
                  <a:gd name="T38" fmla="*/ 1257 w 11"/>
                  <a:gd name="T39" fmla="*/ 0 h 12"/>
                  <a:gd name="T40" fmla="*/ 1257 w 11"/>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7" y="1"/>
                      <a:pt x="8" y="2"/>
                      <a:pt x="8" y="2"/>
                    </a:cubicBezTo>
                    <a:cubicBezTo>
                      <a:pt x="9" y="3"/>
                      <a:pt x="10" y="5"/>
                      <a:pt x="10" y="7"/>
                    </a:cubicBezTo>
                    <a:cubicBezTo>
                      <a:pt x="9" y="8"/>
                      <a:pt x="9" y="9"/>
                      <a:pt x="9" y="9"/>
                    </a:cubicBezTo>
                    <a:cubicBezTo>
                      <a:pt x="7" y="11"/>
                      <a:pt x="6" y="11"/>
                      <a:pt x="4" y="11"/>
                    </a:cubicBezTo>
                    <a:cubicBezTo>
                      <a:pt x="4" y="11"/>
                      <a:pt x="3" y="10"/>
                      <a:pt x="3" y="10"/>
                    </a:cubicBezTo>
                    <a:cubicBezTo>
                      <a:pt x="2" y="9"/>
                      <a:pt x="1" y="7"/>
                      <a:pt x="2" y="5"/>
                    </a:cubicBezTo>
                    <a:cubicBezTo>
                      <a:pt x="2" y="4"/>
                      <a:pt x="2" y="4"/>
                      <a:pt x="2" y="3"/>
                    </a:cubicBezTo>
                    <a:cubicBezTo>
                      <a:pt x="4" y="2"/>
                      <a:pt x="5" y="1"/>
                      <a:pt x="7" y="1"/>
                    </a:cubicBezTo>
                    <a:cubicBezTo>
                      <a:pt x="7" y="1"/>
                      <a:pt x="7" y="1"/>
                      <a:pt x="7" y="1"/>
                    </a:cubicBezTo>
                    <a:cubicBezTo>
                      <a:pt x="7" y="0"/>
                      <a:pt x="7" y="0"/>
                      <a:pt x="7" y="0"/>
                    </a:cubicBezTo>
                    <a:cubicBezTo>
                      <a:pt x="5" y="0"/>
                      <a:pt x="3" y="1"/>
                      <a:pt x="2" y="2"/>
                    </a:cubicBezTo>
                    <a:cubicBezTo>
                      <a:pt x="1" y="3"/>
                      <a:pt x="1" y="4"/>
                      <a:pt x="0" y="5"/>
                    </a:cubicBezTo>
                    <a:cubicBezTo>
                      <a:pt x="0" y="7"/>
                      <a:pt x="1" y="10"/>
                      <a:pt x="2" y="11"/>
                    </a:cubicBezTo>
                    <a:cubicBezTo>
                      <a:pt x="3" y="11"/>
                      <a:pt x="3" y="12"/>
                      <a:pt x="4" y="12"/>
                    </a:cubicBezTo>
                    <a:cubicBezTo>
                      <a:pt x="6" y="12"/>
                      <a:pt x="8" y="12"/>
                      <a:pt x="9" y="10"/>
                    </a:cubicBezTo>
                    <a:cubicBezTo>
                      <a:pt x="10" y="9"/>
                      <a:pt x="10" y="8"/>
                      <a:pt x="11" y="8"/>
                    </a:cubicBezTo>
                    <a:cubicBezTo>
                      <a:pt x="11" y="5"/>
                      <a:pt x="11" y="2"/>
                      <a:pt x="9" y="1"/>
                    </a:cubicBezTo>
                    <a:cubicBezTo>
                      <a:pt x="8" y="1"/>
                      <a:pt x="8" y="0"/>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4" name="Freeform 115"/>
              <p:cNvSpPr>
                <a:spLocks noChangeArrowheads="1"/>
              </p:cNvSpPr>
              <p:nvPr/>
            </p:nvSpPr>
            <p:spPr bwMode="auto">
              <a:xfrm>
                <a:off x="302" y="1020"/>
                <a:ext cx="24" cy="28"/>
              </a:xfrm>
              <a:custGeom>
                <a:avLst/>
                <a:gdLst>
                  <a:gd name="T0" fmla="*/ 1354 w 10"/>
                  <a:gd name="T1" fmla="*/ 0 h 12"/>
                  <a:gd name="T2" fmla="*/ 1925 w 10"/>
                  <a:gd name="T3" fmla="*/ 1094 h 12"/>
                  <a:gd name="T4" fmla="*/ 802 w 10"/>
                  <a:gd name="T5" fmla="*/ 1801 h 12"/>
                  <a:gd name="T6" fmla="*/ 168 w 10"/>
                  <a:gd name="T7" fmla="*/ 621 h 12"/>
                  <a:gd name="T8" fmla="*/ 1354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7" y="0"/>
                    </a:moveTo>
                    <a:cubicBezTo>
                      <a:pt x="9" y="1"/>
                      <a:pt x="10" y="4"/>
                      <a:pt x="10" y="7"/>
                    </a:cubicBezTo>
                    <a:cubicBezTo>
                      <a:pt x="9" y="10"/>
                      <a:pt x="6" y="12"/>
                      <a:pt x="4" y="11"/>
                    </a:cubicBezTo>
                    <a:cubicBezTo>
                      <a:pt x="1" y="10"/>
                      <a:pt x="0" y="7"/>
                      <a:pt x="1" y="4"/>
                    </a:cubicBezTo>
                    <a:cubicBezTo>
                      <a:pt x="1" y="1"/>
                      <a:pt x="4" y="0"/>
                      <a:pt x="7"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5" name="Freeform 116"/>
              <p:cNvSpPr>
                <a:spLocks noChangeArrowheads="1"/>
              </p:cNvSpPr>
              <p:nvPr/>
            </p:nvSpPr>
            <p:spPr bwMode="auto">
              <a:xfrm>
                <a:off x="300" y="1018"/>
                <a:ext cx="28" cy="30"/>
              </a:xfrm>
              <a:custGeom>
                <a:avLst/>
                <a:gdLst>
                  <a:gd name="T0" fmla="*/ 1307 w 12"/>
                  <a:gd name="T1" fmla="*/ 150 h 13"/>
                  <a:gd name="T2" fmla="*/ 1094 w 12"/>
                  <a:gd name="T3" fmla="*/ 346 h 13"/>
                  <a:gd name="T4" fmla="*/ 1449 w 12"/>
                  <a:gd name="T5" fmla="*/ 452 h 13"/>
                  <a:gd name="T6" fmla="*/ 1601 w 12"/>
                  <a:gd name="T7" fmla="*/ 1193 h 13"/>
                  <a:gd name="T8" fmla="*/ 1449 w 12"/>
                  <a:gd name="T9" fmla="*/ 1502 h 13"/>
                  <a:gd name="T10" fmla="*/ 828 w 12"/>
                  <a:gd name="T11" fmla="*/ 1645 h 13"/>
                  <a:gd name="T12" fmla="*/ 621 w 12"/>
                  <a:gd name="T13" fmla="*/ 1645 h 13"/>
                  <a:gd name="T14" fmla="*/ 355 w 12"/>
                  <a:gd name="T15" fmla="*/ 798 h 13"/>
                  <a:gd name="T16" fmla="*/ 469 w 12"/>
                  <a:gd name="T17" fmla="*/ 591 h 13"/>
                  <a:gd name="T18" fmla="*/ 1094 w 12"/>
                  <a:gd name="T19" fmla="*/ 346 h 13"/>
                  <a:gd name="T20" fmla="*/ 1307 w 12"/>
                  <a:gd name="T21" fmla="*/ 150 h 13"/>
                  <a:gd name="T22" fmla="*/ 1307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307 w 12"/>
                  <a:gd name="T39" fmla="*/ 150 h 13"/>
                  <a:gd name="T40" fmla="*/ 1307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8" y="1"/>
                    </a:moveTo>
                    <a:cubicBezTo>
                      <a:pt x="7" y="2"/>
                      <a:pt x="7" y="2"/>
                      <a:pt x="7" y="2"/>
                    </a:cubicBezTo>
                    <a:cubicBezTo>
                      <a:pt x="8" y="2"/>
                      <a:pt x="8" y="2"/>
                      <a:pt x="9" y="3"/>
                    </a:cubicBezTo>
                    <a:cubicBezTo>
                      <a:pt x="10" y="4"/>
                      <a:pt x="11" y="6"/>
                      <a:pt x="10" y="8"/>
                    </a:cubicBezTo>
                    <a:cubicBezTo>
                      <a:pt x="10" y="9"/>
                      <a:pt x="10" y="9"/>
                      <a:pt x="9" y="10"/>
                    </a:cubicBezTo>
                    <a:cubicBezTo>
                      <a:pt x="8" y="11"/>
                      <a:pt x="6" y="12"/>
                      <a:pt x="5" y="11"/>
                    </a:cubicBezTo>
                    <a:cubicBezTo>
                      <a:pt x="4" y="11"/>
                      <a:pt x="4" y="11"/>
                      <a:pt x="4" y="11"/>
                    </a:cubicBezTo>
                    <a:cubicBezTo>
                      <a:pt x="2" y="10"/>
                      <a:pt x="1" y="8"/>
                      <a:pt x="2" y="5"/>
                    </a:cubicBezTo>
                    <a:cubicBezTo>
                      <a:pt x="2" y="5"/>
                      <a:pt x="3" y="4"/>
                      <a:pt x="3" y="4"/>
                    </a:cubicBezTo>
                    <a:cubicBezTo>
                      <a:pt x="4" y="2"/>
                      <a:pt x="6" y="1"/>
                      <a:pt x="7" y="2"/>
                    </a:cubicBezTo>
                    <a:cubicBezTo>
                      <a:pt x="8" y="1"/>
                      <a:pt x="8" y="1"/>
                      <a:pt x="8" y="1"/>
                    </a:cubicBezTo>
                    <a:cubicBezTo>
                      <a:pt x="8" y="1"/>
                      <a:pt x="8" y="1"/>
                      <a:pt x="8" y="1"/>
                    </a:cubicBezTo>
                    <a:cubicBezTo>
                      <a:pt x="6" y="0"/>
                      <a:pt x="4" y="1"/>
                      <a:pt x="2" y="3"/>
                    </a:cubicBezTo>
                    <a:cubicBezTo>
                      <a:pt x="2" y="4"/>
                      <a:pt x="1" y="4"/>
                      <a:pt x="1" y="5"/>
                    </a:cubicBezTo>
                    <a:cubicBezTo>
                      <a:pt x="0" y="8"/>
                      <a:pt x="1" y="10"/>
                      <a:pt x="3" y="12"/>
                    </a:cubicBezTo>
                    <a:cubicBezTo>
                      <a:pt x="3" y="12"/>
                      <a:pt x="4" y="12"/>
                      <a:pt x="4" y="12"/>
                    </a:cubicBezTo>
                    <a:cubicBezTo>
                      <a:pt x="6" y="13"/>
                      <a:pt x="9" y="12"/>
                      <a:pt x="10" y="10"/>
                    </a:cubicBezTo>
                    <a:cubicBezTo>
                      <a:pt x="10" y="10"/>
                      <a:pt x="11" y="9"/>
                      <a:pt x="11" y="8"/>
                    </a:cubicBezTo>
                    <a:cubicBezTo>
                      <a:pt x="12" y="6"/>
                      <a:pt x="11" y="3"/>
                      <a:pt x="9" y="2"/>
                    </a:cubicBezTo>
                    <a:cubicBezTo>
                      <a:pt x="9" y="1"/>
                      <a:pt x="8" y="1"/>
                      <a:pt x="8" y="1"/>
                    </a:cubicBezTo>
                    <a:cubicBezTo>
                      <a:pt x="8" y="1"/>
                      <a:pt x="8" y="1"/>
                      <a:pt x="8"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6" name="Freeform 117"/>
              <p:cNvSpPr>
                <a:spLocks noChangeArrowheads="1"/>
              </p:cNvSpPr>
              <p:nvPr/>
            </p:nvSpPr>
            <p:spPr bwMode="auto">
              <a:xfrm>
                <a:off x="286" y="1004"/>
                <a:ext cx="23" cy="28"/>
              </a:xfrm>
              <a:custGeom>
                <a:avLst/>
                <a:gdLst>
                  <a:gd name="T0" fmla="*/ 899 w 10"/>
                  <a:gd name="T1" fmla="*/ 0 h 12"/>
                  <a:gd name="T2" fmla="*/ 1339 w 10"/>
                  <a:gd name="T3" fmla="*/ 1094 h 12"/>
                  <a:gd name="T4" fmla="*/ 448 w 10"/>
                  <a:gd name="T5" fmla="*/ 1801 h 12"/>
                  <a:gd name="T6" fmla="*/ 0 w 10"/>
                  <a:gd name="T7" fmla="*/ 621 h 12"/>
                  <a:gd name="T8" fmla="*/ 899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0"/>
                    </a:moveTo>
                    <a:cubicBezTo>
                      <a:pt x="9" y="1"/>
                      <a:pt x="10" y="4"/>
                      <a:pt x="9" y="7"/>
                    </a:cubicBezTo>
                    <a:cubicBezTo>
                      <a:pt x="9" y="10"/>
                      <a:pt x="6" y="12"/>
                      <a:pt x="3" y="11"/>
                    </a:cubicBezTo>
                    <a:cubicBezTo>
                      <a:pt x="1" y="10"/>
                      <a:pt x="0" y="7"/>
                      <a:pt x="0" y="4"/>
                    </a:cubicBezTo>
                    <a:cubicBezTo>
                      <a:pt x="1" y="1"/>
                      <a:pt x="4" y="0"/>
                      <a:pt x="6"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7" name="Freeform 118"/>
              <p:cNvSpPr>
                <a:spLocks noChangeArrowheads="1"/>
              </p:cNvSpPr>
              <p:nvPr/>
            </p:nvSpPr>
            <p:spPr bwMode="auto">
              <a:xfrm>
                <a:off x="283" y="1001"/>
                <a:ext cx="29" cy="31"/>
              </a:xfrm>
              <a:custGeom>
                <a:avLst/>
                <a:gdLst>
                  <a:gd name="T0" fmla="*/ 1397 w 12"/>
                  <a:gd name="T1" fmla="*/ 165 h 13"/>
                  <a:gd name="T2" fmla="*/ 1397 w 12"/>
                  <a:gd name="T3" fmla="*/ 393 h 13"/>
                  <a:gd name="T4" fmla="*/ 1566 w 12"/>
                  <a:gd name="T5" fmla="*/ 558 h 13"/>
                  <a:gd name="T6" fmla="*/ 1974 w 12"/>
                  <a:gd name="T7" fmla="*/ 1450 h 13"/>
                  <a:gd name="T8" fmla="*/ 1805 w 12"/>
                  <a:gd name="T9" fmla="*/ 1843 h 13"/>
                  <a:gd name="T10" fmla="*/ 986 w 12"/>
                  <a:gd name="T11" fmla="*/ 2008 h 13"/>
                  <a:gd name="T12" fmla="*/ 578 w 12"/>
                  <a:gd name="T13" fmla="*/ 2008 h 13"/>
                  <a:gd name="T14" fmla="*/ 408 w 12"/>
                  <a:gd name="T15" fmla="*/ 937 h 13"/>
                  <a:gd name="T16" fmla="*/ 578 w 12"/>
                  <a:gd name="T17" fmla="*/ 773 h 13"/>
                  <a:gd name="T18" fmla="*/ 1397 w 12"/>
                  <a:gd name="T19" fmla="*/ 393 h 13"/>
                  <a:gd name="T20" fmla="*/ 1397 w 12"/>
                  <a:gd name="T21" fmla="*/ 165 h 13"/>
                  <a:gd name="T22" fmla="*/ 1566 w 12"/>
                  <a:gd name="T23" fmla="*/ 165 h 13"/>
                  <a:gd name="T24" fmla="*/ 408 w 12"/>
                  <a:gd name="T25" fmla="*/ 558 h 13"/>
                  <a:gd name="T26" fmla="*/ 169 w 12"/>
                  <a:gd name="T27" fmla="*/ 937 h 13"/>
                  <a:gd name="T28" fmla="*/ 578 w 12"/>
                  <a:gd name="T29" fmla="*/ 2234 h 13"/>
                  <a:gd name="T30" fmla="*/ 817 w 12"/>
                  <a:gd name="T31" fmla="*/ 2234 h 13"/>
                  <a:gd name="T32" fmla="*/ 1974 w 12"/>
                  <a:gd name="T33" fmla="*/ 1843 h 13"/>
                  <a:gd name="T34" fmla="*/ 2214 w 12"/>
                  <a:gd name="T35" fmla="*/ 1450 h 13"/>
                  <a:gd name="T36" fmla="*/ 1805 w 12"/>
                  <a:gd name="T37" fmla="*/ 393 h 13"/>
                  <a:gd name="T38" fmla="*/ 1566 w 12"/>
                  <a:gd name="T39" fmla="*/ 165 h 13"/>
                  <a:gd name="T40" fmla="*/ 1397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1" y="6"/>
                      <a:pt x="10" y="8"/>
                    </a:cubicBezTo>
                    <a:cubicBezTo>
                      <a:pt x="10" y="9"/>
                      <a:pt x="9" y="9"/>
                      <a:pt x="9" y="10"/>
                    </a:cubicBezTo>
                    <a:cubicBezTo>
                      <a:pt x="8" y="11"/>
                      <a:pt x="6" y="12"/>
                      <a:pt x="5"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8" y="1"/>
                      <a:pt x="8" y="1"/>
                      <a:pt x="8" y="1"/>
                    </a:cubicBezTo>
                    <a:cubicBezTo>
                      <a:pt x="6" y="0"/>
                      <a:pt x="3" y="1"/>
                      <a:pt x="2" y="3"/>
                    </a:cubicBezTo>
                    <a:cubicBezTo>
                      <a:pt x="1" y="4"/>
                      <a:pt x="1" y="4"/>
                      <a:pt x="1" y="5"/>
                    </a:cubicBezTo>
                    <a:cubicBezTo>
                      <a:pt x="0" y="8"/>
                      <a:pt x="1" y="10"/>
                      <a:pt x="3" y="12"/>
                    </a:cubicBezTo>
                    <a:cubicBezTo>
                      <a:pt x="3" y="12"/>
                      <a:pt x="4" y="12"/>
                      <a:pt x="4" y="12"/>
                    </a:cubicBezTo>
                    <a:cubicBezTo>
                      <a:pt x="6" y="13"/>
                      <a:pt x="8" y="12"/>
                      <a:pt x="10" y="10"/>
                    </a:cubicBezTo>
                    <a:cubicBezTo>
                      <a:pt x="10" y="10"/>
                      <a:pt x="11" y="9"/>
                      <a:pt x="11" y="8"/>
                    </a:cubicBezTo>
                    <a:cubicBezTo>
                      <a:pt x="12" y="6"/>
                      <a:pt x="11" y="3"/>
                      <a:pt x="9" y="2"/>
                    </a:cubicBezTo>
                    <a:cubicBezTo>
                      <a:pt x="9" y="1"/>
                      <a:pt x="8" y="1"/>
                      <a:pt x="8"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8" name="Freeform 119"/>
              <p:cNvSpPr>
                <a:spLocks noChangeArrowheads="1"/>
              </p:cNvSpPr>
              <p:nvPr/>
            </p:nvSpPr>
            <p:spPr bwMode="auto">
              <a:xfrm>
                <a:off x="246" y="975"/>
                <a:ext cx="25" cy="29"/>
              </a:xfrm>
              <a:custGeom>
                <a:avLst/>
                <a:gdLst>
                  <a:gd name="T0" fmla="*/ 961 w 11"/>
                  <a:gd name="T1" fmla="*/ 169 h 12"/>
                  <a:gd name="T2" fmla="*/ 1384 w 11"/>
                  <a:gd name="T3" fmla="*/ 1397 h 12"/>
                  <a:gd name="T4" fmla="*/ 527 w 11"/>
                  <a:gd name="T5" fmla="*/ 2214 h 12"/>
                  <a:gd name="T6" fmla="*/ 130 w 11"/>
                  <a:gd name="T7" fmla="*/ 986 h 12"/>
                  <a:gd name="T8" fmla="*/ 961 w 11"/>
                  <a:gd name="T9" fmla="*/ 169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4"/>
                      <a:pt x="10" y="7"/>
                    </a:cubicBezTo>
                    <a:cubicBezTo>
                      <a:pt x="9" y="10"/>
                      <a:pt x="7" y="12"/>
                      <a:pt x="4" y="11"/>
                    </a:cubicBezTo>
                    <a:cubicBezTo>
                      <a:pt x="2" y="10"/>
                      <a:pt x="0" y="8"/>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79" name="Freeform 120"/>
              <p:cNvSpPr>
                <a:spLocks noChangeArrowheads="1"/>
              </p:cNvSpPr>
              <p:nvPr/>
            </p:nvSpPr>
            <p:spPr bwMode="auto">
              <a:xfrm>
                <a:off x="246" y="975"/>
                <a:ext cx="25" cy="29"/>
              </a:xfrm>
              <a:custGeom>
                <a:avLst/>
                <a:gdLst>
                  <a:gd name="T0" fmla="*/ 961 w 11"/>
                  <a:gd name="T1" fmla="*/ 169 h 12"/>
                  <a:gd name="T2" fmla="*/ 961 w 11"/>
                  <a:gd name="T3" fmla="*/ 169 h 12"/>
                  <a:gd name="T4" fmla="*/ 1091 w 11"/>
                  <a:gd name="T5" fmla="*/ 408 h 12"/>
                  <a:gd name="T6" fmla="*/ 1384 w 11"/>
                  <a:gd name="T7" fmla="*/ 1397 h 12"/>
                  <a:gd name="T8" fmla="*/ 1198 w 11"/>
                  <a:gd name="T9" fmla="*/ 1805 h 12"/>
                  <a:gd name="T10" fmla="*/ 527 w 11"/>
                  <a:gd name="T11" fmla="*/ 2214 h 12"/>
                  <a:gd name="T12" fmla="*/ 423 w 11"/>
                  <a:gd name="T13" fmla="*/ 1974 h 12"/>
                  <a:gd name="T14" fmla="*/ 295 w 11"/>
                  <a:gd name="T15" fmla="*/ 986 h 12"/>
                  <a:gd name="T16" fmla="*/ 423 w 11"/>
                  <a:gd name="T17" fmla="*/ 578 h 12"/>
                  <a:gd name="T18" fmla="*/ 961 w 11"/>
                  <a:gd name="T19" fmla="*/ 169 h 12"/>
                  <a:gd name="T20" fmla="*/ 961 w 11"/>
                  <a:gd name="T21" fmla="*/ 169 h 12"/>
                  <a:gd name="T22" fmla="*/ 961 w 11"/>
                  <a:gd name="T23" fmla="*/ 0 h 12"/>
                  <a:gd name="T24" fmla="*/ 295 w 11"/>
                  <a:gd name="T25" fmla="*/ 408 h 12"/>
                  <a:gd name="T26" fmla="*/ 130 w 11"/>
                  <a:gd name="T27" fmla="*/ 986 h 12"/>
                  <a:gd name="T28" fmla="*/ 295 w 11"/>
                  <a:gd name="T29" fmla="*/ 2214 h 12"/>
                  <a:gd name="T30" fmla="*/ 527 w 11"/>
                  <a:gd name="T31" fmla="*/ 2383 h 12"/>
                  <a:gd name="T32" fmla="*/ 1384 w 11"/>
                  <a:gd name="T33" fmla="*/ 1974 h 12"/>
                  <a:gd name="T34" fmla="*/ 1523 w 11"/>
                  <a:gd name="T35" fmla="*/ 1397 h 12"/>
                  <a:gd name="T36" fmla="*/ 1198 w 11"/>
                  <a:gd name="T37" fmla="*/ 169 h 12"/>
                  <a:gd name="T38" fmla="*/ 961 w 11"/>
                  <a:gd name="T39" fmla="*/ 0 h 12"/>
                  <a:gd name="T40" fmla="*/ 961 w 11"/>
                  <a:gd name="T41" fmla="*/ 169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8" y="1"/>
                      <a:pt x="8" y="2"/>
                      <a:pt x="8" y="2"/>
                    </a:cubicBezTo>
                    <a:cubicBezTo>
                      <a:pt x="10" y="3"/>
                      <a:pt x="10" y="5"/>
                      <a:pt x="10" y="7"/>
                    </a:cubicBezTo>
                    <a:cubicBezTo>
                      <a:pt x="10" y="8"/>
                      <a:pt x="9" y="9"/>
                      <a:pt x="9" y="9"/>
                    </a:cubicBezTo>
                    <a:cubicBezTo>
                      <a:pt x="8" y="10"/>
                      <a:pt x="6" y="11"/>
                      <a:pt x="4" y="11"/>
                    </a:cubicBezTo>
                    <a:cubicBezTo>
                      <a:pt x="4" y="11"/>
                      <a:pt x="4" y="10"/>
                      <a:pt x="3" y="10"/>
                    </a:cubicBezTo>
                    <a:cubicBezTo>
                      <a:pt x="2" y="9"/>
                      <a:pt x="1" y="7"/>
                      <a:pt x="2" y="5"/>
                    </a:cubicBezTo>
                    <a:cubicBezTo>
                      <a:pt x="2" y="4"/>
                      <a:pt x="2" y="4"/>
                      <a:pt x="3" y="3"/>
                    </a:cubicBezTo>
                    <a:cubicBezTo>
                      <a:pt x="4" y="1"/>
                      <a:pt x="6" y="1"/>
                      <a:pt x="7" y="1"/>
                    </a:cubicBezTo>
                    <a:cubicBezTo>
                      <a:pt x="7" y="1"/>
                      <a:pt x="7" y="1"/>
                      <a:pt x="7" y="1"/>
                    </a:cubicBezTo>
                    <a:cubicBezTo>
                      <a:pt x="7" y="0"/>
                      <a:pt x="7" y="0"/>
                      <a:pt x="7" y="0"/>
                    </a:cubicBezTo>
                    <a:cubicBezTo>
                      <a:pt x="5" y="0"/>
                      <a:pt x="3" y="1"/>
                      <a:pt x="2" y="2"/>
                    </a:cubicBezTo>
                    <a:cubicBezTo>
                      <a:pt x="1" y="3"/>
                      <a:pt x="1" y="4"/>
                      <a:pt x="1" y="5"/>
                    </a:cubicBezTo>
                    <a:cubicBezTo>
                      <a:pt x="0" y="7"/>
                      <a:pt x="1" y="10"/>
                      <a:pt x="2" y="11"/>
                    </a:cubicBezTo>
                    <a:cubicBezTo>
                      <a:pt x="3" y="11"/>
                      <a:pt x="3" y="12"/>
                      <a:pt x="4" y="12"/>
                    </a:cubicBezTo>
                    <a:cubicBezTo>
                      <a:pt x="6" y="12"/>
                      <a:pt x="8" y="11"/>
                      <a:pt x="10" y="10"/>
                    </a:cubicBezTo>
                    <a:cubicBezTo>
                      <a:pt x="10" y="9"/>
                      <a:pt x="11" y="8"/>
                      <a:pt x="11" y="7"/>
                    </a:cubicBezTo>
                    <a:cubicBezTo>
                      <a:pt x="11" y="5"/>
                      <a:pt x="11" y="2"/>
                      <a:pt x="9" y="1"/>
                    </a:cubicBezTo>
                    <a:cubicBezTo>
                      <a:pt x="8" y="1"/>
                      <a:pt x="8" y="0"/>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0" name="Freeform 121"/>
              <p:cNvSpPr>
                <a:spLocks noChangeArrowheads="1"/>
              </p:cNvSpPr>
              <p:nvPr/>
            </p:nvSpPr>
            <p:spPr bwMode="auto">
              <a:xfrm>
                <a:off x="224" y="963"/>
                <a:ext cx="26" cy="29"/>
              </a:xfrm>
              <a:custGeom>
                <a:avLst/>
                <a:gdLst>
                  <a:gd name="T0" fmla="*/ 1257 w 11"/>
                  <a:gd name="T1" fmla="*/ 169 h 12"/>
                  <a:gd name="T2" fmla="*/ 1782 w 11"/>
                  <a:gd name="T3" fmla="*/ 1566 h 12"/>
                  <a:gd name="T4" fmla="*/ 659 w 11"/>
                  <a:gd name="T5" fmla="*/ 2214 h 12"/>
                  <a:gd name="T6" fmla="*/ 156 w 11"/>
                  <a:gd name="T7" fmla="*/ 986 h 12"/>
                  <a:gd name="T8" fmla="*/ 1257 w 11"/>
                  <a:gd name="T9" fmla="*/ 169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8"/>
                    </a:cubicBezTo>
                    <a:cubicBezTo>
                      <a:pt x="9" y="10"/>
                      <a:pt x="7" y="12"/>
                      <a:pt x="4" y="11"/>
                    </a:cubicBezTo>
                    <a:cubicBezTo>
                      <a:pt x="2" y="11"/>
                      <a:pt x="0" y="8"/>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1" name="Freeform 122"/>
              <p:cNvSpPr>
                <a:spLocks noChangeArrowheads="1"/>
              </p:cNvSpPr>
              <p:nvPr/>
            </p:nvSpPr>
            <p:spPr bwMode="auto">
              <a:xfrm>
                <a:off x="224" y="963"/>
                <a:ext cx="26" cy="31"/>
              </a:xfrm>
              <a:custGeom>
                <a:avLst/>
                <a:gdLst>
                  <a:gd name="T0" fmla="*/ 1257 w 11"/>
                  <a:gd name="T1" fmla="*/ 165 h 13"/>
                  <a:gd name="T2" fmla="*/ 1257 w 11"/>
                  <a:gd name="T3" fmla="*/ 393 h 13"/>
                  <a:gd name="T4" fmla="*/ 1402 w 11"/>
                  <a:gd name="T5" fmla="*/ 393 h 13"/>
                  <a:gd name="T6" fmla="*/ 1782 w 11"/>
                  <a:gd name="T7" fmla="*/ 1331 h 13"/>
                  <a:gd name="T8" fmla="*/ 1558 w 11"/>
                  <a:gd name="T9" fmla="*/ 1614 h 13"/>
                  <a:gd name="T10" fmla="*/ 659 w 11"/>
                  <a:gd name="T11" fmla="*/ 2008 h 13"/>
                  <a:gd name="T12" fmla="*/ 532 w 11"/>
                  <a:gd name="T13" fmla="*/ 1843 h 13"/>
                  <a:gd name="T14" fmla="*/ 369 w 11"/>
                  <a:gd name="T15" fmla="*/ 937 h 13"/>
                  <a:gd name="T16" fmla="*/ 532 w 11"/>
                  <a:gd name="T17" fmla="*/ 558 h 13"/>
                  <a:gd name="T18" fmla="*/ 1257 w 11"/>
                  <a:gd name="T19" fmla="*/ 393 h 13"/>
                  <a:gd name="T20" fmla="*/ 1257 w 11"/>
                  <a:gd name="T21" fmla="*/ 165 h 13"/>
                  <a:gd name="T22" fmla="*/ 1257 w 11"/>
                  <a:gd name="T23" fmla="*/ 165 h 13"/>
                  <a:gd name="T24" fmla="*/ 369 w 11"/>
                  <a:gd name="T25" fmla="*/ 558 h 13"/>
                  <a:gd name="T26" fmla="*/ 156 w 11"/>
                  <a:gd name="T27" fmla="*/ 937 h 13"/>
                  <a:gd name="T28" fmla="*/ 369 w 11"/>
                  <a:gd name="T29" fmla="*/ 2008 h 13"/>
                  <a:gd name="T30" fmla="*/ 659 w 11"/>
                  <a:gd name="T31" fmla="*/ 2234 h 13"/>
                  <a:gd name="T32" fmla="*/ 1782 w 11"/>
                  <a:gd name="T33" fmla="*/ 1843 h 13"/>
                  <a:gd name="T34" fmla="*/ 1900 w 11"/>
                  <a:gd name="T35" fmla="*/ 1450 h 13"/>
                  <a:gd name="T36" fmla="*/ 1558 w 11"/>
                  <a:gd name="T37" fmla="*/ 165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8" y="2"/>
                      <a:pt x="8" y="2"/>
                      <a:pt x="8" y="2"/>
                    </a:cubicBezTo>
                    <a:cubicBezTo>
                      <a:pt x="10" y="3"/>
                      <a:pt x="10" y="5"/>
                      <a:pt x="10" y="7"/>
                    </a:cubicBezTo>
                    <a:cubicBezTo>
                      <a:pt x="9" y="8"/>
                      <a:pt x="9" y="9"/>
                      <a:pt x="9" y="9"/>
                    </a:cubicBezTo>
                    <a:cubicBezTo>
                      <a:pt x="8" y="11"/>
                      <a:pt x="6" y="11"/>
                      <a:pt x="4" y="11"/>
                    </a:cubicBezTo>
                    <a:cubicBezTo>
                      <a:pt x="4" y="11"/>
                      <a:pt x="3" y="11"/>
                      <a:pt x="3" y="10"/>
                    </a:cubicBezTo>
                    <a:cubicBezTo>
                      <a:pt x="2" y="9"/>
                      <a:pt x="1" y="7"/>
                      <a:pt x="2" y="5"/>
                    </a:cubicBezTo>
                    <a:cubicBezTo>
                      <a:pt x="2" y="4"/>
                      <a:pt x="2" y="4"/>
                      <a:pt x="3" y="3"/>
                    </a:cubicBezTo>
                    <a:cubicBezTo>
                      <a:pt x="4" y="2"/>
                      <a:pt x="6" y="1"/>
                      <a:pt x="7" y="2"/>
                    </a:cubicBezTo>
                    <a:cubicBezTo>
                      <a:pt x="7" y="1"/>
                      <a:pt x="7" y="1"/>
                      <a:pt x="7" y="1"/>
                    </a:cubicBezTo>
                    <a:cubicBezTo>
                      <a:pt x="7" y="1"/>
                      <a:pt x="7" y="1"/>
                      <a:pt x="7" y="1"/>
                    </a:cubicBezTo>
                    <a:cubicBezTo>
                      <a:pt x="5" y="0"/>
                      <a:pt x="3" y="1"/>
                      <a:pt x="2" y="3"/>
                    </a:cubicBezTo>
                    <a:cubicBezTo>
                      <a:pt x="1" y="3"/>
                      <a:pt x="1" y="4"/>
                      <a:pt x="1" y="5"/>
                    </a:cubicBezTo>
                    <a:cubicBezTo>
                      <a:pt x="0" y="7"/>
                      <a:pt x="1" y="10"/>
                      <a:pt x="2" y="11"/>
                    </a:cubicBezTo>
                    <a:cubicBezTo>
                      <a:pt x="3" y="12"/>
                      <a:pt x="3" y="12"/>
                      <a:pt x="4" y="12"/>
                    </a:cubicBezTo>
                    <a:cubicBezTo>
                      <a:pt x="6" y="13"/>
                      <a:pt x="8" y="12"/>
                      <a:pt x="10" y="10"/>
                    </a:cubicBezTo>
                    <a:cubicBezTo>
                      <a:pt x="10" y="9"/>
                      <a:pt x="10" y="9"/>
                      <a:pt x="11" y="8"/>
                    </a:cubicBezTo>
                    <a:cubicBezTo>
                      <a:pt x="11" y="5"/>
                      <a:pt x="11" y="3"/>
                      <a:pt x="9" y="1"/>
                    </a:cubicBezTo>
                    <a:cubicBezTo>
                      <a:pt x="8" y="1"/>
                      <a:pt x="8" y="1"/>
                      <a:pt x="7"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2" name="Freeform 123"/>
              <p:cNvSpPr>
                <a:spLocks noChangeArrowheads="1"/>
              </p:cNvSpPr>
              <p:nvPr/>
            </p:nvSpPr>
            <p:spPr bwMode="auto">
              <a:xfrm>
                <a:off x="352" y="1074"/>
                <a:ext cx="23" cy="29"/>
              </a:xfrm>
              <a:custGeom>
                <a:avLst/>
                <a:gdLst>
                  <a:gd name="T0" fmla="*/ 899 w 10"/>
                  <a:gd name="T1" fmla="*/ 169 h 12"/>
                  <a:gd name="T2" fmla="*/ 1339 w 10"/>
                  <a:gd name="T3" fmla="*/ 1566 h 12"/>
                  <a:gd name="T4" fmla="*/ 448 w 10"/>
                  <a:gd name="T5" fmla="*/ 2383 h 12"/>
                  <a:gd name="T6" fmla="*/ 0 w 10"/>
                  <a:gd name="T7" fmla="*/ 986 h 12"/>
                  <a:gd name="T8" fmla="*/ 899 w 10"/>
                  <a:gd name="T9" fmla="*/ 169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1"/>
                    </a:moveTo>
                    <a:cubicBezTo>
                      <a:pt x="9" y="2"/>
                      <a:pt x="10" y="5"/>
                      <a:pt x="9" y="8"/>
                    </a:cubicBezTo>
                    <a:cubicBezTo>
                      <a:pt x="9" y="11"/>
                      <a:pt x="6" y="12"/>
                      <a:pt x="3" y="12"/>
                    </a:cubicBezTo>
                    <a:cubicBezTo>
                      <a:pt x="1" y="11"/>
                      <a:pt x="0" y="8"/>
                      <a:pt x="0" y="5"/>
                    </a:cubicBezTo>
                    <a:cubicBezTo>
                      <a:pt x="1" y="2"/>
                      <a:pt x="4" y="0"/>
                      <a:pt x="6"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3" name="Freeform 124"/>
              <p:cNvSpPr>
                <a:spLocks noChangeArrowheads="1"/>
              </p:cNvSpPr>
              <p:nvPr/>
            </p:nvSpPr>
            <p:spPr bwMode="auto">
              <a:xfrm>
                <a:off x="349" y="1074"/>
                <a:ext cx="29" cy="31"/>
              </a:xfrm>
              <a:custGeom>
                <a:avLst/>
                <a:gdLst>
                  <a:gd name="T0" fmla="*/ 1397 w 12"/>
                  <a:gd name="T1" fmla="*/ 165 h 13"/>
                  <a:gd name="T2" fmla="*/ 1397 w 12"/>
                  <a:gd name="T3" fmla="*/ 393 h 13"/>
                  <a:gd name="T4" fmla="*/ 1566 w 12"/>
                  <a:gd name="T5" fmla="*/ 393 h 13"/>
                  <a:gd name="T6" fmla="*/ 1974 w 12"/>
                  <a:gd name="T7" fmla="*/ 1450 h 13"/>
                  <a:gd name="T8" fmla="*/ 1805 w 12"/>
                  <a:gd name="T9" fmla="*/ 1614 h 13"/>
                  <a:gd name="T10" fmla="*/ 817 w 12"/>
                  <a:gd name="T11" fmla="*/ 2008 h 13"/>
                  <a:gd name="T12" fmla="*/ 578 w 12"/>
                  <a:gd name="T13" fmla="*/ 2008 h 13"/>
                  <a:gd name="T14" fmla="*/ 408 w 12"/>
                  <a:gd name="T15" fmla="*/ 937 h 13"/>
                  <a:gd name="T16" fmla="*/ 578 w 12"/>
                  <a:gd name="T17" fmla="*/ 558 h 13"/>
                  <a:gd name="T18" fmla="*/ 1397 w 12"/>
                  <a:gd name="T19" fmla="*/ 393 h 13"/>
                  <a:gd name="T20" fmla="*/ 1397 w 12"/>
                  <a:gd name="T21" fmla="*/ 165 h 13"/>
                  <a:gd name="T22" fmla="*/ 1566 w 12"/>
                  <a:gd name="T23" fmla="*/ 165 h 13"/>
                  <a:gd name="T24" fmla="*/ 408 w 12"/>
                  <a:gd name="T25" fmla="*/ 558 h 13"/>
                  <a:gd name="T26" fmla="*/ 169 w 12"/>
                  <a:gd name="T27" fmla="*/ 937 h 13"/>
                  <a:gd name="T28" fmla="*/ 578 w 12"/>
                  <a:gd name="T29" fmla="*/ 2008 h 13"/>
                  <a:gd name="T30" fmla="*/ 817 w 12"/>
                  <a:gd name="T31" fmla="*/ 2234 h 13"/>
                  <a:gd name="T32" fmla="*/ 1974 w 12"/>
                  <a:gd name="T33" fmla="*/ 1843 h 13"/>
                  <a:gd name="T34" fmla="*/ 2214 w 12"/>
                  <a:gd name="T35" fmla="*/ 1450 h 13"/>
                  <a:gd name="T36" fmla="*/ 1805 w 12"/>
                  <a:gd name="T37" fmla="*/ 165 h 13"/>
                  <a:gd name="T38" fmla="*/ 1566 w 12"/>
                  <a:gd name="T39" fmla="*/ 165 h 13"/>
                  <a:gd name="T40" fmla="*/ 1397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2"/>
                    </a:cubicBezTo>
                    <a:cubicBezTo>
                      <a:pt x="10" y="3"/>
                      <a:pt x="10" y="6"/>
                      <a:pt x="10" y="8"/>
                    </a:cubicBezTo>
                    <a:cubicBezTo>
                      <a:pt x="10" y="8"/>
                      <a:pt x="9" y="9"/>
                      <a:pt x="9" y="9"/>
                    </a:cubicBezTo>
                    <a:cubicBezTo>
                      <a:pt x="8" y="11"/>
                      <a:pt x="6" y="12"/>
                      <a:pt x="4" y="11"/>
                    </a:cubicBezTo>
                    <a:cubicBezTo>
                      <a:pt x="4" y="11"/>
                      <a:pt x="4" y="11"/>
                      <a:pt x="3" y="11"/>
                    </a:cubicBezTo>
                    <a:cubicBezTo>
                      <a:pt x="2" y="9"/>
                      <a:pt x="1" y="7"/>
                      <a:pt x="2" y="5"/>
                    </a:cubicBezTo>
                    <a:cubicBezTo>
                      <a:pt x="2" y="5"/>
                      <a:pt x="2" y="4"/>
                      <a:pt x="3" y="3"/>
                    </a:cubicBezTo>
                    <a:cubicBezTo>
                      <a:pt x="4" y="2"/>
                      <a:pt x="6" y="1"/>
                      <a:pt x="7" y="2"/>
                    </a:cubicBezTo>
                    <a:cubicBezTo>
                      <a:pt x="7" y="1"/>
                      <a:pt x="7" y="1"/>
                      <a:pt x="7" y="1"/>
                    </a:cubicBezTo>
                    <a:cubicBezTo>
                      <a:pt x="8" y="1"/>
                      <a:pt x="8" y="1"/>
                      <a:pt x="8" y="1"/>
                    </a:cubicBezTo>
                    <a:cubicBezTo>
                      <a:pt x="5" y="0"/>
                      <a:pt x="3" y="1"/>
                      <a:pt x="2" y="3"/>
                    </a:cubicBezTo>
                    <a:cubicBezTo>
                      <a:pt x="1" y="3"/>
                      <a:pt x="1" y="4"/>
                      <a:pt x="1" y="5"/>
                    </a:cubicBezTo>
                    <a:cubicBezTo>
                      <a:pt x="0" y="7"/>
                      <a:pt x="1" y="10"/>
                      <a:pt x="3" y="11"/>
                    </a:cubicBezTo>
                    <a:cubicBezTo>
                      <a:pt x="3" y="12"/>
                      <a:pt x="4" y="12"/>
                      <a:pt x="4" y="12"/>
                    </a:cubicBezTo>
                    <a:cubicBezTo>
                      <a:pt x="6" y="13"/>
                      <a:pt x="8" y="12"/>
                      <a:pt x="10" y="10"/>
                    </a:cubicBezTo>
                    <a:cubicBezTo>
                      <a:pt x="10" y="9"/>
                      <a:pt x="11" y="9"/>
                      <a:pt x="11" y="8"/>
                    </a:cubicBezTo>
                    <a:cubicBezTo>
                      <a:pt x="12" y="5"/>
                      <a:pt x="11" y="3"/>
                      <a:pt x="9" y="1"/>
                    </a:cubicBezTo>
                    <a:cubicBezTo>
                      <a:pt x="9" y="1"/>
                      <a:pt x="8" y="1"/>
                      <a:pt x="8"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4" name="Freeform 125"/>
              <p:cNvSpPr>
                <a:spLocks noChangeArrowheads="1"/>
              </p:cNvSpPr>
              <p:nvPr/>
            </p:nvSpPr>
            <p:spPr bwMode="auto">
              <a:xfrm>
                <a:off x="338" y="1053"/>
                <a:ext cx="26" cy="28"/>
              </a:xfrm>
              <a:custGeom>
                <a:avLst/>
                <a:gdLst>
                  <a:gd name="T0" fmla="*/ 1257 w 11"/>
                  <a:gd name="T1" fmla="*/ 0 h 12"/>
                  <a:gd name="T2" fmla="*/ 1782 w 11"/>
                  <a:gd name="T3" fmla="*/ 1094 h 12"/>
                  <a:gd name="T4" fmla="*/ 659 w 11"/>
                  <a:gd name="T5" fmla="*/ 1801 h 12"/>
                  <a:gd name="T6" fmla="*/ 156 w 11"/>
                  <a:gd name="T7" fmla="*/ 621 h 12"/>
                  <a:gd name="T8" fmla="*/ 1257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0"/>
                    </a:moveTo>
                    <a:cubicBezTo>
                      <a:pt x="10" y="1"/>
                      <a:pt x="11" y="4"/>
                      <a:pt x="10" y="7"/>
                    </a:cubicBezTo>
                    <a:cubicBezTo>
                      <a:pt x="9" y="10"/>
                      <a:pt x="7" y="12"/>
                      <a:pt x="4" y="11"/>
                    </a:cubicBezTo>
                    <a:cubicBezTo>
                      <a:pt x="2" y="10"/>
                      <a:pt x="0" y="7"/>
                      <a:pt x="1" y="4"/>
                    </a:cubicBezTo>
                    <a:cubicBezTo>
                      <a:pt x="2" y="1"/>
                      <a:pt x="5" y="0"/>
                      <a:pt x="7"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5" name="Freeform 126"/>
              <p:cNvSpPr>
                <a:spLocks noChangeArrowheads="1"/>
              </p:cNvSpPr>
              <p:nvPr/>
            </p:nvSpPr>
            <p:spPr bwMode="auto">
              <a:xfrm>
                <a:off x="338" y="1051"/>
                <a:ext cx="28" cy="30"/>
              </a:xfrm>
              <a:custGeom>
                <a:avLst/>
                <a:gdLst>
                  <a:gd name="T0" fmla="*/ 1094 w 12"/>
                  <a:gd name="T1" fmla="*/ 150 h 13"/>
                  <a:gd name="T2" fmla="*/ 1094 w 12"/>
                  <a:gd name="T3" fmla="*/ 346 h 13"/>
                  <a:gd name="T4" fmla="*/ 1307 w 12"/>
                  <a:gd name="T5" fmla="*/ 452 h 13"/>
                  <a:gd name="T6" fmla="*/ 1601 w 12"/>
                  <a:gd name="T7" fmla="*/ 1193 h 13"/>
                  <a:gd name="T8" fmla="*/ 1449 w 12"/>
                  <a:gd name="T9" fmla="*/ 1502 h 13"/>
                  <a:gd name="T10" fmla="*/ 621 w 12"/>
                  <a:gd name="T11" fmla="*/ 1645 h 13"/>
                  <a:gd name="T12" fmla="*/ 469 w 12"/>
                  <a:gd name="T13" fmla="*/ 1645 h 13"/>
                  <a:gd name="T14" fmla="*/ 355 w 12"/>
                  <a:gd name="T15" fmla="*/ 798 h 13"/>
                  <a:gd name="T16" fmla="*/ 469 w 12"/>
                  <a:gd name="T17" fmla="*/ 591 h 13"/>
                  <a:gd name="T18" fmla="*/ 1094 w 12"/>
                  <a:gd name="T19" fmla="*/ 346 h 13"/>
                  <a:gd name="T20" fmla="*/ 1094 w 12"/>
                  <a:gd name="T21" fmla="*/ 150 h 13"/>
                  <a:gd name="T22" fmla="*/ 1094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094 w 12"/>
                  <a:gd name="T39" fmla="*/ 150 h 13"/>
                  <a:gd name="T40" fmla="*/ 1094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0" y="6"/>
                      <a:pt x="10" y="8"/>
                    </a:cubicBezTo>
                    <a:cubicBezTo>
                      <a:pt x="10" y="9"/>
                      <a:pt x="9" y="9"/>
                      <a:pt x="9" y="10"/>
                    </a:cubicBezTo>
                    <a:cubicBezTo>
                      <a:pt x="8" y="11"/>
                      <a:pt x="6" y="12"/>
                      <a:pt x="4"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7" y="1"/>
                      <a:pt x="7" y="1"/>
                      <a:pt x="7" y="1"/>
                    </a:cubicBezTo>
                    <a:cubicBezTo>
                      <a:pt x="5" y="0"/>
                      <a:pt x="3" y="1"/>
                      <a:pt x="2" y="3"/>
                    </a:cubicBezTo>
                    <a:cubicBezTo>
                      <a:pt x="1" y="4"/>
                      <a:pt x="1" y="4"/>
                      <a:pt x="1" y="5"/>
                    </a:cubicBezTo>
                    <a:cubicBezTo>
                      <a:pt x="0" y="8"/>
                      <a:pt x="1" y="10"/>
                      <a:pt x="3" y="12"/>
                    </a:cubicBezTo>
                    <a:cubicBezTo>
                      <a:pt x="3" y="12"/>
                      <a:pt x="3" y="12"/>
                      <a:pt x="4" y="12"/>
                    </a:cubicBezTo>
                    <a:cubicBezTo>
                      <a:pt x="6" y="13"/>
                      <a:pt x="8" y="12"/>
                      <a:pt x="10" y="10"/>
                    </a:cubicBezTo>
                    <a:cubicBezTo>
                      <a:pt x="10" y="10"/>
                      <a:pt x="11" y="9"/>
                      <a:pt x="11" y="8"/>
                    </a:cubicBezTo>
                    <a:cubicBezTo>
                      <a:pt x="12" y="6"/>
                      <a:pt x="11" y="3"/>
                      <a:pt x="9" y="2"/>
                    </a:cubicBezTo>
                    <a:cubicBezTo>
                      <a:pt x="9" y="1"/>
                      <a:pt x="8" y="1"/>
                      <a:pt x="7"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6" name="Freeform 127"/>
              <p:cNvSpPr>
                <a:spLocks noChangeArrowheads="1"/>
              </p:cNvSpPr>
              <p:nvPr/>
            </p:nvSpPr>
            <p:spPr bwMode="auto">
              <a:xfrm>
                <a:off x="276" y="978"/>
                <a:ext cx="26" cy="28"/>
              </a:xfrm>
              <a:custGeom>
                <a:avLst/>
                <a:gdLst>
                  <a:gd name="T0" fmla="*/ 1257 w 11"/>
                  <a:gd name="T1" fmla="*/ 152 h 12"/>
                  <a:gd name="T2" fmla="*/ 1782 w 11"/>
                  <a:gd name="T3" fmla="*/ 1307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9" y="2"/>
                      <a:pt x="11" y="5"/>
                      <a:pt x="10" y="8"/>
                    </a:cubicBezTo>
                    <a:cubicBezTo>
                      <a:pt x="9" y="10"/>
                      <a:pt x="6" y="12"/>
                      <a:pt x="4" y="11"/>
                    </a:cubicBezTo>
                    <a:cubicBezTo>
                      <a:pt x="1" y="11"/>
                      <a:pt x="0" y="8"/>
                      <a:pt x="1" y="5"/>
                    </a:cubicBezTo>
                    <a:cubicBezTo>
                      <a:pt x="2" y="2"/>
                      <a:pt x="4"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7" name="Freeform 128"/>
              <p:cNvSpPr>
                <a:spLocks noChangeArrowheads="1"/>
              </p:cNvSpPr>
              <p:nvPr/>
            </p:nvSpPr>
            <p:spPr bwMode="auto">
              <a:xfrm>
                <a:off x="276" y="978"/>
                <a:ext cx="26" cy="30"/>
              </a:xfrm>
              <a:custGeom>
                <a:avLst/>
                <a:gdLst>
                  <a:gd name="T0" fmla="*/ 1257 w 11"/>
                  <a:gd name="T1" fmla="*/ 150 h 13"/>
                  <a:gd name="T2" fmla="*/ 1257 w 11"/>
                  <a:gd name="T3" fmla="*/ 346 h 13"/>
                  <a:gd name="T4" fmla="*/ 1402 w 11"/>
                  <a:gd name="T5" fmla="*/ 346 h 13"/>
                  <a:gd name="T6" fmla="*/ 1558 w 11"/>
                  <a:gd name="T7" fmla="*/ 1043 h 13"/>
                  <a:gd name="T8" fmla="*/ 1402 w 11"/>
                  <a:gd name="T9" fmla="*/ 1364 h 13"/>
                  <a:gd name="T10" fmla="*/ 659 w 11"/>
                  <a:gd name="T11" fmla="*/ 1645 h 13"/>
                  <a:gd name="T12" fmla="*/ 532 w 11"/>
                  <a:gd name="T13" fmla="*/ 1502 h 13"/>
                  <a:gd name="T14" fmla="*/ 156 w 11"/>
                  <a:gd name="T15" fmla="*/ 798 h 13"/>
                  <a:gd name="T16" fmla="*/ 369 w 11"/>
                  <a:gd name="T17" fmla="*/ 452 h 13"/>
                  <a:gd name="T18" fmla="*/ 1257 w 11"/>
                  <a:gd name="T19" fmla="*/ 346 h 13"/>
                  <a:gd name="T20" fmla="*/ 1257 w 11"/>
                  <a:gd name="T21" fmla="*/ 150 h 13"/>
                  <a:gd name="T22" fmla="*/ 1257 w 11"/>
                  <a:gd name="T23" fmla="*/ 0 h 13"/>
                  <a:gd name="T24" fmla="*/ 156 w 11"/>
                  <a:gd name="T25" fmla="*/ 452 h 13"/>
                  <a:gd name="T26" fmla="*/ 0 w 11"/>
                  <a:gd name="T27" fmla="*/ 798 h 13"/>
                  <a:gd name="T28" fmla="*/ 369 w 11"/>
                  <a:gd name="T29" fmla="*/ 1645 h 13"/>
                  <a:gd name="T30" fmla="*/ 659 w 11"/>
                  <a:gd name="T31" fmla="*/ 1842 h 13"/>
                  <a:gd name="T32" fmla="*/ 1558 w 11"/>
                  <a:gd name="T33" fmla="*/ 1502 h 13"/>
                  <a:gd name="T34" fmla="*/ 1782 w 11"/>
                  <a:gd name="T35" fmla="*/ 1193 h 13"/>
                  <a:gd name="T36" fmla="*/ 1558 w 11"/>
                  <a:gd name="T37" fmla="*/ 150 h 13"/>
                  <a:gd name="T38" fmla="*/ 1257 w 11"/>
                  <a:gd name="T39" fmla="*/ 0 h 13"/>
                  <a:gd name="T40" fmla="*/ 1257 w 11"/>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7" y="2"/>
                      <a:pt x="8" y="2"/>
                      <a:pt x="8" y="2"/>
                    </a:cubicBezTo>
                    <a:cubicBezTo>
                      <a:pt x="9" y="3"/>
                      <a:pt x="10" y="5"/>
                      <a:pt x="9" y="7"/>
                    </a:cubicBezTo>
                    <a:cubicBezTo>
                      <a:pt x="9" y="8"/>
                      <a:pt x="9" y="9"/>
                      <a:pt x="8" y="9"/>
                    </a:cubicBezTo>
                    <a:cubicBezTo>
                      <a:pt x="7" y="11"/>
                      <a:pt x="6" y="11"/>
                      <a:pt x="4" y="11"/>
                    </a:cubicBezTo>
                    <a:cubicBezTo>
                      <a:pt x="3" y="11"/>
                      <a:pt x="3" y="11"/>
                      <a:pt x="3" y="10"/>
                    </a:cubicBezTo>
                    <a:cubicBezTo>
                      <a:pt x="1" y="9"/>
                      <a:pt x="1" y="7"/>
                      <a:pt x="1" y="5"/>
                    </a:cubicBezTo>
                    <a:cubicBezTo>
                      <a:pt x="2" y="4"/>
                      <a:pt x="2" y="4"/>
                      <a:pt x="2" y="3"/>
                    </a:cubicBezTo>
                    <a:cubicBezTo>
                      <a:pt x="3" y="2"/>
                      <a:pt x="5" y="1"/>
                      <a:pt x="7" y="2"/>
                    </a:cubicBezTo>
                    <a:cubicBezTo>
                      <a:pt x="7" y="1"/>
                      <a:pt x="7" y="1"/>
                      <a:pt x="7" y="1"/>
                    </a:cubicBezTo>
                    <a:cubicBezTo>
                      <a:pt x="7" y="0"/>
                      <a:pt x="7" y="0"/>
                      <a:pt x="7" y="0"/>
                    </a:cubicBezTo>
                    <a:cubicBezTo>
                      <a:pt x="5" y="0"/>
                      <a:pt x="3" y="1"/>
                      <a:pt x="1" y="3"/>
                    </a:cubicBezTo>
                    <a:cubicBezTo>
                      <a:pt x="1" y="3"/>
                      <a:pt x="1" y="4"/>
                      <a:pt x="0" y="5"/>
                    </a:cubicBezTo>
                    <a:cubicBezTo>
                      <a:pt x="0" y="7"/>
                      <a:pt x="0" y="10"/>
                      <a:pt x="2" y="11"/>
                    </a:cubicBezTo>
                    <a:cubicBezTo>
                      <a:pt x="3" y="12"/>
                      <a:pt x="3" y="12"/>
                      <a:pt x="4" y="12"/>
                    </a:cubicBezTo>
                    <a:cubicBezTo>
                      <a:pt x="6" y="13"/>
                      <a:pt x="8" y="12"/>
                      <a:pt x="9" y="10"/>
                    </a:cubicBezTo>
                    <a:cubicBezTo>
                      <a:pt x="10" y="9"/>
                      <a:pt x="10" y="9"/>
                      <a:pt x="10" y="8"/>
                    </a:cubicBezTo>
                    <a:cubicBezTo>
                      <a:pt x="11" y="5"/>
                      <a:pt x="10" y="3"/>
                      <a:pt x="9" y="1"/>
                    </a:cubicBezTo>
                    <a:cubicBezTo>
                      <a:pt x="8" y="1"/>
                      <a:pt x="8" y="1"/>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8" name="Freeform 129"/>
              <p:cNvSpPr>
                <a:spLocks noChangeArrowheads="1"/>
              </p:cNvSpPr>
              <p:nvPr/>
            </p:nvSpPr>
            <p:spPr bwMode="auto">
              <a:xfrm>
                <a:off x="326" y="1030"/>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4"/>
                      <a:pt x="10" y="7"/>
                    </a:cubicBezTo>
                    <a:cubicBezTo>
                      <a:pt x="9" y="10"/>
                      <a:pt x="6" y="12"/>
                      <a:pt x="4" y="11"/>
                    </a:cubicBezTo>
                    <a:cubicBezTo>
                      <a:pt x="2" y="11"/>
                      <a:pt x="0" y="8"/>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89" name="Freeform 130"/>
              <p:cNvSpPr>
                <a:spLocks noChangeArrowheads="1"/>
              </p:cNvSpPr>
              <p:nvPr/>
            </p:nvSpPr>
            <p:spPr bwMode="auto">
              <a:xfrm>
                <a:off x="326" y="1030"/>
                <a:ext cx="26" cy="28"/>
              </a:xfrm>
              <a:custGeom>
                <a:avLst/>
                <a:gdLst>
                  <a:gd name="T0" fmla="*/ 1257 w 11"/>
                  <a:gd name="T1" fmla="*/ 152 h 12"/>
                  <a:gd name="T2" fmla="*/ 1257 w 11"/>
                  <a:gd name="T3" fmla="*/ 152 h 12"/>
                  <a:gd name="T4" fmla="*/ 1402 w 11"/>
                  <a:gd name="T5" fmla="*/ 355 h 12"/>
                  <a:gd name="T6" fmla="*/ 1782 w 11"/>
                  <a:gd name="T7" fmla="*/ 1094 h 12"/>
                  <a:gd name="T8" fmla="*/ 1558 w 11"/>
                  <a:gd name="T9" fmla="*/ 1449 h 12"/>
                  <a:gd name="T10" fmla="*/ 659 w 11"/>
                  <a:gd name="T11" fmla="*/ 1801 h 12"/>
                  <a:gd name="T12" fmla="*/ 532 w 11"/>
                  <a:gd name="T13" fmla="*/ 1601 h 12"/>
                  <a:gd name="T14" fmla="*/ 369 w 11"/>
                  <a:gd name="T15" fmla="*/ 828 h 12"/>
                  <a:gd name="T16" fmla="*/ 369 w 11"/>
                  <a:gd name="T17" fmla="*/ 469 h 12"/>
                  <a:gd name="T18" fmla="*/ 1257 w 11"/>
                  <a:gd name="T19" fmla="*/ 152 h 12"/>
                  <a:gd name="T20" fmla="*/ 1257 w 11"/>
                  <a:gd name="T21" fmla="*/ 152 h 12"/>
                  <a:gd name="T22" fmla="*/ 1257 w 11"/>
                  <a:gd name="T23" fmla="*/ 0 h 12"/>
                  <a:gd name="T24" fmla="*/ 369 w 11"/>
                  <a:gd name="T25" fmla="*/ 355 h 12"/>
                  <a:gd name="T26" fmla="*/ 156 w 11"/>
                  <a:gd name="T27" fmla="*/ 828 h 12"/>
                  <a:gd name="T28" fmla="*/ 369 w 11"/>
                  <a:gd name="T29" fmla="*/ 1801 h 12"/>
                  <a:gd name="T30" fmla="*/ 659 w 11"/>
                  <a:gd name="T31" fmla="*/ 1932 h 12"/>
                  <a:gd name="T32" fmla="*/ 1558 w 11"/>
                  <a:gd name="T33" fmla="*/ 1601 h 12"/>
                  <a:gd name="T34" fmla="*/ 1900 w 11"/>
                  <a:gd name="T35" fmla="*/ 1094 h 12"/>
                  <a:gd name="T36" fmla="*/ 1558 w 11"/>
                  <a:gd name="T37" fmla="*/ 152 h 12"/>
                  <a:gd name="T38" fmla="*/ 1257 w 11"/>
                  <a:gd name="T39" fmla="*/ 0 h 12"/>
                  <a:gd name="T40" fmla="*/ 1257 w 11"/>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7" y="1"/>
                      <a:pt x="8" y="2"/>
                      <a:pt x="8" y="2"/>
                    </a:cubicBezTo>
                    <a:cubicBezTo>
                      <a:pt x="9" y="3"/>
                      <a:pt x="10" y="5"/>
                      <a:pt x="10" y="7"/>
                    </a:cubicBezTo>
                    <a:cubicBezTo>
                      <a:pt x="9" y="8"/>
                      <a:pt x="9" y="9"/>
                      <a:pt x="9" y="9"/>
                    </a:cubicBezTo>
                    <a:cubicBezTo>
                      <a:pt x="7" y="11"/>
                      <a:pt x="6" y="11"/>
                      <a:pt x="4" y="11"/>
                    </a:cubicBezTo>
                    <a:cubicBezTo>
                      <a:pt x="4" y="11"/>
                      <a:pt x="3" y="10"/>
                      <a:pt x="3" y="10"/>
                    </a:cubicBezTo>
                    <a:cubicBezTo>
                      <a:pt x="2" y="9"/>
                      <a:pt x="1" y="7"/>
                      <a:pt x="2" y="5"/>
                    </a:cubicBezTo>
                    <a:cubicBezTo>
                      <a:pt x="2" y="4"/>
                      <a:pt x="2" y="4"/>
                      <a:pt x="2" y="3"/>
                    </a:cubicBezTo>
                    <a:cubicBezTo>
                      <a:pt x="4" y="2"/>
                      <a:pt x="5" y="1"/>
                      <a:pt x="7" y="1"/>
                    </a:cubicBezTo>
                    <a:cubicBezTo>
                      <a:pt x="7" y="1"/>
                      <a:pt x="7" y="1"/>
                      <a:pt x="7" y="1"/>
                    </a:cubicBezTo>
                    <a:cubicBezTo>
                      <a:pt x="7" y="0"/>
                      <a:pt x="7" y="0"/>
                      <a:pt x="7" y="0"/>
                    </a:cubicBezTo>
                    <a:cubicBezTo>
                      <a:pt x="5" y="0"/>
                      <a:pt x="3" y="1"/>
                      <a:pt x="2" y="2"/>
                    </a:cubicBezTo>
                    <a:cubicBezTo>
                      <a:pt x="1" y="3"/>
                      <a:pt x="1" y="4"/>
                      <a:pt x="1" y="5"/>
                    </a:cubicBezTo>
                    <a:cubicBezTo>
                      <a:pt x="0" y="7"/>
                      <a:pt x="1" y="10"/>
                      <a:pt x="2" y="11"/>
                    </a:cubicBezTo>
                    <a:cubicBezTo>
                      <a:pt x="3" y="11"/>
                      <a:pt x="3" y="12"/>
                      <a:pt x="4" y="12"/>
                    </a:cubicBezTo>
                    <a:cubicBezTo>
                      <a:pt x="6" y="12"/>
                      <a:pt x="8" y="11"/>
                      <a:pt x="9" y="10"/>
                    </a:cubicBezTo>
                    <a:cubicBezTo>
                      <a:pt x="10" y="9"/>
                      <a:pt x="10" y="8"/>
                      <a:pt x="11" y="7"/>
                    </a:cubicBezTo>
                    <a:cubicBezTo>
                      <a:pt x="11" y="5"/>
                      <a:pt x="11" y="2"/>
                      <a:pt x="9" y="1"/>
                    </a:cubicBezTo>
                    <a:cubicBezTo>
                      <a:pt x="8" y="1"/>
                      <a:pt x="8" y="0"/>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0" name="Freeform 131"/>
              <p:cNvSpPr>
                <a:spLocks noChangeArrowheads="1"/>
              </p:cNvSpPr>
              <p:nvPr/>
            </p:nvSpPr>
            <p:spPr bwMode="auto">
              <a:xfrm>
                <a:off x="312" y="1011"/>
                <a:ext cx="23" cy="28"/>
              </a:xfrm>
              <a:custGeom>
                <a:avLst/>
                <a:gdLst>
                  <a:gd name="T0" fmla="*/ 1030 w 10"/>
                  <a:gd name="T1" fmla="*/ 0 h 12"/>
                  <a:gd name="T2" fmla="*/ 1486 w 10"/>
                  <a:gd name="T3" fmla="*/ 1094 h 12"/>
                  <a:gd name="T4" fmla="*/ 582 w 10"/>
                  <a:gd name="T5" fmla="*/ 1801 h 12"/>
                  <a:gd name="T6" fmla="*/ 147 w 10"/>
                  <a:gd name="T7" fmla="*/ 621 h 12"/>
                  <a:gd name="T8" fmla="*/ 1030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7" y="0"/>
                    </a:moveTo>
                    <a:cubicBezTo>
                      <a:pt x="9" y="1"/>
                      <a:pt x="10" y="4"/>
                      <a:pt x="10" y="7"/>
                    </a:cubicBezTo>
                    <a:cubicBezTo>
                      <a:pt x="9" y="10"/>
                      <a:pt x="6" y="12"/>
                      <a:pt x="4" y="11"/>
                    </a:cubicBezTo>
                    <a:cubicBezTo>
                      <a:pt x="1" y="10"/>
                      <a:pt x="0" y="7"/>
                      <a:pt x="1" y="4"/>
                    </a:cubicBezTo>
                    <a:cubicBezTo>
                      <a:pt x="1" y="1"/>
                      <a:pt x="4" y="0"/>
                      <a:pt x="7"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1" name="Freeform 132"/>
              <p:cNvSpPr>
                <a:spLocks noChangeArrowheads="1"/>
              </p:cNvSpPr>
              <p:nvPr/>
            </p:nvSpPr>
            <p:spPr bwMode="auto">
              <a:xfrm>
                <a:off x="309" y="1008"/>
                <a:ext cx="29" cy="31"/>
              </a:xfrm>
              <a:custGeom>
                <a:avLst/>
                <a:gdLst>
                  <a:gd name="T0" fmla="*/ 1566 w 12"/>
                  <a:gd name="T1" fmla="*/ 165 h 13"/>
                  <a:gd name="T2" fmla="*/ 1566 w 12"/>
                  <a:gd name="T3" fmla="*/ 393 h 13"/>
                  <a:gd name="T4" fmla="*/ 1805 w 12"/>
                  <a:gd name="T5" fmla="*/ 393 h 13"/>
                  <a:gd name="T6" fmla="*/ 1974 w 12"/>
                  <a:gd name="T7" fmla="*/ 1450 h 13"/>
                  <a:gd name="T8" fmla="*/ 1805 w 12"/>
                  <a:gd name="T9" fmla="*/ 1843 h 13"/>
                  <a:gd name="T10" fmla="*/ 986 w 12"/>
                  <a:gd name="T11" fmla="*/ 2008 h 13"/>
                  <a:gd name="T12" fmla="*/ 817 w 12"/>
                  <a:gd name="T13" fmla="*/ 2008 h 13"/>
                  <a:gd name="T14" fmla="*/ 408 w 12"/>
                  <a:gd name="T15" fmla="*/ 937 h 13"/>
                  <a:gd name="T16" fmla="*/ 578 w 12"/>
                  <a:gd name="T17" fmla="*/ 773 h 13"/>
                  <a:gd name="T18" fmla="*/ 1566 w 12"/>
                  <a:gd name="T19" fmla="*/ 393 h 13"/>
                  <a:gd name="T20" fmla="*/ 1566 w 12"/>
                  <a:gd name="T21" fmla="*/ 165 h 13"/>
                  <a:gd name="T22" fmla="*/ 1566 w 12"/>
                  <a:gd name="T23" fmla="*/ 165 h 13"/>
                  <a:gd name="T24" fmla="*/ 408 w 12"/>
                  <a:gd name="T25" fmla="*/ 558 h 13"/>
                  <a:gd name="T26" fmla="*/ 169 w 12"/>
                  <a:gd name="T27" fmla="*/ 937 h 13"/>
                  <a:gd name="T28" fmla="*/ 578 w 12"/>
                  <a:gd name="T29" fmla="*/ 2234 h 13"/>
                  <a:gd name="T30" fmla="*/ 817 w 12"/>
                  <a:gd name="T31" fmla="*/ 2234 h 13"/>
                  <a:gd name="T32" fmla="*/ 1974 w 12"/>
                  <a:gd name="T33" fmla="*/ 1843 h 13"/>
                  <a:gd name="T34" fmla="*/ 2214 w 12"/>
                  <a:gd name="T35" fmla="*/ 1450 h 13"/>
                  <a:gd name="T36" fmla="*/ 1805 w 12"/>
                  <a:gd name="T37" fmla="*/ 393 h 13"/>
                  <a:gd name="T38" fmla="*/ 1566 w 12"/>
                  <a:gd name="T39" fmla="*/ 165 h 13"/>
                  <a:gd name="T40" fmla="*/ 1566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8" y="1"/>
                    </a:moveTo>
                    <a:cubicBezTo>
                      <a:pt x="8" y="2"/>
                      <a:pt x="8" y="2"/>
                      <a:pt x="8" y="2"/>
                    </a:cubicBezTo>
                    <a:cubicBezTo>
                      <a:pt x="8" y="2"/>
                      <a:pt x="8" y="2"/>
                      <a:pt x="9" y="2"/>
                    </a:cubicBezTo>
                    <a:cubicBezTo>
                      <a:pt x="10" y="4"/>
                      <a:pt x="11" y="6"/>
                      <a:pt x="10" y="8"/>
                    </a:cubicBezTo>
                    <a:cubicBezTo>
                      <a:pt x="10" y="8"/>
                      <a:pt x="10" y="9"/>
                      <a:pt x="9" y="10"/>
                    </a:cubicBezTo>
                    <a:cubicBezTo>
                      <a:pt x="8" y="11"/>
                      <a:pt x="6" y="12"/>
                      <a:pt x="5" y="11"/>
                    </a:cubicBezTo>
                    <a:cubicBezTo>
                      <a:pt x="4" y="11"/>
                      <a:pt x="4" y="11"/>
                      <a:pt x="4" y="11"/>
                    </a:cubicBezTo>
                    <a:cubicBezTo>
                      <a:pt x="2" y="10"/>
                      <a:pt x="1" y="7"/>
                      <a:pt x="2" y="5"/>
                    </a:cubicBezTo>
                    <a:cubicBezTo>
                      <a:pt x="2" y="5"/>
                      <a:pt x="3" y="4"/>
                      <a:pt x="3" y="4"/>
                    </a:cubicBezTo>
                    <a:cubicBezTo>
                      <a:pt x="4" y="2"/>
                      <a:pt x="6" y="1"/>
                      <a:pt x="8" y="2"/>
                    </a:cubicBezTo>
                    <a:cubicBezTo>
                      <a:pt x="8" y="1"/>
                      <a:pt x="8" y="1"/>
                      <a:pt x="8" y="1"/>
                    </a:cubicBezTo>
                    <a:cubicBezTo>
                      <a:pt x="8" y="1"/>
                      <a:pt x="8" y="1"/>
                      <a:pt x="8" y="1"/>
                    </a:cubicBezTo>
                    <a:cubicBezTo>
                      <a:pt x="6" y="0"/>
                      <a:pt x="4" y="1"/>
                      <a:pt x="2" y="3"/>
                    </a:cubicBezTo>
                    <a:cubicBezTo>
                      <a:pt x="2" y="4"/>
                      <a:pt x="1" y="4"/>
                      <a:pt x="1" y="5"/>
                    </a:cubicBezTo>
                    <a:cubicBezTo>
                      <a:pt x="0" y="8"/>
                      <a:pt x="1" y="10"/>
                      <a:pt x="3" y="12"/>
                    </a:cubicBezTo>
                    <a:cubicBezTo>
                      <a:pt x="3" y="12"/>
                      <a:pt x="4" y="12"/>
                      <a:pt x="4" y="12"/>
                    </a:cubicBezTo>
                    <a:cubicBezTo>
                      <a:pt x="6" y="13"/>
                      <a:pt x="9" y="12"/>
                      <a:pt x="10" y="10"/>
                    </a:cubicBezTo>
                    <a:cubicBezTo>
                      <a:pt x="11" y="10"/>
                      <a:pt x="11" y="9"/>
                      <a:pt x="11" y="8"/>
                    </a:cubicBezTo>
                    <a:cubicBezTo>
                      <a:pt x="12" y="6"/>
                      <a:pt x="11" y="3"/>
                      <a:pt x="9" y="2"/>
                    </a:cubicBezTo>
                    <a:cubicBezTo>
                      <a:pt x="9" y="1"/>
                      <a:pt x="8" y="1"/>
                      <a:pt x="8" y="1"/>
                    </a:cubicBezTo>
                    <a:cubicBezTo>
                      <a:pt x="8" y="1"/>
                      <a:pt x="8" y="1"/>
                      <a:pt x="8"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2" name="Freeform 133"/>
              <p:cNvSpPr>
                <a:spLocks noChangeArrowheads="1"/>
              </p:cNvSpPr>
              <p:nvPr/>
            </p:nvSpPr>
            <p:spPr bwMode="auto">
              <a:xfrm>
                <a:off x="295" y="994"/>
                <a:ext cx="24" cy="28"/>
              </a:xfrm>
              <a:custGeom>
                <a:avLst/>
                <a:gdLst>
                  <a:gd name="T0" fmla="*/ 1135 w 10"/>
                  <a:gd name="T1" fmla="*/ 0 h 12"/>
                  <a:gd name="T2" fmla="*/ 1757 w 10"/>
                  <a:gd name="T3" fmla="*/ 1094 h 12"/>
                  <a:gd name="T4" fmla="*/ 564 w 10"/>
                  <a:gd name="T5" fmla="*/ 1801 h 12"/>
                  <a:gd name="T6" fmla="*/ 0 w 10"/>
                  <a:gd name="T7" fmla="*/ 621 h 12"/>
                  <a:gd name="T8" fmla="*/ 1135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0"/>
                    </a:moveTo>
                    <a:cubicBezTo>
                      <a:pt x="9" y="1"/>
                      <a:pt x="10" y="4"/>
                      <a:pt x="9" y="7"/>
                    </a:cubicBezTo>
                    <a:cubicBezTo>
                      <a:pt x="9" y="10"/>
                      <a:pt x="6" y="12"/>
                      <a:pt x="3" y="11"/>
                    </a:cubicBezTo>
                    <a:cubicBezTo>
                      <a:pt x="1" y="10"/>
                      <a:pt x="0" y="7"/>
                      <a:pt x="0" y="4"/>
                    </a:cubicBezTo>
                    <a:cubicBezTo>
                      <a:pt x="1" y="1"/>
                      <a:pt x="4" y="0"/>
                      <a:pt x="6"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3" name="Freeform 134"/>
              <p:cNvSpPr>
                <a:spLocks noChangeArrowheads="1"/>
              </p:cNvSpPr>
              <p:nvPr/>
            </p:nvSpPr>
            <p:spPr bwMode="auto">
              <a:xfrm>
                <a:off x="293" y="992"/>
                <a:ext cx="28" cy="30"/>
              </a:xfrm>
              <a:custGeom>
                <a:avLst/>
                <a:gdLst>
                  <a:gd name="T0" fmla="*/ 1094 w 12"/>
                  <a:gd name="T1" fmla="*/ 150 h 13"/>
                  <a:gd name="T2" fmla="*/ 1094 w 12"/>
                  <a:gd name="T3" fmla="*/ 346 h 13"/>
                  <a:gd name="T4" fmla="*/ 1307 w 12"/>
                  <a:gd name="T5" fmla="*/ 452 h 13"/>
                  <a:gd name="T6" fmla="*/ 1601 w 12"/>
                  <a:gd name="T7" fmla="*/ 1193 h 13"/>
                  <a:gd name="T8" fmla="*/ 1449 w 12"/>
                  <a:gd name="T9" fmla="*/ 1502 h 13"/>
                  <a:gd name="T10" fmla="*/ 828 w 12"/>
                  <a:gd name="T11" fmla="*/ 1645 h 13"/>
                  <a:gd name="T12" fmla="*/ 469 w 12"/>
                  <a:gd name="T13" fmla="*/ 1645 h 13"/>
                  <a:gd name="T14" fmla="*/ 355 w 12"/>
                  <a:gd name="T15" fmla="*/ 798 h 13"/>
                  <a:gd name="T16" fmla="*/ 469 w 12"/>
                  <a:gd name="T17" fmla="*/ 591 h 13"/>
                  <a:gd name="T18" fmla="*/ 1094 w 12"/>
                  <a:gd name="T19" fmla="*/ 346 h 13"/>
                  <a:gd name="T20" fmla="*/ 1094 w 12"/>
                  <a:gd name="T21" fmla="*/ 150 h 13"/>
                  <a:gd name="T22" fmla="*/ 1307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307 w 12"/>
                  <a:gd name="T39" fmla="*/ 150 h 13"/>
                  <a:gd name="T40" fmla="*/ 1094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1" y="6"/>
                      <a:pt x="10" y="8"/>
                    </a:cubicBezTo>
                    <a:cubicBezTo>
                      <a:pt x="10" y="8"/>
                      <a:pt x="9" y="9"/>
                      <a:pt x="9" y="10"/>
                    </a:cubicBezTo>
                    <a:cubicBezTo>
                      <a:pt x="8" y="11"/>
                      <a:pt x="6" y="12"/>
                      <a:pt x="5"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8" y="1"/>
                      <a:pt x="8" y="1"/>
                      <a:pt x="8" y="1"/>
                    </a:cubicBezTo>
                    <a:cubicBezTo>
                      <a:pt x="6" y="0"/>
                      <a:pt x="3" y="1"/>
                      <a:pt x="2" y="3"/>
                    </a:cubicBezTo>
                    <a:cubicBezTo>
                      <a:pt x="2" y="4"/>
                      <a:pt x="1" y="4"/>
                      <a:pt x="1" y="5"/>
                    </a:cubicBezTo>
                    <a:cubicBezTo>
                      <a:pt x="0" y="8"/>
                      <a:pt x="1" y="10"/>
                      <a:pt x="3" y="12"/>
                    </a:cubicBezTo>
                    <a:cubicBezTo>
                      <a:pt x="3" y="12"/>
                      <a:pt x="4" y="12"/>
                      <a:pt x="4" y="12"/>
                    </a:cubicBezTo>
                    <a:cubicBezTo>
                      <a:pt x="6" y="13"/>
                      <a:pt x="9" y="12"/>
                      <a:pt x="10" y="10"/>
                    </a:cubicBezTo>
                    <a:cubicBezTo>
                      <a:pt x="10" y="10"/>
                      <a:pt x="11" y="9"/>
                      <a:pt x="11" y="8"/>
                    </a:cubicBezTo>
                    <a:cubicBezTo>
                      <a:pt x="12" y="6"/>
                      <a:pt x="11" y="3"/>
                      <a:pt x="9" y="2"/>
                    </a:cubicBezTo>
                    <a:cubicBezTo>
                      <a:pt x="9" y="1"/>
                      <a:pt x="8" y="1"/>
                      <a:pt x="8" y="1"/>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4" name="Freeform 135"/>
              <p:cNvSpPr>
                <a:spLocks noChangeArrowheads="1"/>
              </p:cNvSpPr>
              <p:nvPr/>
            </p:nvSpPr>
            <p:spPr bwMode="auto">
              <a:xfrm>
                <a:off x="255" y="966"/>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1"/>
                      <a:pt x="11" y="4"/>
                      <a:pt x="10" y="7"/>
                    </a:cubicBezTo>
                    <a:cubicBezTo>
                      <a:pt x="9" y="10"/>
                      <a:pt x="7" y="12"/>
                      <a:pt x="4" y="11"/>
                    </a:cubicBezTo>
                    <a:cubicBezTo>
                      <a:pt x="2" y="10"/>
                      <a:pt x="0" y="7"/>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5" name="Freeform 136"/>
              <p:cNvSpPr>
                <a:spLocks noChangeArrowheads="1"/>
              </p:cNvSpPr>
              <p:nvPr/>
            </p:nvSpPr>
            <p:spPr bwMode="auto">
              <a:xfrm>
                <a:off x="255" y="966"/>
                <a:ext cx="28" cy="28"/>
              </a:xfrm>
              <a:custGeom>
                <a:avLst/>
                <a:gdLst>
                  <a:gd name="T0" fmla="*/ 1094 w 12"/>
                  <a:gd name="T1" fmla="*/ 152 h 12"/>
                  <a:gd name="T2" fmla="*/ 1094 w 12"/>
                  <a:gd name="T3" fmla="*/ 152 h 12"/>
                  <a:gd name="T4" fmla="*/ 1307 w 12"/>
                  <a:gd name="T5" fmla="*/ 355 h 12"/>
                  <a:gd name="T6" fmla="*/ 1601 w 12"/>
                  <a:gd name="T7" fmla="*/ 1094 h 12"/>
                  <a:gd name="T8" fmla="*/ 1449 w 12"/>
                  <a:gd name="T9" fmla="*/ 1449 h 12"/>
                  <a:gd name="T10" fmla="*/ 621 w 12"/>
                  <a:gd name="T11" fmla="*/ 1801 h 12"/>
                  <a:gd name="T12" fmla="*/ 469 w 12"/>
                  <a:gd name="T13" fmla="*/ 1601 h 12"/>
                  <a:gd name="T14" fmla="*/ 355 w 12"/>
                  <a:gd name="T15" fmla="*/ 828 h 12"/>
                  <a:gd name="T16" fmla="*/ 469 w 12"/>
                  <a:gd name="T17" fmla="*/ 469 h 12"/>
                  <a:gd name="T18" fmla="*/ 1094 w 12"/>
                  <a:gd name="T19" fmla="*/ 152 h 12"/>
                  <a:gd name="T20" fmla="*/ 1094 w 12"/>
                  <a:gd name="T21" fmla="*/ 152 h 12"/>
                  <a:gd name="T22" fmla="*/ 1094 w 12"/>
                  <a:gd name="T23" fmla="*/ 0 h 12"/>
                  <a:gd name="T24" fmla="*/ 355 w 12"/>
                  <a:gd name="T25" fmla="*/ 355 h 12"/>
                  <a:gd name="T26" fmla="*/ 152 w 12"/>
                  <a:gd name="T27" fmla="*/ 621 h 12"/>
                  <a:gd name="T28" fmla="*/ 469 w 12"/>
                  <a:gd name="T29" fmla="*/ 1801 h 12"/>
                  <a:gd name="T30" fmla="*/ 621 w 12"/>
                  <a:gd name="T31" fmla="*/ 1932 h 12"/>
                  <a:gd name="T32" fmla="*/ 1601 w 12"/>
                  <a:gd name="T33" fmla="*/ 1601 h 12"/>
                  <a:gd name="T34" fmla="*/ 1801 w 12"/>
                  <a:gd name="T35" fmla="*/ 1094 h 12"/>
                  <a:gd name="T36" fmla="*/ 1449 w 12"/>
                  <a:gd name="T37" fmla="*/ 152 h 12"/>
                  <a:gd name="T38" fmla="*/ 1094 w 12"/>
                  <a:gd name="T39" fmla="*/ 0 h 12"/>
                  <a:gd name="T40" fmla="*/ 1094 w 12"/>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2"/>
                  <a:gd name="T65" fmla="*/ 12 w 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2">
                    <a:moveTo>
                      <a:pt x="7" y="1"/>
                    </a:moveTo>
                    <a:cubicBezTo>
                      <a:pt x="7" y="1"/>
                      <a:pt x="7" y="1"/>
                      <a:pt x="7" y="1"/>
                    </a:cubicBezTo>
                    <a:cubicBezTo>
                      <a:pt x="8" y="1"/>
                      <a:pt x="8" y="2"/>
                      <a:pt x="8" y="2"/>
                    </a:cubicBezTo>
                    <a:cubicBezTo>
                      <a:pt x="10" y="3"/>
                      <a:pt x="10" y="5"/>
                      <a:pt x="10" y="7"/>
                    </a:cubicBezTo>
                    <a:cubicBezTo>
                      <a:pt x="10" y="8"/>
                      <a:pt x="9" y="8"/>
                      <a:pt x="9" y="9"/>
                    </a:cubicBezTo>
                    <a:cubicBezTo>
                      <a:pt x="8" y="10"/>
                      <a:pt x="6" y="11"/>
                      <a:pt x="4" y="11"/>
                    </a:cubicBezTo>
                    <a:cubicBezTo>
                      <a:pt x="4" y="11"/>
                      <a:pt x="4" y="10"/>
                      <a:pt x="3" y="10"/>
                    </a:cubicBezTo>
                    <a:cubicBezTo>
                      <a:pt x="2" y="9"/>
                      <a:pt x="1" y="7"/>
                      <a:pt x="2" y="5"/>
                    </a:cubicBezTo>
                    <a:cubicBezTo>
                      <a:pt x="2" y="4"/>
                      <a:pt x="2" y="3"/>
                      <a:pt x="3" y="3"/>
                    </a:cubicBezTo>
                    <a:cubicBezTo>
                      <a:pt x="4" y="1"/>
                      <a:pt x="6" y="1"/>
                      <a:pt x="7" y="1"/>
                    </a:cubicBezTo>
                    <a:cubicBezTo>
                      <a:pt x="7" y="1"/>
                      <a:pt x="7" y="1"/>
                      <a:pt x="7" y="1"/>
                    </a:cubicBezTo>
                    <a:cubicBezTo>
                      <a:pt x="7" y="0"/>
                      <a:pt x="7" y="0"/>
                      <a:pt x="7" y="0"/>
                    </a:cubicBezTo>
                    <a:cubicBezTo>
                      <a:pt x="5" y="0"/>
                      <a:pt x="3" y="0"/>
                      <a:pt x="2" y="2"/>
                    </a:cubicBezTo>
                    <a:cubicBezTo>
                      <a:pt x="1" y="3"/>
                      <a:pt x="1" y="4"/>
                      <a:pt x="1" y="4"/>
                    </a:cubicBezTo>
                    <a:cubicBezTo>
                      <a:pt x="0" y="7"/>
                      <a:pt x="1" y="10"/>
                      <a:pt x="3" y="11"/>
                    </a:cubicBezTo>
                    <a:cubicBezTo>
                      <a:pt x="3" y="11"/>
                      <a:pt x="3" y="12"/>
                      <a:pt x="4" y="12"/>
                    </a:cubicBezTo>
                    <a:cubicBezTo>
                      <a:pt x="6" y="12"/>
                      <a:pt x="8" y="11"/>
                      <a:pt x="10" y="10"/>
                    </a:cubicBezTo>
                    <a:cubicBezTo>
                      <a:pt x="10" y="9"/>
                      <a:pt x="11" y="8"/>
                      <a:pt x="11" y="7"/>
                    </a:cubicBezTo>
                    <a:cubicBezTo>
                      <a:pt x="12" y="5"/>
                      <a:pt x="11" y="2"/>
                      <a:pt x="9" y="1"/>
                    </a:cubicBezTo>
                    <a:cubicBezTo>
                      <a:pt x="9" y="1"/>
                      <a:pt x="8" y="0"/>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6" name="Freeform 137"/>
              <p:cNvSpPr>
                <a:spLocks noChangeArrowheads="1"/>
              </p:cNvSpPr>
              <p:nvPr/>
            </p:nvSpPr>
            <p:spPr bwMode="auto">
              <a:xfrm>
                <a:off x="234" y="954"/>
                <a:ext cx="26" cy="28"/>
              </a:xfrm>
              <a:custGeom>
                <a:avLst/>
                <a:gdLst>
                  <a:gd name="T0" fmla="*/ 1257 w 11"/>
                  <a:gd name="T1" fmla="*/ 152 h 12"/>
                  <a:gd name="T2" fmla="*/ 1782 w 11"/>
                  <a:gd name="T3" fmla="*/ 1307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8"/>
                    </a:cubicBezTo>
                    <a:cubicBezTo>
                      <a:pt x="9" y="10"/>
                      <a:pt x="7" y="12"/>
                      <a:pt x="4" y="11"/>
                    </a:cubicBezTo>
                    <a:cubicBezTo>
                      <a:pt x="2" y="11"/>
                      <a:pt x="0" y="8"/>
                      <a:pt x="1" y="5"/>
                    </a:cubicBezTo>
                    <a:cubicBezTo>
                      <a:pt x="2" y="2"/>
                      <a:pt x="5" y="0"/>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7" name="Freeform 138"/>
              <p:cNvSpPr>
                <a:spLocks noChangeArrowheads="1"/>
              </p:cNvSpPr>
              <p:nvPr/>
            </p:nvSpPr>
            <p:spPr bwMode="auto">
              <a:xfrm>
                <a:off x="234" y="954"/>
                <a:ext cx="26" cy="31"/>
              </a:xfrm>
              <a:custGeom>
                <a:avLst/>
                <a:gdLst>
                  <a:gd name="T0" fmla="*/ 1257 w 11"/>
                  <a:gd name="T1" fmla="*/ 165 h 13"/>
                  <a:gd name="T2" fmla="*/ 1257 w 11"/>
                  <a:gd name="T3" fmla="*/ 165 h 13"/>
                  <a:gd name="T4" fmla="*/ 1402 w 11"/>
                  <a:gd name="T5" fmla="*/ 393 h 13"/>
                  <a:gd name="T6" fmla="*/ 1782 w 11"/>
                  <a:gd name="T7" fmla="*/ 1331 h 13"/>
                  <a:gd name="T8" fmla="*/ 1558 w 11"/>
                  <a:gd name="T9" fmla="*/ 1614 h 13"/>
                  <a:gd name="T10" fmla="*/ 659 w 11"/>
                  <a:gd name="T11" fmla="*/ 2008 h 13"/>
                  <a:gd name="T12" fmla="*/ 532 w 11"/>
                  <a:gd name="T13" fmla="*/ 1843 h 13"/>
                  <a:gd name="T14" fmla="*/ 369 w 11"/>
                  <a:gd name="T15" fmla="*/ 937 h 13"/>
                  <a:gd name="T16" fmla="*/ 532 w 11"/>
                  <a:gd name="T17" fmla="*/ 558 h 13"/>
                  <a:gd name="T18" fmla="*/ 1257 w 11"/>
                  <a:gd name="T19" fmla="*/ 165 h 13"/>
                  <a:gd name="T20" fmla="*/ 1257 w 11"/>
                  <a:gd name="T21" fmla="*/ 165 h 13"/>
                  <a:gd name="T22" fmla="*/ 1257 w 11"/>
                  <a:gd name="T23" fmla="*/ 0 h 13"/>
                  <a:gd name="T24" fmla="*/ 369 w 11"/>
                  <a:gd name="T25" fmla="*/ 558 h 13"/>
                  <a:gd name="T26" fmla="*/ 156 w 11"/>
                  <a:gd name="T27" fmla="*/ 937 h 13"/>
                  <a:gd name="T28" fmla="*/ 532 w 11"/>
                  <a:gd name="T29" fmla="*/ 2008 h 13"/>
                  <a:gd name="T30" fmla="*/ 659 w 11"/>
                  <a:gd name="T31" fmla="*/ 2234 h 13"/>
                  <a:gd name="T32" fmla="*/ 1782 w 11"/>
                  <a:gd name="T33" fmla="*/ 1843 h 13"/>
                  <a:gd name="T34" fmla="*/ 1900 w 11"/>
                  <a:gd name="T35" fmla="*/ 1450 h 13"/>
                  <a:gd name="T36" fmla="*/ 1558 w 11"/>
                  <a:gd name="T37" fmla="*/ 165 h 13"/>
                  <a:gd name="T38" fmla="*/ 1257 w 11"/>
                  <a:gd name="T39" fmla="*/ 0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1"/>
                      <a:pt x="7" y="1"/>
                      <a:pt x="7" y="1"/>
                    </a:cubicBezTo>
                    <a:cubicBezTo>
                      <a:pt x="8" y="2"/>
                      <a:pt x="8" y="2"/>
                      <a:pt x="8" y="2"/>
                    </a:cubicBezTo>
                    <a:cubicBezTo>
                      <a:pt x="10" y="3"/>
                      <a:pt x="10" y="5"/>
                      <a:pt x="10" y="7"/>
                    </a:cubicBezTo>
                    <a:cubicBezTo>
                      <a:pt x="10" y="8"/>
                      <a:pt x="9" y="9"/>
                      <a:pt x="9" y="9"/>
                    </a:cubicBezTo>
                    <a:cubicBezTo>
                      <a:pt x="8" y="11"/>
                      <a:pt x="6" y="11"/>
                      <a:pt x="4" y="11"/>
                    </a:cubicBezTo>
                    <a:cubicBezTo>
                      <a:pt x="4" y="11"/>
                      <a:pt x="4" y="11"/>
                      <a:pt x="3" y="10"/>
                    </a:cubicBezTo>
                    <a:cubicBezTo>
                      <a:pt x="2" y="9"/>
                      <a:pt x="1" y="7"/>
                      <a:pt x="2" y="5"/>
                    </a:cubicBezTo>
                    <a:cubicBezTo>
                      <a:pt x="2" y="4"/>
                      <a:pt x="2" y="4"/>
                      <a:pt x="3" y="3"/>
                    </a:cubicBezTo>
                    <a:cubicBezTo>
                      <a:pt x="4" y="2"/>
                      <a:pt x="6" y="1"/>
                      <a:pt x="7" y="1"/>
                    </a:cubicBezTo>
                    <a:cubicBezTo>
                      <a:pt x="7" y="1"/>
                      <a:pt x="7" y="1"/>
                      <a:pt x="7" y="1"/>
                    </a:cubicBezTo>
                    <a:cubicBezTo>
                      <a:pt x="7" y="0"/>
                      <a:pt x="7" y="0"/>
                      <a:pt x="7" y="0"/>
                    </a:cubicBezTo>
                    <a:cubicBezTo>
                      <a:pt x="5" y="0"/>
                      <a:pt x="3" y="1"/>
                      <a:pt x="2" y="3"/>
                    </a:cubicBezTo>
                    <a:cubicBezTo>
                      <a:pt x="1" y="3"/>
                      <a:pt x="1" y="4"/>
                      <a:pt x="1" y="5"/>
                    </a:cubicBezTo>
                    <a:cubicBezTo>
                      <a:pt x="0" y="7"/>
                      <a:pt x="1" y="10"/>
                      <a:pt x="3" y="11"/>
                    </a:cubicBezTo>
                    <a:cubicBezTo>
                      <a:pt x="3" y="12"/>
                      <a:pt x="3" y="12"/>
                      <a:pt x="4" y="12"/>
                    </a:cubicBezTo>
                    <a:cubicBezTo>
                      <a:pt x="6" y="13"/>
                      <a:pt x="8" y="12"/>
                      <a:pt x="10" y="10"/>
                    </a:cubicBezTo>
                    <a:cubicBezTo>
                      <a:pt x="10" y="9"/>
                      <a:pt x="11" y="9"/>
                      <a:pt x="11" y="8"/>
                    </a:cubicBezTo>
                    <a:cubicBezTo>
                      <a:pt x="11" y="5"/>
                      <a:pt x="11" y="3"/>
                      <a:pt x="9" y="1"/>
                    </a:cubicBezTo>
                    <a:cubicBezTo>
                      <a:pt x="9" y="1"/>
                      <a:pt x="8" y="1"/>
                      <a:pt x="7" y="0"/>
                    </a:cubicBezTo>
                    <a:cubicBezTo>
                      <a:pt x="7" y="1"/>
                      <a:pt x="7" y="1"/>
                      <a:pt x="7"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8" name="Freeform 139"/>
              <p:cNvSpPr>
                <a:spLocks noChangeArrowheads="1"/>
              </p:cNvSpPr>
              <p:nvPr/>
            </p:nvSpPr>
            <p:spPr bwMode="auto">
              <a:xfrm>
                <a:off x="767" y="491"/>
                <a:ext cx="154" cy="163"/>
              </a:xfrm>
              <a:custGeom>
                <a:avLst/>
                <a:gdLst>
                  <a:gd name="T0" fmla="*/ 10958 w 65"/>
                  <a:gd name="T1" fmla="*/ 11982 h 69"/>
                  <a:gd name="T2" fmla="*/ 8006 w 65"/>
                  <a:gd name="T3" fmla="*/ 8528 h 69"/>
                  <a:gd name="T4" fmla="*/ 10081 w 65"/>
                  <a:gd name="T5" fmla="*/ 8689 h 69"/>
                  <a:gd name="T6" fmla="*/ 6051 w 65"/>
                  <a:gd name="T7" fmla="*/ 5736 h 69"/>
                  <a:gd name="T8" fmla="*/ 8818 w 65"/>
                  <a:gd name="T9" fmla="*/ 6263 h 69"/>
                  <a:gd name="T10" fmla="*/ 2834 w 65"/>
                  <a:gd name="T11" fmla="*/ 3175 h 69"/>
                  <a:gd name="T12" fmla="*/ 156 w 65"/>
                  <a:gd name="T13" fmla="*/ 0 h 69"/>
                  <a:gd name="T14" fmla="*/ 6866 w 65"/>
                  <a:gd name="T15" fmla="*/ 2584 h 69"/>
                  <a:gd name="T16" fmla="*/ 10958 w 65"/>
                  <a:gd name="T17" fmla="*/ 11982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69"/>
                  <a:gd name="T29" fmla="*/ 65 w 65"/>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69">
                    <a:moveTo>
                      <a:pt x="62" y="69"/>
                    </a:moveTo>
                    <a:cubicBezTo>
                      <a:pt x="63" y="61"/>
                      <a:pt x="51" y="43"/>
                      <a:pt x="45" y="49"/>
                    </a:cubicBezTo>
                    <a:cubicBezTo>
                      <a:pt x="44" y="45"/>
                      <a:pt x="52" y="42"/>
                      <a:pt x="57" y="50"/>
                    </a:cubicBezTo>
                    <a:cubicBezTo>
                      <a:pt x="60" y="43"/>
                      <a:pt x="40" y="35"/>
                      <a:pt x="34" y="33"/>
                    </a:cubicBezTo>
                    <a:cubicBezTo>
                      <a:pt x="37" y="31"/>
                      <a:pt x="45" y="33"/>
                      <a:pt x="50" y="36"/>
                    </a:cubicBezTo>
                    <a:cubicBezTo>
                      <a:pt x="47" y="26"/>
                      <a:pt x="24" y="26"/>
                      <a:pt x="16" y="18"/>
                    </a:cubicBezTo>
                    <a:cubicBezTo>
                      <a:pt x="43" y="15"/>
                      <a:pt x="0" y="10"/>
                      <a:pt x="1" y="0"/>
                    </a:cubicBezTo>
                    <a:cubicBezTo>
                      <a:pt x="5" y="8"/>
                      <a:pt x="24" y="6"/>
                      <a:pt x="39" y="15"/>
                    </a:cubicBezTo>
                    <a:cubicBezTo>
                      <a:pt x="64" y="31"/>
                      <a:pt x="65" y="52"/>
                      <a:pt x="62" y="6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99" name="Freeform 140"/>
              <p:cNvSpPr>
                <a:spLocks noChangeArrowheads="1"/>
              </p:cNvSpPr>
              <p:nvPr/>
            </p:nvSpPr>
            <p:spPr bwMode="auto">
              <a:xfrm>
                <a:off x="711" y="444"/>
                <a:ext cx="130" cy="73"/>
              </a:xfrm>
              <a:custGeom>
                <a:avLst/>
                <a:gdLst>
                  <a:gd name="T0" fmla="*/ 7022 w 55"/>
                  <a:gd name="T1" fmla="*/ 1879 h 31"/>
                  <a:gd name="T2" fmla="*/ 7670 w 55"/>
                  <a:gd name="T3" fmla="*/ 2746 h 31"/>
                  <a:gd name="T4" fmla="*/ 9587 w 55"/>
                  <a:gd name="T5" fmla="*/ 5291 h 31"/>
                  <a:gd name="T6" fmla="*/ 0 w 55"/>
                  <a:gd name="T7" fmla="*/ 495 h 31"/>
                  <a:gd name="T8" fmla="*/ 2971 w 55"/>
                  <a:gd name="T9" fmla="*/ 1752 h 31"/>
                  <a:gd name="T10" fmla="*/ 1402 w 55"/>
                  <a:gd name="T11" fmla="*/ 0 h 31"/>
                  <a:gd name="T12" fmla="*/ 4491 w 55"/>
                  <a:gd name="T13" fmla="*/ 2025 h 31"/>
                  <a:gd name="T14" fmla="*/ 3314 w 55"/>
                  <a:gd name="T15" fmla="*/ 365 h 31"/>
                  <a:gd name="T16" fmla="*/ 6642 w 55"/>
                  <a:gd name="T17" fmla="*/ 2517 h 31"/>
                  <a:gd name="T18" fmla="*/ 7022 w 55"/>
                  <a:gd name="T19" fmla="*/ 1879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1"/>
                  <a:gd name="T32" fmla="*/ 55 w 5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1">
                    <a:moveTo>
                      <a:pt x="40" y="11"/>
                    </a:moveTo>
                    <a:cubicBezTo>
                      <a:pt x="40" y="11"/>
                      <a:pt x="44" y="16"/>
                      <a:pt x="44" y="16"/>
                    </a:cubicBezTo>
                    <a:cubicBezTo>
                      <a:pt x="53" y="26"/>
                      <a:pt x="43" y="22"/>
                      <a:pt x="55" y="31"/>
                    </a:cubicBezTo>
                    <a:cubicBezTo>
                      <a:pt x="29" y="16"/>
                      <a:pt x="33" y="26"/>
                      <a:pt x="0" y="3"/>
                    </a:cubicBezTo>
                    <a:cubicBezTo>
                      <a:pt x="10" y="9"/>
                      <a:pt x="9" y="5"/>
                      <a:pt x="17" y="10"/>
                    </a:cubicBezTo>
                    <a:cubicBezTo>
                      <a:pt x="15" y="6"/>
                      <a:pt x="13" y="5"/>
                      <a:pt x="8" y="0"/>
                    </a:cubicBezTo>
                    <a:cubicBezTo>
                      <a:pt x="13" y="2"/>
                      <a:pt x="21" y="6"/>
                      <a:pt x="26" y="12"/>
                    </a:cubicBezTo>
                    <a:cubicBezTo>
                      <a:pt x="29" y="12"/>
                      <a:pt x="18" y="1"/>
                      <a:pt x="19" y="2"/>
                    </a:cubicBezTo>
                    <a:cubicBezTo>
                      <a:pt x="36" y="11"/>
                      <a:pt x="33" y="11"/>
                      <a:pt x="38" y="15"/>
                    </a:cubicBezTo>
                    <a:cubicBezTo>
                      <a:pt x="39" y="14"/>
                      <a:pt x="40" y="14"/>
                      <a:pt x="40"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0" name="Freeform 141"/>
              <p:cNvSpPr>
                <a:spLocks noChangeArrowheads="1"/>
              </p:cNvSpPr>
              <p:nvPr/>
            </p:nvSpPr>
            <p:spPr bwMode="auto">
              <a:xfrm>
                <a:off x="834" y="477"/>
                <a:ext cx="96" cy="101"/>
              </a:xfrm>
              <a:custGeom>
                <a:avLst/>
                <a:gdLst>
                  <a:gd name="T0" fmla="*/ 4299 w 41"/>
                  <a:gd name="T1" fmla="*/ 0 h 43"/>
                  <a:gd name="T2" fmla="*/ 4929 w 41"/>
                  <a:gd name="T3" fmla="*/ 7216 h 43"/>
                  <a:gd name="T4" fmla="*/ 0 w 41"/>
                  <a:gd name="T5" fmla="*/ 0 h 43"/>
                  <a:gd name="T6" fmla="*/ 2468 w 41"/>
                  <a:gd name="T7" fmla="*/ 2217 h 43"/>
                  <a:gd name="T8" fmla="*/ 4299 w 41"/>
                  <a:gd name="T9" fmla="*/ 0 h 43"/>
                  <a:gd name="T10" fmla="*/ 0 60000 65536"/>
                  <a:gd name="T11" fmla="*/ 0 60000 65536"/>
                  <a:gd name="T12" fmla="*/ 0 60000 65536"/>
                  <a:gd name="T13" fmla="*/ 0 60000 65536"/>
                  <a:gd name="T14" fmla="*/ 0 60000 65536"/>
                  <a:gd name="T15" fmla="*/ 0 w 41"/>
                  <a:gd name="T16" fmla="*/ 0 h 43"/>
                  <a:gd name="T17" fmla="*/ 41 w 41"/>
                  <a:gd name="T18" fmla="*/ 43 h 43"/>
                </a:gdLst>
                <a:ahLst/>
                <a:cxnLst>
                  <a:cxn ang="T10">
                    <a:pos x="T0" y="T1"/>
                  </a:cxn>
                  <a:cxn ang="T11">
                    <a:pos x="T2" y="T3"/>
                  </a:cxn>
                  <a:cxn ang="T12">
                    <a:pos x="T4" y="T5"/>
                  </a:cxn>
                  <a:cxn ang="T13">
                    <a:pos x="T6" y="T7"/>
                  </a:cxn>
                  <a:cxn ang="T14">
                    <a:pos x="T8" y="T9"/>
                  </a:cxn>
                </a:cxnLst>
                <a:rect l="T15" t="T16" r="T17" b="T18"/>
                <a:pathLst>
                  <a:path w="41" h="43">
                    <a:moveTo>
                      <a:pt x="26" y="0"/>
                    </a:moveTo>
                    <a:cubicBezTo>
                      <a:pt x="16" y="17"/>
                      <a:pt x="41" y="31"/>
                      <a:pt x="30" y="43"/>
                    </a:cubicBezTo>
                    <a:cubicBezTo>
                      <a:pt x="37" y="26"/>
                      <a:pt x="0" y="15"/>
                      <a:pt x="0" y="0"/>
                    </a:cubicBezTo>
                    <a:cubicBezTo>
                      <a:pt x="3" y="6"/>
                      <a:pt x="8" y="10"/>
                      <a:pt x="15" y="13"/>
                    </a:cubicBezTo>
                    <a:cubicBezTo>
                      <a:pt x="19" y="12"/>
                      <a:pt x="16" y="5"/>
                      <a:pt x="26"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1" name="Freeform 142"/>
              <p:cNvSpPr>
                <a:spLocks noChangeArrowheads="1"/>
              </p:cNvSpPr>
              <p:nvPr/>
            </p:nvSpPr>
            <p:spPr bwMode="auto">
              <a:xfrm>
                <a:off x="1051" y="373"/>
                <a:ext cx="198" cy="92"/>
              </a:xfrm>
              <a:custGeom>
                <a:avLst/>
                <a:gdLst>
                  <a:gd name="T0" fmla="*/ 0 w 84"/>
                  <a:gd name="T1" fmla="*/ 2781 h 39"/>
                  <a:gd name="T2" fmla="*/ 4139 w 84"/>
                  <a:gd name="T3" fmla="*/ 3649 h 39"/>
                  <a:gd name="T4" fmla="*/ 3272 w 84"/>
                  <a:gd name="T5" fmla="*/ 2048 h 39"/>
                  <a:gd name="T6" fmla="*/ 7189 w 84"/>
                  <a:gd name="T7" fmla="*/ 3939 h 39"/>
                  <a:gd name="T8" fmla="*/ 6051 w 84"/>
                  <a:gd name="T9" fmla="*/ 2048 h 39"/>
                  <a:gd name="T10" fmla="*/ 10624 w 84"/>
                  <a:gd name="T11" fmla="*/ 5169 h 39"/>
                  <a:gd name="T12" fmla="*/ 14419 w 84"/>
                  <a:gd name="T13" fmla="*/ 6065 h 39"/>
                  <a:gd name="T14" fmla="*/ 9968 w 84"/>
                  <a:gd name="T15" fmla="*/ 2048 h 39"/>
                  <a:gd name="T16" fmla="*/ 0 w 84"/>
                  <a:gd name="T17" fmla="*/ 2781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39"/>
                  <a:gd name="T29" fmla="*/ 84 w 84"/>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39">
                    <a:moveTo>
                      <a:pt x="0" y="16"/>
                    </a:moveTo>
                    <a:cubicBezTo>
                      <a:pt x="7" y="13"/>
                      <a:pt x="28" y="14"/>
                      <a:pt x="24" y="21"/>
                    </a:cubicBezTo>
                    <a:cubicBezTo>
                      <a:pt x="28" y="20"/>
                      <a:pt x="28" y="13"/>
                      <a:pt x="19" y="12"/>
                    </a:cubicBezTo>
                    <a:cubicBezTo>
                      <a:pt x="25" y="7"/>
                      <a:pt x="38" y="19"/>
                      <a:pt x="42" y="23"/>
                    </a:cubicBezTo>
                    <a:cubicBezTo>
                      <a:pt x="43" y="20"/>
                      <a:pt x="39" y="14"/>
                      <a:pt x="35" y="12"/>
                    </a:cubicBezTo>
                    <a:cubicBezTo>
                      <a:pt x="45" y="10"/>
                      <a:pt x="52" y="28"/>
                      <a:pt x="62" y="30"/>
                    </a:cubicBezTo>
                    <a:cubicBezTo>
                      <a:pt x="56" y="9"/>
                      <a:pt x="74" y="39"/>
                      <a:pt x="84" y="35"/>
                    </a:cubicBezTo>
                    <a:cubicBezTo>
                      <a:pt x="74" y="35"/>
                      <a:pt x="70" y="19"/>
                      <a:pt x="58" y="12"/>
                    </a:cubicBezTo>
                    <a:cubicBezTo>
                      <a:pt x="35" y="0"/>
                      <a:pt x="15" y="7"/>
                      <a:pt x="0" y="16"/>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2" name="Freeform 143"/>
              <p:cNvSpPr>
                <a:spLocks noChangeArrowheads="1"/>
              </p:cNvSpPr>
              <p:nvPr/>
            </p:nvSpPr>
            <p:spPr bwMode="auto">
              <a:xfrm>
                <a:off x="1202" y="411"/>
                <a:ext cx="102" cy="73"/>
              </a:xfrm>
              <a:custGeom>
                <a:avLst/>
                <a:gdLst>
                  <a:gd name="T0" fmla="*/ 4113 w 43"/>
                  <a:gd name="T1" fmla="*/ 638 h 31"/>
                  <a:gd name="T2" fmla="*/ 3005 w 43"/>
                  <a:gd name="T3" fmla="*/ 365 h 31"/>
                  <a:gd name="T4" fmla="*/ 0 w 43"/>
                  <a:gd name="T5" fmla="*/ 0 h 31"/>
                  <a:gd name="T6" fmla="*/ 7501 w 43"/>
                  <a:gd name="T7" fmla="*/ 5291 h 31"/>
                  <a:gd name="T8" fmla="*/ 5565 w 43"/>
                  <a:gd name="T9" fmla="*/ 3410 h 31"/>
                  <a:gd name="T10" fmla="*/ 7664 w 43"/>
                  <a:gd name="T11" fmla="*/ 3904 h 31"/>
                  <a:gd name="T12" fmla="*/ 4818 w 43"/>
                  <a:gd name="T13" fmla="*/ 2402 h 31"/>
                  <a:gd name="T14" fmla="*/ 6741 w 43"/>
                  <a:gd name="T15" fmla="*/ 2517 h 31"/>
                  <a:gd name="T16" fmla="*/ 3392 w 43"/>
                  <a:gd name="T17" fmla="*/ 1166 h 31"/>
                  <a:gd name="T18" fmla="*/ 4113 w 43"/>
                  <a:gd name="T19" fmla="*/ 63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1"/>
                  <a:gd name="T32" fmla="*/ 43 w 4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1">
                    <a:moveTo>
                      <a:pt x="23" y="4"/>
                    </a:moveTo>
                    <a:cubicBezTo>
                      <a:pt x="23" y="3"/>
                      <a:pt x="17" y="2"/>
                      <a:pt x="17" y="2"/>
                    </a:cubicBezTo>
                    <a:cubicBezTo>
                      <a:pt x="5" y="0"/>
                      <a:pt x="12" y="5"/>
                      <a:pt x="0" y="0"/>
                    </a:cubicBezTo>
                    <a:cubicBezTo>
                      <a:pt x="22" y="14"/>
                      <a:pt x="11" y="15"/>
                      <a:pt x="42" y="31"/>
                    </a:cubicBezTo>
                    <a:cubicBezTo>
                      <a:pt x="34" y="26"/>
                      <a:pt x="38" y="24"/>
                      <a:pt x="31" y="20"/>
                    </a:cubicBezTo>
                    <a:cubicBezTo>
                      <a:pt x="36" y="20"/>
                      <a:pt x="37" y="21"/>
                      <a:pt x="43" y="23"/>
                    </a:cubicBezTo>
                    <a:cubicBezTo>
                      <a:pt x="40" y="20"/>
                      <a:pt x="33" y="16"/>
                      <a:pt x="27" y="14"/>
                    </a:cubicBezTo>
                    <a:cubicBezTo>
                      <a:pt x="25" y="12"/>
                      <a:pt x="39" y="16"/>
                      <a:pt x="38" y="15"/>
                    </a:cubicBezTo>
                    <a:cubicBezTo>
                      <a:pt x="24" y="6"/>
                      <a:pt x="25" y="9"/>
                      <a:pt x="19" y="7"/>
                    </a:cubicBezTo>
                    <a:cubicBezTo>
                      <a:pt x="21" y="5"/>
                      <a:pt x="20" y="5"/>
                      <a:pt x="23"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3" name="Freeform 144"/>
              <p:cNvSpPr>
                <a:spLocks noChangeArrowheads="1"/>
              </p:cNvSpPr>
              <p:nvPr/>
            </p:nvSpPr>
            <p:spPr bwMode="auto">
              <a:xfrm>
                <a:off x="1124" y="352"/>
                <a:ext cx="118" cy="63"/>
              </a:xfrm>
              <a:custGeom>
                <a:avLst/>
                <a:gdLst>
                  <a:gd name="T0" fmla="*/ 7097 w 50"/>
                  <a:gd name="T1" fmla="*/ 0 h 27"/>
                  <a:gd name="T2" fmla="*/ 0 w 50"/>
                  <a:gd name="T3" fmla="*/ 2429 h 27"/>
                  <a:gd name="T4" fmla="*/ 8621 w 50"/>
                  <a:gd name="T5" fmla="*/ 3267 h 27"/>
                  <a:gd name="T6" fmla="*/ 5704 w 50"/>
                  <a:gd name="T7" fmla="*/ 2287 h 27"/>
                  <a:gd name="T8" fmla="*/ 7097 w 50"/>
                  <a:gd name="T9" fmla="*/ 0 h 27"/>
                  <a:gd name="T10" fmla="*/ 0 60000 65536"/>
                  <a:gd name="T11" fmla="*/ 0 60000 65536"/>
                  <a:gd name="T12" fmla="*/ 0 60000 65536"/>
                  <a:gd name="T13" fmla="*/ 0 60000 65536"/>
                  <a:gd name="T14" fmla="*/ 0 60000 65536"/>
                  <a:gd name="T15" fmla="*/ 0 w 50"/>
                  <a:gd name="T16" fmla="*/ 0 h 27"/>
                  <a:gd name="T17" fmla="*/ 50 w 50"/>
                  <a:gd name="T18" fmla="*/ 27 h 27"/>
                </a:gdLst>
                <a:ahLst/>
                <a:cxnLst>
                  <a:cxn ang="T10">
                    <a:pos x="T0" y="T1"/>
                  </a:cxn>
                  <a:cxn ang="T11">
                    <a:pos x="T2" y="T3"/>
                  </a:cxn>
                  <a:cxn ang="T12">
                    <a:pos x="T4" y="T5"/>
                  </a:cxn>
                  <a:cxn ang="T13">
                    <a:pos x="T6" y="T7"/>
                  </a:cxn>
                  <a:cxn ang="T14">
                    <a:pos x="T8" y="T9"/>
                  </a:cxn>
                </a:cxnLst>
                <a:rect l="T15" t="T16" r="T17" b="T18"/>
                <a:pathLst>
                  <a:path w="50" h="27">
                    <a:moveTo>
                      <a:pt x="41" y="0"/>
                    </a:moveTo>
                    <a:cubicBezTo>
                      <a:pt x="29" y="15"/>
                      <a:pt x="8" y="2"/>
                      <a:pt x="0" y="15"/>
                    </a:cubicBezTo>
                    <a:cubicBezTo>
                      <a:pt x="13" y="3"/>
                      <a:pt x="35" y="27"/>
                      <a:pt x="50" y="20"/>
                    </a:cubicBezTo>
                    <a:cubicBezTo>
                      <a:pt x="42" y="20"/>
                      <a:pt x="38" y="18"/>
                      <a:pt x="33" y="14"/>
                    </a:cubicBezTo>
                    <a:cubicBezTo>
                      <a:pt x="32" y="11"/>
                      <a:pt x="40" y="10"/>
                      <a:pt x="4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4" name="Freeform 145"/>
              <p:cNvSpPr>
                <a:spLocks noChangeArrowheads="1"/>
              </p:cNvSpPr>
              <p:nvPr/>
            </p:nvSpPr>
            <p:spPr bwMode="auto">
              <a:xfrm>
                <a:off x="1077" y="545"/>
                <a:ext cx="127" cy="156"/>
              </a:xfrm>
              <a:custGeom>
                <a:avLst/>
                <a:gdLst>
                  <a:gd name="T0" fmla="*/ 2241 w 54"/>
                  <a:gd name="T1" fmla="*/ 156 h 66"/>
                  <a:gd name="T2" fmla="*/ 7766 w 54"/>
                  <a:gd name="T3" fmla="*/ 3184 h 66"/>
                  <a:gd name="T4" fmla="*/ 6399 w 54"/>
                  <a:gd name="T5" fmla="*/ 9956 h 66"/>
                  <a:gd name="T6" fmla="*/ 2512 w 54"/>
                  <a:gd name="T7" fmla="*/ 10275 h 66"/>
                  <a:gd name="T8" fmla="*/ 635 w 54"/>
                  <a:gd name="T9" fmla="*/ 8559 h 66"/>
                  <a:gd name="T10" fmla="*/ 635 w 54"/>
                  <a:gd name="T11" fmla="*/ 5084 h 66"/>
                  <a:gd name="T12" fmla="*/ 4254 w 54"/>
                  <a:gd name="T13" fmla="*/ 4212 h 66"/>
                  <a:gd name="T14" fmla="*/ 5111 w 54"/>
                  <a:gd name="T15" fmla="*/ 7670 h 66"/>
                  <a:gd name="T16" fmla="*/ 2018 w 54"/>
                  <a:gd name="T17" fmla="*/ 6642 h 66"/>
                  <a:gd name="T18" fmla="*/ 2241 w 54"/>
                  <a:gd name="T19" fmla="*/ 6777 h 66"/>
                  <a:gd name="T20" fmla="*/ 5271 w 54"/>
                  <a:gd name="T21" fmla="*/ 7145 h 66"/>
                  <a:gd name="T22" fmla="*/ 3396 w 54"/>
                  <a:gd name="T23" fmla="*/ 3999 h 66"/>
                  <a:gd name="T24" fmla="*/ 365 w 54"/>
                  <a:gd name="T25" fmla="*/ 6273 h 66"/>
                  <a:gd name="T26" fmla="*/ 2018 w 54"/>
                  <a:gd name="T27" fmla="*/ 9956 h 66"/>
                  <a:gd name="T28" fmla="*/ 8507 w 54"/>
                  <a:gd name="T29" fmla="*/ 6777 h 66"/>
                  <a:gd name="T30" fmla="*/ 3888 w 54"/>
                  <a:gd name="T31" fmla="*/ 532 h 66"/>
                  <a:gd name="T32" fmla="*/ 2378 w 54"/>
                  <a:gd name="T33" fmla="*/ 369 h 66"/>
                  <a:gd name="T34" fmla="*/ 2241 w 54"/>
                  <a:gd name="T35" fmla="*/ 15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6"/>
                  <a:gd name="T56" fmla="*/ 54 w 54"/>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6">
                    <a:moveTo>
                      <a:pt x="13" y="1"/>
                    </a:moveTo>
                    <a:cubicBezTo>
                      <a:pt x="26" y="0"/>
                      <a:pt x="39" y="7"/>
                      <a:pt x="46" y="18"/>
                    </a:cubicBezTo>
                    <a:cubicBezTo>
                      <a:pt x="54" y="31"/>
                      <a:pt x="52" y="48"/>
                      <a:pt x="38" y="57"/>
                    </a:cubicBezTo>
                    <a:cubicBezTo>
                      <a:pt x="31" y="61"/>
                      <a:pt x="23" y="62"/>
                      <a:pt x="15" y="59"/>
                    </a:cubicBezTo>
                    <a:cubicBezTo>
                      <a:pt x="10" y="57"/>
                      <a:pt x="6" y="53"/>
                      <a:pt x="4" y="49"/>
                    </a:cubicBezTo>
                    <a:cubicBezTo>
                      <a:pt x="0" y="43"/>
                      <a:pt x="0" y="35"/>
                      <a:pt x="4" y="29"/>
                    </a:cubicBezTo>
                    <a:cubicBezTo>
                      <a:pt x="9" y="22"/>
                      <a:pt x="18" y="20"/>
                      <a:pt x="25" y="24"/>
                    </a:cubicBezTo>
                    <a:cubicBezTo>
                      <a:pt x="33" y="28"/>
                      <a:pt x="36" y="38"/>
                      <a:pt x="30" y="44"/>
                    </a:cubicBezTo>
                    <a:cubicBezTo>
                      <a:pt x="24" y="51"/>
                      <a:pt x="13" y="46"/>
                      <a:pt x="12" y="38"/>
                    </a:cubicBezTo>
                    <a:cubicBezTo>
                      <a:pt x="12" y="39"/>
                      <a:pt x="13" y="39"/>
                      <a:pt x="13" y="39"/>
                    </a:cubicBezTo>
                    <a:cubicBezTo>
                      <a:pt x="14" y="49"/>
                      <a:pt x="27" y="47"/>
                      <a:pt x="31" y="41"/>
                    </a:cubicBezTo>
                    <a:cubicBezTo>
                      <a:pt x="36" y="33"/>
                      <a:pt x="28" y="24"/>
                      <a:pt x="20" y="23"/>
                    </a:cubicBezTo>
                    <a:cubicBezTo>
                      <a:pt x="12" y="22"/>
                      <a:pt x="4" y="28"/>
                      <a:pt x="2" y="36"/>
                    </a:cubicBezTo>
                    <a:cubicBezTo>
                      <a:pt x="0" y="44"/>
                      <a:pt x="5" y="53"/>
                      <a:pt x="12" y="57"/>
                    </a:cubicBezTo>
                    <a:cubicBezTo>
                      <a:pt x="28" y="66"/>
                      <a:pt x="46" y="54"/>
                      <a:pt x="50" y="39"/>
                    </a:cubicBezTo>
                    <a:cubicBezTo>
                      <a:pt x="54" y="23"/>
                      <a:pt x="40" y="7"/>
                      <a:pt x="23" y="3"/>
                    </a:cubicBezTo>
                    <a:cubicBezTo>
                      <a:pt x="20" y="2"/>
                      <a:pt x="17" y="2"/>
                      <a:pt x="14" y="2"/>
                    </a:cubicBezTo>
                    <a:cubicBezTo>
                      <a:pt x="13" y="2"/>
                      <a:pt x="13" y="1"/>
                      <a:pt x="13"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5" name="Freeform 146"/>
              <p:cNvSpPr>
                <a:spLocks noChangeArrowheads="1"/>
              </p:cNvSpPr>
              <p:nvPr/>
            </p:nvSpPr>
            <p:spPr bwMode="auto">
              <a:xfrm>
                <a:off x="1287" y="260"/>
                <a:ext cx="423" cy="155"/>
              </a:xfrm>
              <a:custGeom>
                <a:avLst/>
                <a:gdLst>
                  <a:gd name="T0" fmla="*/ 31184 w 179"/>
                  <a:gd name="T1" fmla="*/ 4016 h 66"/>
                  <a:gd name="T2" fmla="*/ 24756 w 179"/>
                  <a:gd name="T3" fmla="*/ 855 h 66"/>
                  <a:gd name="T4" fmla="*/ 16218 w 179"/>
                  <a:gd name="T5" fmla="*/ 4016 h 66"/>
                  <a:gd name="T6" fmla="*/ 0 w 179"/>
                  <a:gd name="T7" fmla="*/ 7849 h 66"/>
                  <a:gd name="T8" fmla="*/ 0 w 179"/>
                  <a:gd name="T9" fmla="*/ 7849 h 66"/>
                  <a:gd name="T10" fmla="*/ 15691 w 179"/>
                  <a:gd name="T11" fmla="*/ 3861 h 66"/>
                  <a:gd name="T12" fmla="*/ 24163 w 179"/>
                  <a:gd name="T13" fmla="*/ 155 h 66"/>
                  <a:gd name="T14" fmla="*/ 31028 w 179"/>
                  <a:gd name="T15" fmla="*/ 3342 h 66"/>
                  <a:gd name="T16" fmla="*/ 31184 w 179"/>
                  <a:gd name="T17" fmla="*/ 401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66"/>
                  <a:gd name="T29" fmla="*/ 179 w 179"/>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66">
                    <a:moveTo>
                      <a:pt x="179" y="24"/>
                    </a:moveTo>
                    <a:cubicBezTo>
                      <a:pt x="173" y="9"/>
                      <a:pt x="157" y="5"/>
                      <a:pt x="142" y="5"/>
                    </a:cubicBezTo>
                    <a:cubicBezTo>
                      <a:pt x="124" y="5"/>
                      <a:pt x="108" y="14"/>
                      <a:pt x="93" y="24"/>
                    </a:cubicBezTo>
                    <a:cubicBezTo>
                      <a:pt x="69" y="42"/>
                      <a:pt x="32" y="66"/>
                      <a:pt x="0" y="47"/>
                    </a:cubicBezTo>
                    <a:cubicBezTo>
                      <a:pt x="0" y="46"/>
                      <a:pt x="1" y="47"/>
                      <a:pt x="0" y="47"/>
                    </a:cubicBezTo>
                    <a:cubicBezTo>
                      <a:pt x="30" y="65"/>
                      <a:pt x="67" y="40"/>
                      <a:pt x="90" y="23"/>
                    </a:cubicBezTo>
                    <a:cubicBezTo>
                      <a:pt x="105" y="12"/>
                      <a:pt x="121" y="2"/>
                      <a:pt x="139" y="1"/>
                    </a:cubicBezTo>
                    <a:cubicBezTo>
                      <a:pt x="155" y="0"/>
                      <a:pt x="173" y="4"/>
                      <a:pt x="178" y="20"/>
                    </a:cubicBezTo>
                    <a:cubicBezTo>
                      <a:pt x="179" y="22"/>
                      <a:pt x="178" y="23"/>
                      <a:pt x="179" y="2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6" name="Freeform 147"/>
              <p:cNvSpPr>
                <a:spLocks noChangeArrowheads="1"/>
              </p:cNvSpPr>
              <p:nvPr/>
            </p:nvSpPr>
            <p:spPr bwMode="auto">
              <a:xfrm>
                <a:off x="1750" y="422"/>
                <a:ext cx="19" cy="64"/>
              </a:xfrm>
              <a:custGeom>
                <a:avLst/>
                <a:gdLst>
                  <a:gd name="T0" fmla="*/ 1432 w 8"/>
                  <a:gd name="T1" fmla="*/ 4793 h 27"/>
                  <a:gd name="T2" fmla="*/ 886 w 8"/>
                  <a:gd name="T3" fmla="*/ 4636 h 27"/>
                  <a:gd name="T4" fmla="*/ 157 w 8"/>
                  <a:gd name="T5" fmla="*/ 3752 h 27"/>
                  <a:gd name="T6" fmla="*/ 537 w 8"/>
                  <a:gd name="T7" fmla="*/ 1956 h 27"/>
                  <a:gd name="T8" fmla="*/ 762 w 8"/>
                  <a:gd name="T9" fmla="*/ 1263 h 27"/>
                  <a:gd name="T10" fmla="*/ 762 w 8"/>
                  <a:gd name="T11" fmla="*/ 668 h 27"/>
                  <a:gd name="T12" fmla="*/ 373 w 8"/>
                  <a:gd name="T13" fmla="*/ 370 h 27"/>
                  <a:gd name="T14" fmla="*/ 0 w 8"/>
                  <a:gd name="T15" fmla="*/ 156 h 27"/>
                  <a:gd name="T16" fmla="*/ 373 w 8"/>
                  <a:gd name="T17" fmla="*/ 156 h 27"/>
                  <a:gd name="T18" fmla="*/ 762 w 8"/>
                  <a:gd name="T19" fmla="*/ 1041 h 27"/>
                  <a:gd name="T20" fmla="*/ 373 w 8"/>
                  <a:gd name="T21" fmla="*/ 2837 h 27"/>
                  <a:gd name="T22" fmla="*/ 373 w 8"/>
                  <a:gd name="T23" fmla="*/ 3887 h 27"/>
                  <a:gd name="T24" fmla="*/ 762 w 8"/>
                  <a:gd name="T25" fmla="*/ 4421 h 27"/>
                  <a:gd name="T26" fmla="*/ 1432 w 8"/>
                  <a:gd name="T27" fmla="*/ 4793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27"/>
                  <a:gd name="T44" fmla="*/ 8 w 8"/>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27">
                    <a:moveTo>
                      <a:pt x="8" y="27"/>
                    </a:moveTo>
                    <a:cubicBezTo>
                      <a:pt x="8" y="27"/>
                      <a:pt x="7" y="27"/>
                      <a:pt x="5" y="26"/>
                    </a:cubicBezTo>
                    <a:cubicBezTo>
                      <a:pt x="4" y="25"/>
                      <a:pt x="2" y="24"/>
                      <a:pt x="1" y="21"/>
                    </a:cubicBezTo>
                    <a:cubicBezTo>
                      <a:pt x="1" y="19"/>
                      <a:pt x="1" y="15"/>
                      <a:pt x="3" y="11"/>
                    </a:cubicBezTo>
                    <a:cubicBezTo>
                      <a:pt x="3" y="10"/>
                      <a:pt x="4" y="8"/>
                      <a:pt x="4" y="7"/>
                    </a:cubicBezTo>
                    <a:cubicBezTo>
                      <a:pt x="4" y="6"/>
                      <a:pt x="4" y="5"/>
                      <a:pt x="4" y="4"/>
                    </a:cubicBezTo>
                    <a:cubicBezTo>
                      <a:pt x="3" y="3"/>
                      <a:pt x="2" y="2"/>
                      <a:pt x="2" y="2"/>
                    </a:cubicBezTo>
                    <a:cubicBezTo>
                      <a:pt x="1" y="1"/>
                      <a:pt x="0" y="1"/>
                      <a:pt x="0" y="1"/>
                    </a:cubicBezTo>
                    <a:cubicBezTo>
                      <a:pt x="0" y="1"/>
                      <a:pt x="0" y="0"/>
                      <a:pt x="2" y="1"/>
                    </a:cubicBezTo>
                    <a:cubicBezTo>
                      <a:pt x="3" y="2"/>
                      <a:pt x="5" y="3"/>
                      <a:pt x="4" y="6"/>
                    </a:cubicBezTo>
                    <a:cubicBezTo>
                      <a:pt x="5" y="8"/>
                      <a:pt x="3" y="12"/>
                      <a:pt x="2" y="16"/>
                    </a:cubicBezTo>
                    <a:cubicBezTo>
                      <a:pt x="1" y="19"/>
                      <a:pt x="1" y="21"/>
                      <a:pt x="2" y="22"/>
                    </a:cubicBezTo>
                    <a:cubicBezTo>
                      <a:pt x="2" y="23"/>
                      <a:pt x="2" y="24"/>
                      <a:pt x="4" y="25"/>
                    </a:cubicBezTo>
                    <a:cubicBezTo>
                      <a:pt x="5" y="26"/>
                      <a:pt x="6" y="27"/>
                      <a:pt x="8" y="27"/>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7" name="Freeform 148"/>
              <p:cNvSpPr>
                <a:spLocks noChangeArrowheads="1"/>
              </p:cNvSpPr>
              <p:nvPr/>
            </p:nvSpPr>
            <p:spPr bwMode="auto">
              <a:xfrm>
                <a:off x="1750" y="422"/>
                <a:ext cx="19" cy="64"/>
              </a:xfrm>
              <a:custGeom>
                <a:avLst/>
                <a:gdLst>
                  <a:gd name="T0" fmla="*/ 1432 w 8"/>
                  <a:gd name="T1" fmla="*/ 4793 h 27"/>
                  <a:gd name="T2" fmla="*/ 1432 w 8"/>
                  <a:gd name="T3" fmla="*/ 4793 h 27"/>
                  <a:gd name="T4" fmla="*/ 1275 w 8"/>
                  <a:gd name="T5" fmla="*/ 4793 h 27"/>
                  <a:gd name="T6" fmla="*/ 157 w 8"/>
                  <a:gd name="T7" fmla="*/ 3887 h 27"/>
                  <a:gd name="T8" fmla="*/ 537 w 8"/>
                  <a:gd name="T9" fmla="*/ 1956 h 27"/>
                  <a:gd name="T10" fmla="*/ 762 w 8"/>
                  <a:gd name="T11" fmla="*/ 668 h 27"/>
                  <a:gd name="T12" fmla="*/ 373 w 8"/>
                  <a:gd name="T13" fmla="*/ 370 h 27"/>
                  <a:gd name="T14" fmla="*/ 157 w 8"/>
                  <a:gd name="T15" fmla="*/ 156 h 27"/>
                  <a:gd name="T16" fmla="*/ 0 w 8"/>
                  <a:gd name="T17" fmla="*/ 156 h 27"/>
                  <a:gd name="T18" fmla="*/ 0 w 8"/>
                  <a:gd name="T19" fmla="*/ 156 h 27"/>
                  <a:gd name="T20" fmla="*/ 0 w 8"/>
                  <a:gd name="T21" fmla="*/ 156 h 27"/>
                  <a:gd name="T22" fmla="*/ 0 w 8"/>
                  <a:gd name="T23" fmla="*/ 156 h 27"/>
                  <a:gd name="T24" fmla="*/ 0 w 8"/>
                  <a:gd name="T25" fmla="*/ 156 h 27"/>
                  <a:gd name="T26" fmla="*/ 0 w 8"/>
                  <a:gd name="T27" fmla="*/ 156 h 27"/>
                  <a:gd name="T28" fmla="*/ 0 w 8"/>
                  <a:gd name="T29" fmla="*/ 156 h 27"/>
                  <a:gd name="T30" fmla="*/ 0 w 8"/>
                  <a:gd name="T31" fmla="*/ 156 h 27"/>
                  <a:gd name="T32" fmla="*/ 0 w 8"/>
                  <a:gd name="T33" fmla="*/ 156 h 27"/>
                  <a:gd name="T34" fmla="*/ 0 w 8"/>
                  <a:gd name="T35" fmla="*/ 156 h 27"/>
                  <a:gd name="T36" fmla="*/ 0 w 8"/>
                  <a:gd name="T37" fmla="*/ 156 h 27"/>
                  <a:gd name="T38" fmla="*/ 0 w 8"/>
                  <a:gd name="T39" fmla="*/ 156 h 27"/>
                  <a:gd name="T40" fmla="*/ 0 w 8"/>
                  <a:gd name="T41" fmla="*/ 156 h 27"/>
                  <a:gd name="T42" fmla="*/ 0 w 8"/>
                  <a:gd name="T43" fmla="*/ 156 h 27"/>
                  <a:gd name="T44" fmla="*/ 0 w 8"/>
                  <a:gd name="T45" fmla="*/ 156 h 27"/>
                  <a:gd name="T46" fmla="*/ 0 w 8"/>
                  <a:gd name="T47" fmla="*/ 156 h 27"/>
                  <a:gd name="T48" fmla="*/ 0 w 8"/>
                  <a:gd name="T49" fmla="*/ 156 h 27"/>
                  <a:gd name="T50" fmla="*/ 0 w 8"/>
                  <a:gd name="T51" fmla="*/ 156 h 27"/>
                  <a:gd name="T52" fmla="*/ 0 w 8"/>
                  <a:gd name="T53" fmla="*/ 156 h 27"/>
                  <a:gd name="T54" fmla="*/ 0 w 8"/>
                  <a:gd name="T55" fmla="*/ 156 h 27"/>
                  <a:gd name="T56" fmla="*/ 157 w 8"/>
                  <a:gd name="T57" fmla="*/ 156 h 27"/>
                  <a:gd name="T58" fmla="*/ 762 w 8"/>
                  <a:gd name="T59" fmla="*/ 668 h 27"/>
                  <a:gd name="T60" fmla="*/ 373 w 8"/>
                  <a:gd name="T61" fmla="*/ 2837 h 27"/>
                  <a:gd name="T62" fmla="*/ 373 w 8"/>
                  <a:gd name="T63" fmla="*/ 3887 h 27"/>
                  <a:gd name="T64" fmla="*/ 373 w 8"/>
                  <a:gd name="T65" fmla="*/ 3887 h 27"/>
                  <a:gd name="T66" fmla="*/ 1432 w 8"/>
                  <a:gd name="T67" fmla="*/ 4793 h 27"/>
                  <a:gd name="T68" fmla="*/ 1432 w 8"/>
                  <a:gd name="T69" fmla="*/ 4793 h 27"/>
                  <a:gd name="T70" fmla="*/ 1432 w 8"/>
                  <a:gd name="T71" fmla="*/ 4793 h 27"/>
                  <a:gd name="T72" fmla="*/ 373 w 8"/>
                  <a:gd name="T73" fmla="*/ 3887 h 27"/>
                  <a:gd name="T74" fmla="*/ 373 w 8"/>
                  <a:gd name="T75" fmla="*/ 3887 h 27"/>
                  <a:gd name="T76" fmla="*/ 373 w 8"/>
                  <a:gd name="T77" fmla="*/ 2837 h 27"/>
                  <a:gd name="T78" fmla="*/ 762 w 8"/>
                  <a:gd name="T79" fmla="*/ 668 h 27"/>
                  <a:gd name="T80" fmla="*/ 157 w 8"/>
                  <a:gd name="T81" fmla="*/ 156 h 27"/>
                  <a:gd name="T82" fmla="*/ 0 w 8"/>
                  <a:gd name="T83" fmla="*/ 0 h 27"/>
                  <a:gd name="T84" fmla="*/ 0 w 8"/>
                  <a:gd name="T85" fmla="*/ 156 h 27"/>
                  <a:gd name="T86" fmla="*/ 0 w 8"/>
                  <a:gd name="T87" fmla="*/ 156 h 27"/>
                  <a:gd name="T88" fmla="*/ 0 w 8"/>
                  <a:gd name="T89" fmla="*/ 156 h 27"/>
                  <a:gd name="T90" fmla="*/ 0 w 8"/>
                  <a:gd name="T91" fmla="*/ 156 h 27"/>
                  <a:gd name="T92" fmla="*/ 373 w 8"/>
                  <a:gd name="T93" fmla="*/ 370 h 27"/>
                  <a:gd name="T94" fmla="*/ 762 w 8"/>
                  <a:gd name="T95" fmla="*/ 668 h 27"/>
                  <a:gd name="T96" fmla="*/ 537 w 8"/>
                  <a:gd name="T97" fmla="*/ 1956 h 27"/>
                  <a:gd name="T98" fmla="*/ 157 w 8"/>
                  <a:gd name="T99" fmla="*/ 3887 h 27"/>
                  <a:gd name="T100" fmla="*/ 1275 w 8"/>
                  <a:gd name="T101" fmla="*/ 4793 h 27"/>
                  <a:gd name="T102" fmla="*/ 1432 w 8"/>
                  <a:gd name="T103" fmla="*/ 4793 h 27"/>
                  <a:gd name="T104" fmla="*/ 1432 w 8"/>
                  <a:gd name="T105" fmla="*/ 4793 h 27"/>
                  <a:gd name="T106" fmla="*/ 1432 w 8"/>
                  <a:gd name="T107" fmla="*/ 4793 h 27"/>
                  <a:gd name="T108" fmla="*/ 1432 w 8"/>
                  <a:gd name="T109" fmla="*/ 4793 h 27"/>
                  <a:gd name="T110" fmla="*/ 1432 w 8"/>
                  <a:gd name="T111" fmla="*/ 4793 h 27"/>
                  <a:gd name="T112" fmla="*/ 1432 w 8"/>
                  <a:gd name="T113" fmla="*/ 4793 h 27"/>
                  <a:gd name="T114" fmla="*/ 1432 w 8"/>
                  <a:gd name="T115" fmla="*/ 4793 h 27"/>
                  <a:gd name="T116" fmla="*/ 1432 w 8"/>
                  <a:gd name="T117" fmla="*/ 4793 h 27"/>
                  <a:gd name="T118" fmla="*/ 1432 w 8"/>
                  <a:gd name="T119" fmla="*/ 4793 h 27"/>
                  <a:gd name="T120" fmla="*/ 1432 w 8"/>
                  <a:gd name="T121" fmla="*/ 4793 h 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
                  <a:gd name="T184" fmla="*/ 0 h 27"/>
                  <a:gd name="T185" fmla="*/ 8 w 8"/>
                  <a:gd name="T186" fmla="*/ 27 h 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 h="27">
                    <a:moveTo>
                      <a:pt x="8" y="27"/>
                    </a:moveTo>
                    <a:cubicBezTo>
                      <a:pt x="8" y="27"/>
                      <a:pt x="8" y="27"/>
                      <a:pt x="8" y="27"/>
                    </a:cubicBezTo>
                    <a:cubicBezTo>
                      <a:pt x="8" y="27"/>
                      <a:pt x="8" y="27"/>
                      <a:pt x="8" y="27"/>
                    </a:cubicBezTo>
                    <a:cubicBezTo>
                      <a:pt x="8" y="27"/>
                      <a:pt x="8" y="27"/>
                      <a:pt x="8" y="27"/>
                    </a:cubicBezTo>
                    <a:cubicBezTo>
                      <a:pt x="8" y="27"/>
                      <a:pt x="8" y="27"/>
                      <a:pt x="8" y="27"/>
                    </a:cubicBezTo>
                    <a:cubicBezTo>
                      <a:pt x="8" y="27"/>
                      <a:pt x="7" y="27"/>
                      <a:pt x="7" y="27"/>
                    </a:cubicBezTo>
                    <a:cubicBezTo>
                      <a:pt x="6" y="27"/>
                      <a:pt x="6" y="26"/>
                      <a:pt x="5" y="26"/>
                    </a:cubicBezTo>
                    <a:cubicBezTo>
                      <a:pt x="4" y="25"/>
                      <a:pt x="2" y="24"/>
                      <a:pt x="1" y="22"/>
                    </a:cubicBezTo>
                    <a:cubicBezTo>
                      <a:pt x="1" y="21"/>
                      <a:pt x="1" y="21"/>
                      <a:pt x="1" y="21"/>
                    </a:cubicBezTo>
                    <a:cubicBezTo>
                      <a:pt x="1" y="19"/>
                      <a:pt x="1" y="15"/>
                      <a:pt x="3" y="11"/>
                    </a:cubicBezTo>
                    <a:cubicBezTo>
                      <a:pt x="3" y="10"/>
                      <a:pt x="4" y="8"/>
                      <a:pt x="4" y="7"/>
                    </a:cubicBezTo>
                    <a:cubicBezTo>
                      <a:pt x="4" y="6"/>
                      <a:pt x="4" y="5"/>
                      <a:pt x="4" y="4"/>
                    </a:cubicBezTo>
                    <a:cubicBezTo>
                      <a:pt x="4" y="4"/>
                      <a:pt x="4" y="4"/>
                      <a:pt x="4" y="4"/>
                    </a:cubicBezTo>
                    <a:cubicBezTo>
                      <a:pt x="3" y="3"/>
                      <a:pt x="2" y="2"/>
                      <a:pt x="2" y="2"/>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2" y="1"/>
                    </a:cubicBezTo>
                    <a:cubicBezTo>
                      <a:pt x="3" y="2"/>
                      <a:pt x="4" y="3"/>
                      <a:pt x="4" y="4"/>
                    </a:cubicBezTo>
                    <a:cubicBezTo>
                      <a:pt x="4" y="5"/>
                      <a:pt x="4" y="5"/>
                      <a:pt x="4" y="6"/>
                    </a:cubicBezTo>
                    <a:cubicBezTo>
                      <a:pt x="5" y="8"/>
                      <a:pt x="3" y="12"/>
                      <a:pt x="2" y="16"/>
                    </a:cubicBezTo>
                    <a:cubicBezTo>
                      <a:pt x="1" y="19"/>
                      <a:pt x="1" y="21"/>
                      <a:pt x="2" y="22"/>
                    </a:cubicBezTo>
                    <a:cubicBezTo>
                      <a:pt x="2" y="22"/>
                      <a:pt x="2" y="22"/>
                      <a:pt x="2" y="22"/>
                    </a:cubicBezTo>
                    <a:cubicBezTo>
                      <a:pt x="2" y="22"/>
                      <a:pt x="2" y="22"/>
                      <a:pt x="2" y="22"/>
                    </a:cubicBezTo>
                    <a:cubicBezTo>
                      <a:pt x="2" y="22"/>
                      <a:pt x="2" y="22"/>
                      <a:pt x="2" y="22"/>
                    </a:cubicBezTo>
                    <a:cubicBezTo>
                      <a:pt x="2" y="23"/>
                      <a:pt x="2" y="24"/>
                      <a:pt x="4" y="25"/>
                    </a:cubicBezTo>
                    <a:cubicBezTo>
                      <a:pt x="5" y="26"/>
                      <a:pt x="6" y="27"/>
                      <a:pt x="8" y="27"/>
                    </a:cubicBezTo>
                    <a:cubicBezTo>
                      <a:pt x="8" y="27"/>
                      <a:pt x="8" y="27"/>
                      <a:pt x="8" y="27"/>
                    </a:cubicBezTo>
                    <a:cubicBezTo>
                      <a:pt x="8" y="27"/>
                      <a:pt x="8" y="27"/>
                      <a:pt x="8" y="27"/>
                    </a:cubicBezTo>
                    <a:cubicBezTo>
                      <a:pt x="8" y="27"/>
                      <a:pt x="8" y="27"/>
                      <a:pt x="8" y="27"/>
                    </a:cubicBezTo>
                    <a:cubicBezTo>
                      <a:pt x="8" y="27"/>
                      <a:pt x="8" y="27"/>
                      <a:pt x="8" y="27"/>
                    </a:cubicBezTo>
                    <a:cubicBezTo>
                      <a:pt x="6" y="27"/>
                      <a:pt x="5" y="26"/>
                      <a:pt x="4" y="25"/>
                    </a:cubicBezTo>
                    <a:cubicBezTo>
                      <a:pt x="2" y="24"/>
                      <a:pt x="2" y="23"/>
                      <a:pt x="2" y="22"/>
                    </a:cubicBezTo>
                    <a:cubicBezTo>
                      <a:pt x="2" y="22"/>
                      <a:pt x="2" y="22"/>
                      <a:pt x="2" y="22"/>
                    </a:cubicBezTo>
                    <a:cubicBezTo>
                      <a:pt x="2" y="22"/>
                      <a:pt x="2" y="22"/>
                      <a:pt x="2" y="22"/>
                    </a:cubicBezTo>
                    <a:cubicBezTo>
                      <a:pt x="2" y="22"/>
                      <a:pt x="2" y="22"/>
                      <a:pt x="2" y="22"/>
                    </a:cubicBezTo>
                    <a:cubicBezTo>
                      <a:pt x="1" y="21"/>
                      <a:pt x="1" y="19"/>
                      <a:pt x="2" y="16"/>
                    </a:cubicBezTo>
                    <a:cubicBezTo>
                      <a:pt x="3" y="12"/>
                      <a:pt x="5" y="8"/>
                      <a:pt x="5" y="6"/>
                    </a:cubicBezTo>
                    <a:cubicBezTo>
                      <a:pt x="5" y="5"/>
                      <a:pt x="4" y="5"/>
                      <a:pt x="4" y="4"/>
                    </a:cubicBezTo>
                    <a:cubicBezTo>
                      <a:pt x="4" y="3"/>
                      <a:pt x="3" y="2"/>
                      <a:pt x="2" y="1"/>
                    </a:cubicBezTo>
                    <a:cubicBezTo>
                      <a:pt x="2" y="1"/>
                      <a:pt x="1" y="1"/>
                      <a:pt x="1" y="1"/>
                    </a:cubicBezTo>
                    <a:cubicBezTo>
                      <a:pt x="1" y="1"/>
                      <a:pt x="1" y="1"/>
                      <a:pt x="1" y="1"/>
                    </a:cubicBezTo>
                    <a:cubicBezTo>
                      <a:pt x="1"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2" y="2"/>
                    </a:cubicBezTo>
                    <a:cubicBezTo>
                      <a:pt x="2" y="2"/>
                      <a:pt x="3" y="3"/>
                      <a:pt x="4" y="4"/>
                    </a:cubicBezTo>
                    <a:cubicBezTo>
                      <a:pt x="4" y="4"/>
                      <a:pt x="4" y="4"/>
                      <a:pt x="4" y="4"/>
                    </a:cubicBezTo>
                    <a:cubicBezTo>
                      <a:pt x="4" y="5"/>
                      <a:pt x="4" y="6"/>
                      <a:pt x="4" y="7"/>
                    </a:cubicBezTo>
                    <a:cubicBezTo>
                      <a:pt x="4" y="8"/>
                      <a:pt x="3" y="10"/>
                      <a:pt x="3" y="11"/>
                    </a:cubicBezTo>
                    <a:cubicBezTo>
                      <a:pt x="1" y="15"/>
                      <a:pt x="1" y="19"/>
                      <a:pt x="1" y="21"/>
                    </a:cubicBezTo>
                    <a:cubicBezTo>
                      <a:pt x="1" y="21"/>
                      <a:pt x="1" y="22"/>
                      <a:pt x="1" y="22"/>
                    </a:cubicBezTo>
                    <a:cubicBezTo>
                      <a:pt x="2" y="24"/>
                      <a:pt x="4" y="25"/>
                      <a:pt x="5" y="26"/>
                    </a:cubicBezTo>
                    <a:cubicBezTo>
                      <a:pt x="6" y="27"/>
                      <a:pt x="7" y="27"/>
                      <a:pt x="7" y="27"/>
                    </a:cubicBezTo>
                    <a:cubicBezTo>
                      <a:pt x="7"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8" name="Freeform 149"/>
              <p:cNvSpPr>
                <a:spLocks noChangeArrowheads="1"/>
              </p:cNvSpPr>
              <p:nvPr/>
            </p:nvSpPr>
            <p:spPr bwMode="auto">
              <a:xfrm>
                <a:off x="1755" y="458"/>
                <a:ext cx="4" cy="5"/>
              </a:xfrm>
              <a:custGeom>
                <a:avLst/>
                <a:gdLst>
                  <a:gd name="T0" fmla="*/ 0 w 2"/>
                  <a:gd name="T1" fmla="*/ 467 h 2"/>
                  <a:gd name="T2" fmla="*/ 64 w 2"/>
                  <a:gd name="T3" fmla="*/ 262 h 2"/>
                  <a:gd name="T4" fmla="*/ 128 w 2"/>
                  <a:gd name="T5" fmla="*/ 262 h 2"/>
                  <a:gd name="T6" fmla="*/ 64 w 2"/>
                  <a:gd name="T7" fmla="*/ 467 h 2"/>
                  <a:gd name="T8" fmla="*/ 0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cubicBezTo>
                      <a:pt x="0" y="2"/>
                      <a:pt x="0" y="1"/>
                      <a:pt x="1" y="1"/>
                    </a:cubicBezTo>
                    <a:cubicBezTo>
                      <a:pt x="1" y="0"/>
                      <a:pt x="2" y="0"/>
                      <a:pt x="2" y="1"/>
                    </a:cubicBezTo>
                    <a:cubicBezTo>
                      <a:pt x="2" y="1"/>
                      <a:pt x="2" y="2"/>
                      <a:pt x="1" y="2"/>
                    </a:cubicBezTo>
                    <a:cubicBezTo>
                      <a:pt x="1" y="2"/>
                      <a:pt x="0" y="2"/>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09" name="Freeform 150"/>
              <p:cNvSpPr>
                <a:spLocks noChangeArrowheads="1"/>
              </p:cNvSpPr>
              <p:nvPr/>
            </p:nvSpPr>
            <p:spPr bwMode="auto">
              <a:xfrm>
                <a:off x="1755" y="458"/>
                <a:ext cx="4" cy="5"/>
              </a:xfrm>
              <a:custGeom>
                <a:avLst/>
                <a:gdLst>
                  <a:gd name="T0" fmla="*/ 0 w 2"/>
                  <a:gd name="T1" fmla="*/ 467 h 2"/>
                  <a:gd name="T2" fmla="*/ 0 w 2"/>
                  <a:gd name="T3" fmla="*/ 467 h 2"/>
                  <a:gd name="T4" fmla="*/ 0 w 2"/>
                  <a:gd name="T5" fmla="*/ 262 h 2"/>
                  <a:gd name="T6" fmla="*/ 64 w 2"/>
                  <a:gd name="T7" fmla="*/ 262 h 2"/>
                  <a:gd name="T8" fmla="*/ 64 w 2"/>
                  <a:gd name="T9" fmla="*/ 0 h 2"/>
                  <a:gd name="T10" fmla="*/ 128 w 2"/>
                  <a:gd name="T11" fmla="*/ 262 h 2"/>
                  <a:gd name="T12" fmla="*/ 128 w 2"/>
                  <a:gd name="T13" fmla="*/ 262 h 2"/>
                  <a:gd name="T14" fmla="*/ 64 w 2"/>
                  <a:gd name="T15" fmla="*/ 467 h 2"/>
                  <a:gd name="T16" fmla="*/ 64 w 2"/>
                  <a:gd name="T17" fmla="*/ 467 h 2"/>
                  <a:gd name="T18" fmla="*/ 0 w 2"/>
                  <a:gd name="T19" fmla="*/ 467 h 2"/>
                  <a:gd name="T20" fmla="*/ 0 w 2"/>
                  <a:gd name="T21" fmla="*/ 467 h 2"/>
                  <a:gd name="T22" fmla="*/ 0 w 2"/>
                  <a:gd name="T23" fmla="*/ 467 h 2"/>
                  <a:gd name="T24" fmla="*/ 64 w 2"/>
                  <a:gd name="T25" fmla="*/ 467 h 2"/>
                  <a:gd name="T26" fmla="*/ 64 w 2"/>
                  <a:gd name="T27" fmla="*/ 467 h 2"/>
                  <a:gd name="T28" fmla="*/ 128 w 2"/>
                  <a:gd name="T29" fmla="*/ 262 h 2"/>
                  <a:gd name="T30" fmla="*/ 128 w 2"/>
                  <a:gd name="T31" fmla="*/ 262 h 2"/>
                  <a:gd name="T32" fmla="*/ 64 w 2"/>
                  <a:gd name="T33" fmla="*/ 0 h 2"/>
                  <a:gd name="T34" fmla="*/ 64 w 2"/>
                  <a:gd name="T35" fmla="*/ 262 h 2"/>
                  <a:gd name="T36" fmla="*/ 0 w 2"/>
                  <a:gd name="T37" fmla="*/ 262 h 2"/>
                  <a:gd name="T38" fmla="*/ 0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2"/>
                    </a:moveTo>
                    <a:cubicBezTo>
                      <a:pt x="0" y="2"/>
                      <a:pt x="0" y="2"/>
                      <a:pt x="0" y="2"/>
                    </a:cubicBezTo>
                    <a:cubicBezTo>
                      <a:pt x="0" y="2"/>
                      <a:pt x="0" y="1"/>
                      <a:pt x="0" y="1"/>
                    </a:cubicBezTo>
                    <a:cubicBezTo>
                      <a:pt x="0" y="1"/>
                      <a:pt x="0" y="1"/>
                      <a:pt x="1" y="1"/>
                    </a:cubicBezTo>
                    <a:cubicBezTo>
                      <a:pt x="1" y="1"/>
                      <a:pt x="1" y="0"/>
                      <a:pt x="1" y="0"/>
                    </a:cubicBezTo>
                    <a:cubicBezTo>
                      <a:pt x="1" y="1"/>
                      <a:pt x="2" y="1"/>
                      <a:pt x="2" y="1"/>
                    </a:cubicBezTo>
                    <a:cubicBezTo>
                      <a:pt x="2" y="1"/>
                      <a:pt x="2" y="1"/>
                      <a:pt x="2" y="1"/>
                    </a:cubicBezTo>
                    <a:cubicBezTo>
                      <a:pt x="2" y="2"/>
                      <a:pt x="2" y="2"/>
                      <a:pt x="1" y="2"/>
                    </a:cubicBezTo>
                    <a:cubicBezTo>
                      <a:pt x="1" y="2"/>
                      <a:pt x="1" y="2"/>
                      <a:pt x="1" y="2"/>
                    </a:cubicBezTo>
                    <a:cubicBezTo>
                      <a:pt x="1" y="2"/>
                      <a:pt x="0" y="2"/>
                      <a:pt x="0" y="2"/>
                    </a:cubicBezTo>
                    <a:cubicBezTo>
                      <a:pt x="0" y="2"/>
                      <a:pt x="0" y="2"/>
                      <a:pt x="0" y="2"/>
                    </a:cubicBezTo>
                    <a:cubicBezTo>
                      <a:pt x="0" y="2"/>
                      <a:pt x="0" y="2"/>
                      <a:pt x="0" y="2"/>
                    </a:cubicBezTo>
                    <a:cubicBezTo>
                      <a:pt x="0" y="2"/>
                      <a:pt x="1" y="2"/>
                      <a:pt x="1" y="2"/>
                    </a:cubicBezTo>
                    <a:cubicBezTo>
                      <a:pt x="1" y="2"/>
                      <a:pt x="1" y="2"/>
                      <a:pt x="1" y="2"/>
                    </a:cubicBezTo>
                    <a:cubicBezTo>
                      <a:pt x="2" y="2"/>
                      <a:pt x="2" y="2"/>
                      <a:pt x="2" y="1"/>
                    </a:cubicBezTo>
                    <a:cubicBezTo>
                      <a:pt x="2" y="1"/>
                      <a:pt x="2" y="1"/>
                      <a:pt x="2" y="1"/>
                    </a:cubicBezTo>
                    <a:cubicBezTo>
                      <a:pt x="2" y="1"/>
                      <a:pt x="1" y="0"/>
                      <a:pt x="1" y="0"/>
                    </a:cubicBezTo>
                    <a:cubicBezTo>
                      <a:pt x="1" y="0"/>
                      <a:pt x="1" y="1"/>
                      <a:pt x="1" y="1"/>
                    </a:cubicBezTo>
                    <a:cubicBezTo>
                      <a:pt x="0" y="1"/>
                      <a:pt x="0" y="1"/>
                      <a:pt x="0" y="1"/>
                    </a:cubicBezTo>
                    <a:cubicBezTo>
                      <a:pt x="0" y="1"/>
                      <a:pt x="0" y="2"/>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0" name="Freeform 151"/>
              <p:cNvSpPr>
                <a:spLocks noChangeArrowheads="1"/>
              </p:cNvSpPr>
              <p:nvPr/>
            </p:nvSpPr>
            <p:spPr bwMode="auto">
              <a:xfrm>
                <a:off x="1755" y="465"/>
                <a:ext cx="4" cy="5"/>
              </a:xfrm>
              <a:custGeom>
                <a:avLst/>
                <a:gdLst>
                  <a:gd name="T0" fmla="*/ 0 w 2"/>
                  <a:gd name="T1" fmla="*/ 262 h 2"/>
                  <a:gd name="T2" fmla="*/ 0 w 2"/>
                  <a:gd name="T3" fmla="*/ 0 h 2"/>
                  <a:gd name="T4" fmla="*/ 128 w 2"/>
                  <a:gd name="T5" fmla="*/ 0 h 2"/>
                  <a:gd name="T6" fmla="*/ 64 w 2"/>
                  <a:gd name="T7" fmla="*/ 262 h 2"/>
                  <a:gd name="T8" fmla="*/ 0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0"/>
                      <a:pt x="0" y="0"/>
                    </a:cubicBezTo>
                    <a:cubicBezTo>
                      <a:pt x="1" y="0"/>
                      <a:pt x="1" y="0"/>
                      <a:pt x="2" y="0"/>
                    </a:cubicBezTo>
                    <a:cubicBezTo>
                      <a:pt x="2" y="1"/>
                      <a:pt x="2" y="1"/>
                      <a:pt x="1" y="1"/>
                    </a:cubicBezTo>
                    <a:cubicBezTo>
                      <a:pt x="1" y="2"/>
                      <a:pt x="0"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1" name="Freeform 152"/>
              <p:cNvSpPr>
                <a:spLocks noChangeArrowheads="1"/>
              </p:cNvSpPr>
              <p:nvPr/>
            </p:nvSpPr>
            <p:spPr bwMode="auto">
              <a:xfrm>
                <a:off x="1755" y="465"/>
                <a:ext cx="4" cy="5"/>
              </a:xfrm>
              <a:custGeom>
                <a:avLst/>
                <a:gdLst>
                  <a:gd name="T0" fmla="*/ 0 w 2"/>
                  <a:gd name="T1" fmla="*/ 262 h 2"/>
                  <a:gd name="T2" fmla="*/ 0 w 2"/>
                  <a:gd name="T3" fmla="*/ 262 h 2"/>
                  <a:gd name="T4" fmla="*/ 0 w 2"/>
                  <a:gd name="T5" fmla="*/ 262 h 2"/>
                  <a:gd name="T6" fmla="*/ 0 w 2"/>
                  <a:gd name="T7" fmla="*/ 0 h 2"/>
                  <a:gd name="T8" fmla="*/ 64 w 2"/>
                  <a:gd name="T9" fmla="*/ 0 h 2"/>
                  <a:gd name="T10" fmla="*/ 128 w 2"/>
                  <a:gd name="T11" fmla="*/ 0 h 2"/>
                  <a:gd name="T12" fmla="*/ 128 w 2"/>
                  <a:gd name="T13" fmla="*/ 262 h 2"/>
                  <a:gd name="T14" fmla="*/ 64 w 2"/>
                  <a:gd name="T15" fmla="*/ 262 h 2"/>
                  <a:gd name="T16" fmla="*/ 64 w 2"/>
                  <a:gd name="T17" fmla="*/ 262 h 2"/>
                  <a:gd name="T18" fmla="*/ 0 w 2"/>
                  <a:gd name="T19" fmla="*/ 262 h 2"/>
                  <a:gd name="T20" fmla="*/ 0 w 2"/>
                  <a:gd name="T21" fmla="*/ 262 h 2"/>
                  <a:gd name="T22" fmla="*/ 0 w 2"/>
                  <a:gd name="T23" fmla="*/ 262 h 2"/>
                  <a:gd name="T24" fmla="*/ 64 w 2"/>
                  <a:gd name="T25" fmla="*/ 262 h 2"/>
                  <a:gd name="T26" fmla="*/ 64 w 2"/>
                  <a:gd name="T27" fmla="*/ 262 h 2"/>
                  <a:gd name="T28" fmla="*/ 128 w 2"/>
                  <a:gd name="T29" fmla="*/ 262 h 2"/>
                  <a:gd name="T30" fmla="*/ 128 w 2"/>
                  <a:gd name="T31" fmla="*/ 0 h 2"/>
                  <a:gd name="T32" fmla="*/ 64 w 2"/>
                  <a:gd name="T33" fmla="*/ 0 h 2"/>
                  <a:gd name="T34" fmla="*/ 0 w 2"/>
                  <a:gd name="T35" fmla="*/ 0 h 2"/>
                  <a:gd name="T36" fmla="*/ 0 w 2"/>
                  <a:gd name="T37" fmla="*/ 262 h 2"/>
                  <a:gd name="T38" fmla="*/ 0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2" y="0"/>
                    </a:cubicBezTo>
                    <a:cubicBezTo>
                      <a:pt x="2" y="0"/>
                      <a:pt x="2" y="1"/>
                      <a:pt x="2" y="1"/>
                    </a:cubicBezTo>
                    <a:cubicBezTo>
                      <a:pt x="2"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2"/>
                      <a:pt x="1" y="1"/>
                      <a:pt x="1" y="1"/>
                    </a:cubicBezTo>
                    <a:cubicBezTo>
                      <a:pt x="1" y="1"/>
                      <a:pt x="2" y="1"/>
                      <a:pt x="2" y="1"/>
                    </a:cubicBezTo>
                    <a:cubicBezTo>
                      <a:pt x="2" y="1"/>
                      <a:pt x="2" y="0"/>
                      <a:pt x="2" y="0"/>
                    </a:cubicBezTo>
                    <a:cubicBezTo>
                      <a:pt x="1" y="0"/>
                      <a:pt x="1" y="0"/>
                      <a:pt x="1" y="0"/>
                    </a:cubicBezTo>
                    <a:cubicBezTo>
                      <a:pt x="1" y="0"/>
                      <a:pt x="1" y="0"/>
                      <a:pt x="0" y="0"/>
                    </a:cubicBezTo>
                    <a:cubicBezTo>
                      <a:pt x="0" y="0"/>
                      <a:pt x="0" y="0"/>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2" name="Freeform 153"/>
              <p:cNvSpPr>
                <a:spLocks noChangeArrowheads="1"/>
              </p:cNvSpPr>
              <p:nvPr/>
            </p:nvSpPr>
            <p:spPr bwMode="auto">
              <a:xfrm>
                <a:off x="1757" y="474"/>
                <a:ext cx="2" cy="3"/>
              </a:xfrm>
              <a:custGeom>
                <a:avLst/>
                <a:gdLst>
                  <a:gd name="T0" fmla="*/ 0 w 1"/>
                  <a:gd name="T1" fmla="*/ 729 h 1"/>
                  <a:gd name="T2" fmla="*/ 0 w 1"/>
                  <a:gd name="T3" fmla="*/ 0 h 1"/>
                  <a:gd name="T4" fmla="*/ 64 w 1"/>
                  <a:gd name="T5" fmla="*/ 0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0"/>
                      <a:pt x="0" y="0"/>
                    </a:cubicBezTo>
                    <a:cubicBezTo>
                      <a:pt x="1" y="0"/>
                      <a:pt x="1" y="0"/>
                      <a:pt x="1" y="0"/>
                    </a:cubicBezTo>
                    <a:cubicBezTo>
                      <a:pt x="1"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3" name="Freeform 154"/>
              <p:cNvSpPr>
                <a:spLocks noChangeArrowheads="1"/>
              </p:cNvSpPr>
              <p:nvPr/>
            </p:nvSpPr>
            <p:spPr bwMode="auto">
              <a:xfrm>
                <a:off x="1757" y="474"/>
                <a:ext cx="2" cy="3"/>
              </a:xfrm>
              <a:custGeom>
                <a:avLst/>
                <a:gdLst>
                  <a:gd name="T0" fmla="*/ 0 w 1"/>
                  <a:gd name="T1" fmla="*/ 729 h 1"/>
                  <a:gd name="T2" fmla="*/ 0 w 1"/>
                  <a:gd name="T3" fmla="*/ 729 h 1"/>
                  <a:gd name="T4" fmla="*/ 0 w 1"/>
                  <a:gd name="T5" fmla="*/ 729 h 1"/>
                  <a:gd name="T6" fmla="*/ 0 w 1"/>
                  <a:gd name="T7" fmla="*/ 0 h 1"/>
                  <a:gd name="T8" fmla="*/ 64 w 1"/>
                  <a:gd name="T9" fmla="*/ 0 h 1"/>
                  <a:gd name="T10" fmla="*/ 64 w 1"/>
                  <a:gd name="T11" fmla="*/ 0 h 1"/>
                  <a:gd name="T12" fmla="*/ 64 w 1"/>
                  <a:gd name="T13" fmla="*/ 729 h 1"/>
                  <a:gd name="T14" fmla="*/ 64 w 1"/>
                  <a:gd name="T15" fmla="*/ 729 h 1"/>
                  <a:gd name="T16" fmla="*/ 0 w 1"/>
                  <a:gd name="T17" fmla="*/ 729 h 1"/>
                  <a:gd name="T18" fmla="*/ 0 w 1"/>
                  <a:gd name="T19" fmla="*/ 729 h 1"/>
                  <a:gd name="T20" fmla="*/ 0 w 1"/>
                  <a:gd name="T21" fmla="*/ 729 h 1"/>
                  <a:gd name="T22" fmla="*/ 0 w 1"/>
                  <a:gd name="T23" fmla="*/ 729 h 1"/>
                  <a:gd name="T24" fmla="*/ 0 w 1"/>
                  <a:gd name="T25" fmla="*/ 729 h 1"/>
                  <a:gd name="T26" fmla="*/ 64 w 1"/>
                  <a:gd name="T27" fmla="*/ 729 h 1"/>
                  <a:gd name="T28" fmla="*/ 64 w 1"/>
                  <a:gd name="T29" fmla="*/ 729 h 1"/>
                  <a:gd name="T30" fmla="*/ 64 w 1"/>
                  <a:gd name="T31" fmla="*/ 0 h 1"/>
                  <a:gd name="T32" fmla="*/ 64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0"/>
                      <a:pt x="0" y="0"/>
                      <a:pt x="0" y="0"/>
                    </a:cubicBezTo>
                    <a:cubicBezTo>
                      <a:pt x="0" y="0"/>
                      <a:pt x="1" y="0"/>
                      <a:pt x="1" y="0"/>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0"/>
                      <a:pt x="1" y="0"/>
                    </a:cubicBezTo>
                    <a:cubicBezTo>
                      <a:pt x="1" y="0"/>
                      <a:pt x="1" y="0"/>
                      <a:pt x="1" y="0"/>
                    </a:cubicBezTo>
                    <a:cubicBezTo>
                      <a:pt x="1" y="0"/>
                      <a:pt x="0" y="0"/>
                      <a:pt x="0" y="0"/>
                    </a:cubicBezTo>
                    <a:cubicBezTo>
                      <a:pt x="0" y="0"/>
                      <a:pt x="0" y="0"/>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4" name="Freeform 155"/>
              <p:cNvSpPr>
                <a:spLocks noChangeArrowheads="1"/>
              </p:cNvSpPr>
              <p:nvPr/>
            </p:nvSpPr>
            <p:spPr bwMode="auto">
              <a:xfrm>
                <a:off x="1755" y="470"/>
                <a:ext cx="4" cy="4"/>
              </a:xfrm>
              <a:custGeom>
                <a:avLst/>
                <a:gdLst>
                  <a:gd name="T0" fmla="*/ 0 w 2"/>
                  <a:gd name="T1" fmla="*/ 64 h 2"/>
                  <a:gd name="T2" fmla="*/ 64 w 2"/>
                  <a:gd name="T3" fmla="*/ 0 h 2"/>
                  <a:gd name="T4" fmla="*/ 128 w 2"/>
                  <a:gd name="T5" fmla="*/ 0 h 2"/>
                  <a:gd name="T6" fmla="*/ 64 w 2"/>
                  <a:gd name="T7" fmla="*/ 64 h 2"/>
                  <a:gd name="T8" fmla="*/ 0 w 2"/>
                  <a:gd name="T9" fmla="*/ 64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1"/>
                      <a:pt x="1" y="0"/>
                    </a:cubicBezTo>
                    <a:cubicBezTo>
                      <a:pt x="1" y="0"/>
                      <a:pt x="1" y="0"/>
                      <a:pt x="2" y="0"/>
                    </a:cubicBezTo>
                    <a:cubicBezTo>
                      <a:pt x="2" y="1"/>
                      <a:pt x="2" y="1"/>
                      <a:pt x="1" y="1"/>
                    </a:cubicBezTo>
                    <a:cubicBezTo>
                      <a:pt x="1" y="2"/>
                      <a:pt x="0"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5" name="Freeform 156"/>
              <p:cNvSpPr>
                <a:spLocks noChangeArrowheads="1"/>
              </p:cNvSpPr>
              <p:nvPr/>
            </p:nvSpPr>
            <p:spPr bwMode="auto">
              <a:xfrm>
                <a:off x="1755" y="470"/>
                <a:ext cx="4" cy="4"/>
              </a:xfrm>
              <a:custGeom>
                <a:avLst/>
                <a:gdLst>
                  <a:gd name="T0" fmla="*/ 0 w 2"/>
                  <a:gd name="T1" fmla="*/ 64 h 2"/>
                  <a:gd name="T2" fmla="*/ 0 w 2"/>
                  <a:gd name="T3" fmla="*/ 64 h 2"/>
                  <a:gd name="T4" fmla="*/ 0 w 2"/>
                  <a:gd name="T5" fmla="*/ 64 h 2"/>
                  <a:gd name="T6" fmla="*/ 64 w 2"/>
                  <a:gd name="T7" fmla="*/ 0 h 2"/>
                  <a:gd name="T8" fmla="*/ 64 w 2"/>
                  <a:gd name="T9" fmla="*/ 0 h 2"/>
                  <a:gd name="T10" fmla="*/ 128 w 2"/>
                  <a:gd name="T11" fmla="*/ 0 h 2"/>
                  <a:gd name="T12" fmla="*/ 128 w 2"/>
                  <a:gd name="T13" fmla="*/ 64 h 2"/>
                  <a:gd name="T14" fmla="*/ 64 w 2"/>
                  <a:gd name="T15" fmla="*/ 64 h 2"/>
                  <a:gd name="T16" fmla="*/ 64 w 2"/>
                  <a:gd name="T17" fmla="*/ 64 h 2"/>
                  <a:gd name="T18" fmla="*/ 0 w 2"/>
                  <a:gd name="T19" fmla="*/ 64 h 2"/>
                  <a:gd name="T20" fmla="*/ 0 w 2"/>
                  <a:gd name="T21" fmla="*/ 64 h 2"/>
                  <a:gd name="T22" fmla="*/ 0 w 2"/>
                  <a:gd name="T23" fmla="*/ 64 h 2"/>
                  <a:gd name="T24" fmla="*/ 64 w 2"/>
                  <a:gd name="T25" fmla="*/ 64 h 2"/>
                  <a:gd name="T26" fmla="*/ 64 w 2"/>
                  <a:gd name="T27" fmla="*/ 64 h 2"/>
                  <a:gd name="T28" fmla="*/ 128 w 2"/>
                  <a:gd name="T29" fmla="*/ 64 h 2"/>
                  <a:gd name="T30" fmla="*/ 128 w 2"/>
                  <a:gd name="T31" fmla="*/ 0 h 2"/>
                  <a:gd name="T32" fmla="*/ 64 w 2"/>
                  <a:gd name="T33" fmla="*/ 0 h 2"/>
                  <a:gd name="T34" fmla="*/ 64 w 2"/>
                  <a:gd name="T35" fmla="*/ 0 h 2"/>
                  <a:gd name="T36" fmla="*/ 0 w 2"/>
                  <a:gd name="T37" fmla="*/ 64 h 2"/>
                  <a:gd name="T38" fmla="*/ 0 w 2"/>
                  <a:gd name="T39" fmla="*/ 64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1"/>
                      <a:pt x="0" y="1"/>
                      <a:pt x="0" y="1"/>
                    </a:cubicBezTo>
                    <a:cubicBezTo>
                      <a:pt x="0" y="1"/>
                      <a:pt x="0" y="0"/>
                      <a:pt x="1" y="0"/>
                    </a:cubicBezTo>
                    <a:cubicBezTo>
                      <a:pt x="1" y="0"/>
                      <a:pt x="1" y="0"/>
                      <a:pt x="1" y="0"/>
                    </a:cubicBezTo>
                    <a:cubicBezTo>
                      <a:pt x="1" y="0"/>
                      <a:pt x="2" y="0"/>
                      <a:pt x="2" y="0"/>
                    </a:cubicBezTo>
                    <a:cubicBezTo>
                      <a:pt x="2" y="1"/>
                      <a:pt x="2" y="1"/>
                      <a:pt x="2" y="1"/>
                    </a:cubicBezTo>
                    <a:cubicBezTo>
                      <a:pt x="2" y="1"/>
                      <a:pt x="2" y="1"/>
                      <a:pt x="1" y="1"/>
                    </a:cubicBezTo>
                    <a:cubicBezTo>
                      <a:pt x="1" y="1"/>
                      <a:pt x="1" y="1"/>
                      <a:pt x="1" y="1"/>
                    </a:cubicBezTo>
                    <a:cubicBezTo>
                      <a:pt x="1" y="1"/>
                      <a:pt x="0" y="1"/>
                      <a:pt x="0" y="1"/>
                    </a:cubicBezTo>
                    <a:cubicBezTo>
                      <a:pt x="0" y="1"/>
                      <a:pt x="0" y="1"/>
                      <a:pt x="0" y="1"/>
                    </a:cubicBezTo>
                    <a:cubicBezTo>
                      <a:pt x="0" y="1"/>
                      <a:pt x="0" y="1"/>
                      <a:pt x="0" y="1"/>
                    </a:cubicBezTo>
                    <a:cubicBezTo>
                      <a:pt x="0" y="1"/>
                      <a:pt x="1" y="1"/>
                      <a:pt x="1" y="1"/>
                    </a:cubicBezTo>
                    <a:cubicBezTo>
                      <a:pt x="1" y="2"/>
                      <a:pt x="1" y="1"/>
                      <a:pt x="1" y="1"/>
                    </a:cubicBezTo>
                    <a:cubicBezTo>
                      <a:pt x="2" y="1"/>
                      <a:pt x="2" y="1"/>
                      <a:pt x="2" y="1"/>
                    </a:cubicBezTo>
                    <a:cubicBezTo>
                      <a:pt x="2" y="1"/>
                      <a:pt x="2" y="1"/>
                      <a:pt x="2" y="0"/>
                    </a:cubicBezTo>
                    <a:cubicBezTo>
                      <a:pt x="2" y="0"/>
                      <a:pt x="1" y="0"/>
                      <a:pt x="1" y="0"/>
                    </a:cubicBezTo>
                    <a:cubicBezTo>
                      <a:pt x="1" y="0"/>
                      <a:pt x="1" y="0"/>
                      <a:pt x="1" y="0"/>
                    </a:cubicBezTo>
                    <a:cubicBezTo>
                      <a:pt x="0" y="0"/>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6" name="Freeform 157"/>
              <p:cNvSpPr>
                <a:spLocks noChangeArrowheads="1"/>
              </p:cNvSpPr>
              <p:nvPr/>
            </p:nvSpPr>
            <p:spPr bwMode="auto">
              <a:xfrm>
                <a:off x="1759" y="477"/>
                <a:ext cx="3" cy="2"/>
              </a:xfrm>
              <a:custGeom>
                <a:avLst/>
                <a:gdLst>
                  <a:gd name="T0" fmla="*/ 0 w 1"/>
                  <a:gd name="T1" fmla="*/ 64 h 1"/>
                  <a:gd name="T2" fmla="*/ 0 w 1"/>
                  <a:gd name="T3" fmla="*/ 64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1"/>
                      <a:pt x="1" y="1"/>
                    </a:cubicBezTo>
                    <a:cubicBezTo>
                      <a:pt x="1"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7" name="Freeform 158"/>
              <p:cNvSpPr>
                <a:spLocks noChangeArrowheads="1"/>
              </p:cNvSpPr>
              <p:nvPr/>
            </p:nvSpPr>
            <p:spPr bwMode="auto">
              <a:xfrm>
                <a:off x="1759" y="479"/>
                <a:ext cx="3" cy="1"/>
              </a:xfrm>
              <a:custGeom>
                <a:avLst/>
                <a:gdLst>
                  <a:gd name="T0" fmla="*/ 0 w 1"/>
                  <a:gd name="T1" fmla="*/ 0 h 1"/>
                  <a:gd name="T2" fmla="*/ 0 w 1"/>
                  <a:gd name="T3" fmla="*/ 0 h 1"/>
                  <a:gd name="T4" fmla="*/ 0 w 1"/>
                  <a:gd name="T5" fmla="*/ 0 h 1"/>
                  <a:gd name="T6" fmla="*/ 0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0 h 1"/>
                  <a:gd name="T30" fmla="*/ 729 w 1"/>
                  <a:gd name="T31" fmla="*/ 0 h 1"/>
                  <a:gd name="T32" fmla="*/ 729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8" name="Freeform 159"/>
              <p:cNvSpPr>
                <a:spLocks noChangeArrowheads="1"/>
              </p:cNvSpPr>
              <p:nvPr/>
            </p:nvSpPr>
            <p:spPr bwMode="auto">
              <a:xfrm>
                <a:off x="1762" y="479"/>
                <a:ext cx="2" cy="3"/>
              </a:xfrm>
              <a:custGeom>
                <a:avLst/>
                <a:gdLst>
                  <a:gd name="T0" fmla="*/ 0 w 1"/>
                  <a:gd name="T1" fmla="*/ 729 h 1"/>
                  <a:gd name="T2" fmla="*/ 0 w 1"/>
                  <a:gd name="T3" fmla="*/ 729 h 1"/>
                  <a:gd name="T4" fmla="*/ 64 w 1"/>
                  <a:gd name="T5" fmla="*/ 729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0"/>
                      <a:pt x="1" y="1"/>
                    </a:cubicBezTo>
                    <a:cubicBezTo>
                      <a:pt x="1"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19" name="Freeform 160"/>
              <p:cNvSpPr>
                <a:spLocks noChangeArrowheads="1"/>
              </p:cNvSpPr>
              <p:nvPr/>
            </p:nvSpPr>
            <p:spPr bwMode="auto">
              <a:xfrm>
                <a:off x="1762" y="479"/>
                <a:ext cx="2" cy="3"/>
              </a:xfrm>
              <a:custGeom>
                <a:avLst/>
                <a:gdLst>
                  <a:gd name="T0" fmla="*/ 0 w 1"/>
                  <a:gd name="T1" fmla="*/ 729 h 1"/>
                  <a:gd name="T2" fmla="*/ 0 w 1"/>
                  <a:gd name="T3" fmla="*/ 729 h 1"/>
                  <a:gd name="T4" fmla="*/ 0 w 1"/>
                  <a:gd name="T5" fmla="*/ 729 h 1"/>
                  <a:gd name="T6" fmla="*/ 0 w 1"/>
                  <a:gd name="T7" fmla="*/ 729 h 1"/>
                  <a:gd name="T8" fmla="*/ 64 w 1"/>
                  <a:gd name="T9" fmla="*/ 0 h 1"/>
                  <a:gd name="T10" fmla="*/ 64 w 1"/>
                  <a:gd name="T11" fmla="*/ 729 h 1"/>
                  <a:gd name="T12" fmla="*/ 64 w 1"/>
                  <a:gd name="T13" fmla="*/ 729 h 1"/>
                  <a:gd name="T14" fmla="*/ 64 w 1"/>
                  <a:gd name="T15" fmla="*/ 729 h 1"/>
                  <a:gd name="T16" fmla="*/ 64 w 1"/>
                  <a:gd name="T17" fmla="*/ 729 h 1"/>
                  <a:gd name="T18" fmla="*/ 0 w 1"/>
                  <a:gd name="T19" fmla="*/ 729 h 1"/>
                  <a:gd name="T20" fmla="*/ 0 w 1"/>
                  <a:gd name="T21" fmla="*/ 729 h 1"/>
                  <a:gd name="T22" fmla="*/ 0 w 1"/>
                  <a:gd name="T23" fmla="*/ 729 h 1"/>
                  <a:gd name="T24" fmla="*/ 64 w 1"/>
                  <a:gd name="T25" fmla="*/ 729 h 1"/>
                  <a:gd name="T26" fmla="*/ 64 w 1"/>
                  <a:gd name="T27" fmla="*/ 729 h 1"/>
                  <a:gd name="T28" fmla="*/ 64 w 1"/>
                  <a:gd name="T29" fmla="*/ 729 h 1"/>
                  <a:gd name="T30" fmla="*/ 64 w 1"/>
                  <a:gd name="T31" fmla="*/ 729 h 1"/>
                  <a:gd name="T32" fmla="*/ 64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1"/>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0" name="Freeform 161"/>
              <p:cNvSpPr>
                <a:spLocks noChangeArrowheads="1"/>
              </p:cNvSpPr>
              <p:nvPr/>
            </p:nvSpPr>
            <p:spPr bwMode="auto">
              <a:xfrm>
                <a:off x="1764" y="482"/>
                <a:ext cx="2" cy="2"/>
              </a:xfrm>
              <a:custGeom>
                <a:avLst/>
                <a:gdLst>
                  <a:gd name="T0" fmla="*/ 0 w 1"/>
                  <a:gd name="T1" fmla="*/ 64 h 1"/>
                  <a:gd name="T2" fmla="*/ 64 w 1"/>
                  <a:gd name="T3" fmla="*/ 0 h 1"/>
                  <a:gd name="T4" fmla="*/ 64 w 1"/>
                  <a:gd name="T5" fmla="*/ 0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0"/>
                      <a:pt x="0" y="0"/>
                      <a:pt x="1" y="0"/>
                    </a:cubicBezTo>
                    <a:cubicBezTo>
                      <a:pt x="1" y="0"/>
                      <a:pt x="1" y="0"/>
                      <a:pt x="1" y="0"/>
                    </a:cubicBezTo>
                    <a:cubicBezTo>
                      <a:pt x="1" y="0"/>
                      <a:pt x="1" y="0"/>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1" name="Freeform 162"/>
              <p:cNvSpPr>
                <a:spLocks noChangeArrowheads="1"/>
              </p:cNvSpPr>
              <p:nvPr/>
            </p:nvSpPr>
            <p:spPr bwMode="auto">
              <a:xfrm>
                <a:off x="1764" y="482"/>
                <a:ext cx="2" cy="2"/>
              </a:xfrm>
              <a:custGeom>
                <a:avLst/>
                <a:gdLst>
                  <a:gd name="T0" fmla="*/ 0 w 1"/>
                  <a:gd name="T1" fmla="*/ 64 h 1"/>
                  <a:gd name="T2" fmla="*/ 0 w 1"/>
                  <a:gd name="T3" fmla="*/ 64 h 1"/>
                  <a:gd name="T4" fmla="*/ 0 w 1"/>
                  <a:gd name="T5" fmla="*/ 0 h 1"/>
                  <a:gd name="T6" fmla="*/ 64 w 1"/>
                  <a:gd name="T7" fmla="*/ 0 h 1"/>
                  <a:gd name="T8" fmla="*/ 64 w 1"/>
                  <a:gd name="T9" fmla="*/ 0 h 1"/>
                  <a:gd name="T10" fmla="*/ 64 w 1"/>
                  <a:gd name="T11" fmla="*/ 0 h 1"/>
                  <a:gd name="T12" fmla="*/ 64 w 1"/>
                  <a:gd name="T13" fmla="*/ 0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0 h 1"/>
                  <a:gd name="T30" fmla="*/ 64 w 1"/>
                  <a:gd name="T31" fmla="*/ 0 h 1"/>
                  <a:gd name="T32" fmla="*/ 64 w 1"/>
                  <a:gd name="T33" fmla="*/ 0 h 1"/>
                  <a:gd name="T34" fmla="*/ 64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2" name="Freeform 163"/>
              <p:cNvSpPr>
                <a:spLocks noChangeArrowheads="1"/>
              </p:cNvSpPr>
              <p:nvPr/>
            </p:nvSpPr>
            <p:spPr bwMode="auto">
              <a:xfrm>
                <a:off x="1757" y="453"/>
                <a:ext cx="5" cy="5"/>
              </a:xfrm>
              <a:custGeom>
                <a:avLst/>
                <a:gdLst>
                  <a:gd name="T0" fmla="*/ 0 w 2"/>
                  <a:gd name="T1" fmla="*/ 262 h 2"/>
                  <a:gd name="T2" fmla="*/ 0 w 2"/>
                  <a:gd name="T3" fmla="*/ 0 h 2"/>
                  <a:gd name="T4" fmla="*/ 262 w 2"/>
                  <a:gd name="T5" fmla="*/ 262 h 2"/>
                  <a:gd name="T6" fmla="*/ 262 w 2"/>
                  <a:gd name="T7" fmla="*/ 467 h 2"/>
                  <a:gd name="T8" fmla="*/ 0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0"/>
                      <a:pt x="0" y="0"/>
                    </a:cubicBezTo>
                    <a:cubicBezTo>
                      <a:pt x="1" y="0"/>
                      <a:pt x="1" y="0"/>
                      <a:pt x="1" y="1"/>
                    </a:cubicBezTo>
                    <a:cubicBezTo>
                      <a:pt x="2" y="1"/>
                      <a:pt x="1" y="1"/>
                      <a:pt x="1" y="2"/>
                    </a:cubicBezTo>
                    <a:cubicBezTo>
                      <a:pt x="0" y="2"/>
                      <a:pt x="0"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3" name="Freeform 164"/>
              <p:cNvSpPr>
                <a:spLocks noChangeArrowheads="1"/>
              </p:cNvSpPr>
              <p:nvPr/>
            </p:nvSpPr>
            <p:spPr bwMode="auto">
              <a:xfrm>
                <a:off x="1757" y="453"/>
                <a:ext cx="2" cy="5"/>
              </a:xfrm>
              <a:custGeom>
                <a:avLst/>
                <a:gdLst>
                  <a:gd name="T0" fmla="*/ 0 w 1"/>
                  <a:gd name="T1" fmla="*/ 262 h 2"/>
                  <a:gd name="T2" fmla="*/ 0 w 1"/>
                  <a:gd name="T3" fmla="*/ 262 h 2"/>
                  <a:gd name="T4" fmla="*/ 0 w 1"/>
                  <a:gd name="T5" fmla="*/ 262 h 2"/>
                  <a:gd name="T6" fmla="*/ 0 w 1"/>
                  <a:gd name="T7" fmla="*/ 0 h 2"/>
                  <a:gd name="T8" fmla="*/ 64 w 1"/>
                  <a:gd name="T9" fmla="*/ 0 h 2"/>
                  <a:gd name="T10" fmla="*/ 64 w 1"/>
                  <a:gd name="T11" fmla="*/ 262 h 2"/>
                  <a:gd name="T12" fmla="*/ 64 w 1"/>
                  <a:gd name="T13" fmla="*/ 262 h 2"/>
                  <a:gd name="T14" fmla="*/ 64 w 1"/>
                  <a:gd name="T15" fmla="*/ 467 h 2"/>
                  <a:gd name="T16" fmla="*/ 0 w 1"/>
                  <a:gd name="T17" fmla="*/ 467 h 2"/>
                  <a:gd name="T18" fmla="*/ 0 w 1"/>
                  <a:gd name="T19" fmla="*/ 262 h 2"/>
                  <a:gd name="T20" fmla="*/ 0 w 1"/>
                  <a:gd name="T21" fmla="*/ 262 h 2"/>
                  <a:gd name="T22" fmla="*/ 0 w 1"/>
                  <a:gd name="T23" fmla="*/ 262 h 2"/>
                  <a:gd name="T24" fmla="*/ 0 w 1"/>
                  <a:gd name="T25" fmla="*/ 467 h 2"/>
                  <a:gd name="T26" fmla="*/ 64 w 1"/>
                  <a:gd name="T27" fmla="*/ 467 h 2"/>
                  <a:gd name="T28" fmla="*/ 64 w 1"/>
                  <a:gd name="T29" fmla="*/ 262 h 2"/>
                  <a:gd name="T30" fmla="*/ 64 w 1"/>
                  <a:gd name="T31" fmla="*/ 262 h 2"/>
                  <a:gd name="T32" fmla="*/ 64 w 1"/>
                  <a:gd name="T33" fmla="*/ 0 h 2"/>
                  <a:gd name="T34" fmla="*/ 0 w 1"/>
                  <a:gd name="T35" fmla="*/ 0 h 2"/>
                  <a:gd name="T36" fmla="*/ 0 w 1"/>
                  <a:gd name="T37" fmla="*/ 262 h 2"/>
                  <a:gd name="T38" fmla="*/ 0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0" y="1"/>
                    </a:moveTo>
                    <a:cubicBezTo>
                      <a:pt x="0" y="1"/>
                      <a:pt x="0" y="1"/>
                      <a:pt x="0" y="1"/>
                    </a:cubicBezTo>
                    <a:cubicBezTo>
                      <a:pt x="0" y="1"/>
                      <a:pt x="0" y="1"/>
                      <a:pt x="0" y="1"/>
                    </a:cubicBezTo>
                    <a:cubicBezTo>
                      <a:pt x="0" y="1"/>
                      <a:pt x="0" y="0"/>
                      <a:pt x="0" y="0"/>
                    </a:cubicBezTo>
                    <a:cubicBezTo>
                      <a:pt x="1" y="0"/>
                      <a:pt x="1" y="0"/>
                      <a:pt x="1" y="0"/>
                    </a:cubicBezTo>
                    <a:cubicBezTo>
                      <a:pt x="1" y="0"/>
                      <a:pt x="1" y="0"/>
                      <a:pt x="1" y="1"/>
                    </a:cubicBezTo>
                    <a:cubicBezTo>
                      <a:pt x="1" y="1"/>
                      <a:pt x="1" y="1"/>
                      <a:pt x="1" y="1"/>
                    </a:cubicBezTo>
                    <a:cubicBezTo>
                      <a:pt x="1" y="1"/>
                      <a:pt x="1" y="1"/>
                      <a:pt x="1" y="2"/>
                    </a:cubicBezTo>
                    <a:cubicBezTo>
                      <a:pt x="1" y="2"/>
                      <a:pt x="0" y="2"/>
                      <a:pt x="0" y="2"/>
                    </a:cubicBezTo>
                    <a:cubicBezTo>
                      <a:pt x="0" y="2"/>
                      <a:pt x="0" y="1"/>
                      <a:pt x="0" y="1"/>
                    </a:cubicBezTo>
                    <a:cubicBezTo>
                      <a:pt x="0" y="1"/>
                      <a:pt x="0" y="1"/>
                      <a:pt x="0" y="1"/>
                    </a:cubicBezTo>
                    <a:cubicBezTo>
                      <a:pt x="0" y="1"/>
                      <a:pt x="0" y="1"/>
                      <a:pt x="0" y="1"/>
                    </a:cubicBezTo>
                    <a:cubicBezTo>
                      <a:pt x="0" y="1"/>
                      <a:pt x="0" y="2"/>
                      <a:pt x="0" y="2"/>
                    </a:cubicBezTo>
                    <a:cubicBezTo>
                      <a:pt x="0" y="2"/>
                      <a:pt x="1" y="2"/>
                      <a:pt x="1" y="2"/>
                    </a:cubicBezTo>
                    <a:cubicBezTo>
                      <a:pt x="1" y="2"/>
                      <a:pt x="1" y="1"/>
                      <a:pt x="1" y="1"/>
                    </a:cubicBezTo>
                    <a:cubicBezTo>
                      <a:pt x="1" y="1"/>
                      <a:pt x="1" y="1"/>
                      <a:pt x="1" y="1"/>
                    </a:cubicBezTo>
                    <a:cubicBezTo>
                      <a:pt x="1" y="0"/>
                      <a:pt x="1" y="0"/>
                      <a:pt x="1" y="0"/>
                    </a:cubicBezTo>
                    <a:cubicBezTo>
                      <a:pt x="1" y="0"/>
                      <a:pt x="0" y="0"/>
                      <a:pt x="0" y="0"/>
                    </a:cubicBezTo>
                    <a:cubicBezTo>
                      <a:pt x="0" y="0"/>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4" name="Freeform 165"/>
              <p:cNvSpPr>
                <a:spLocks noChangeArrowheads="1"/>
              </p:cNvSpPr>
              <p:nvPr/>
            </p:nvSpPr>
            <p:spPr bwMode="auto">
              <a:xfrm>
                <a:off x="1766" y="482"/>
                <a:ext cx="3" cy="2"/>
              </a:xfrm>
              <a:custGeom>
                <a:avLst/>
                <a:gdLst>
                  <a:gd name="T0" fmla="*/ 0 w 1"/>
                  <a:gd name="T1" fmla="*/ 64 h 1"/>
                  <a:gd name="T2" fmla="*/ 0 w 1"/>
                  <a:gd name="T3" fmla="*/ 64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0"/>
                      <a:pt x="1" y="1"/>
                    </a:cubicBezTo>
                    <a:cubicBezTo>
                      <a:pt x="1"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5" name="Freeform 166"/>
              <p:cNvSpPr>
                <a:spLocks noChangeArrowheads="1"/>
              </p:cNvSpPr>
              <p:nvPr/>
            </p:nvSpPr>
            <p:spPr bwMode="auto">
              <a:xfrm>
                <a:off x="1766" y="484"/>
                <a:ext cx="3" cy="1"/>
              </a:xfrm>
              <a:custGeom>
                <a:avLst/>
                <a:gdLst>
                  <a:gd name="T0" fmla="*/ 0 w 1"/>
                  <a:gd name="T1" fmla="*/ 0 h 1"/>
                  <a:gd name="T2" fmla="*/ 0 w 1"/>
                  <a:gd name="T3" fmla="*/ 0 h 1"/>
                  <a:gd name="T4" fmla="*/ 0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729 w 1"/>
                  <a:gd name="T17" fmla="*/ 0 h 1"/>
                  <a:gd name="T18" fmla="*/ 0 w 1"/>
                  <a:gd name="T19" fmla="*/ 0 h 1"/>
                  <a:gd name="T20" fmla="*/ 0 w 1"/>
                  <a:gd name="T21" fmla="*/ 0 h 1"/>
                  <a:gd name="T22" fmla="*/ 0 w 1"/>
                  <a:gd name="T23" fmla="*/ 0 h 1"/>
                  <a:gd name="T24" fmla="*/ 729 w 1"/>
                  <a:gd name="T25" fmla="*/ 0 h 1"/>
                  <a:gd name="T26" fmla="*/ 729 w 1"/>
                  <a:gd name="T27" fmla="*/ 0 h 1"/>
                  <a:gd name="T28" fmla="*/ 729 w 1"/>
                  <a:gd name="T29" fmla="*/ 0 h 1"/>
                  <a:gd name="T30" fmla="*/ 729 w 1"/>
                  <a:gd name="T31" fmla="*/ 0 h 1"/>
                  <a:gd name="T32" fmla="*/ 729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6" name="Freeform 167"/>
              <p:cNvSpPr>
                <a:spLocks noChangeArrowheads="1"/>
              </p:cNvSpPr>
              <p:nvPr/>
            </p:nvSpPr>
            <p:spPr bwMode="auto">
              <a:xfrm>
                <a:off x="1759" y="444"/>
                <a:ext cx="5" cy="4"/>
              </a:xfrm>
              <a:custGeom>
                <a:avLst/>
                <a:gdLst>
                  <a:gd name="T0" fmla="*/ 467 w 2"/>
                  <a:gd name="T1" fmla="*/ 0 h 2"/>
                  <a:gd name="T2" fmla="*/ 262 w 2"/>
                  <a:gd name="T3" fmla="*/ 64 h 2"/>
                  <a:gd name="T4" fmla="*/ 0 w 2"/>
                  <a:gd name="T5" fmla="*/ 64 h 2"/>
                  <a:gd name="T6" fmla="*/ 262 w 2"/>
                  <a:gd name="T7" fmla="*/ 0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1"/>
                      <a:pt x="2" y="1"/>
                      <a:pt x="1" y="1"/>
                    </a:cubicBezTo>
                    <a:cubicBezTo>
                      <a:pt x="1" y="2"/>
                      <a:pt x="0" y="1"/>
                      <a:pt x="0" y="1"/>
                    </a:cubicBezTo>
                    <a:cubicBezTo>
                      <a:pt x="0" y="1"/>
                      <a:pt x="0" y="0"/>
                      <a:pt x="1" y="0"/>
                    </a:cubicBezTo>
                    <a:cubicBezTo>
                      <a:pt x="1" y="0"/>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7" name="Freeform 168"/>
              <p:cNvSpPr>
                <a:spLocks noChangeArrowheads="1"/>
              </p:cNvSpPr>
              <p:nvPr/>
            </p:nvSpPr>
            <p:spPr bwMode="auto">
              <a:xfrm>
                <a:off x="1759" y="444"/>
                <a:ext cx="5" cy="2"/>
              </a:xfrm>
              <a:custGeom>
                <a:avLst/>
                <a:gdLst>
                  <a:gd name="T0" fmla="*/ 467 w 2"/>
                  <a:gd name="T1" fmla="*/ 0 h 1"/>
                  <a:gd name="T2" fmla="*/ 467 w 2"/>
                  <a:gd name="T3" fmla="*/ 0 h 1"/>
                  <a:gd name="T4" fmla="*/ 467 w 2"/>
                  <a:gd name="T5" fmla="*/ 64 h 1"/>
                  <a:gd name="T6" fmla="*/ 262 w 2"/>
                  <a:gd name="T7" fmla="*/ 64 h 1"/>
                  <a:gd name="T8" fmla="*/ 262 w 2"/>
                  <a:gd name="T9" fmla="*/ 64 h 1"/>
                  <a:gd name="T10" fmla="*/ 0 w 2"/>
                  <a:gd name="T11" fmla="*/ 64 h 1"/>
                  <a:gd name="T12" fmla="*/ 0 w 2"/>
                  <a:gd name="T13" fmla="*/ 0 h 1"/>
                  <a:gd name="T14" fmla="*/ 262 w 2"/>
                  <a:gd name="T15" fmla="*/ 0 h 1"/>
                  <a:gd name="T16" fmla="*/ 262 w 2"/>
                  <a:gd name="T17" fmla="*/ 0 h 1"/>
                  <a:gd name="T18" fmla="*/ 467 w 2"/>
                  <a:gd name="T19" fmla="*/ 0 h 1"/>
                  <a:gd name="T20" fmla="*/ 467 w 2"/>
                  <a:gd name="T21" fmla="*/ 0 h 1"/>
                  <a:gd name="T22" fmla="*/ 467 w 2"/>
                  <a:gd name="T23" fmla="*/ 0 h 1"/>
                  <a:gd name="T24" fmla="*/ 262 w 2"/>
                  <a:gd name="T25" fmla="*/ 0 h 1"/>
                  <a:gd name="T26" fmla="*/ 262 w 2"/>
                  <a:gd name="T27" fmla="*/ 0 h 1"/>
                  <a:gd name="T28" fmla="*/ 0 w 2"/>
                  <a:gd name="T29" fmla="*/ 0 h 1"/>
                  <a:gd name="T30" fmla="*/ 0 w 2"/>
                  <a:gd name="T31" fmla="*/ 64 h 1"/>
                  <a:gd name="T32" fmla="*/ 262 w 2"/>
                  <a:gd name="T33" fmla="*/ 64 h 1"/>
                  <a:gd name="T34" fmla="*/ 262 w 2"/>
                  <a:gd name="T35" fmla="*/ 64 h 1"/>
                  <a:gd name="T36" fmla="*/ 467 w 2"/>
                  <a:gd name="T37" fmla="*/ 64 h 1"/>
                  <a:gd name="T38" fmla="*/ 467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2" y="0"/>
                    </a:moveTo>
                    <a:cubicBezTo>
                      <a:pt x="2" y="0"/>
                      <a:pt x="2" y="0"/>
                      <a:pt x="2" y="0"/>
                    </a:cubicBezTo>
                    <a:cubicBezTo>
                      <a:pt x="2" y="0"/>
                      <a:pt x="2" y="1"/>
                      <a:pt x="2" y="1"/>
                    </a:cubicBezTo>
                    <a:cubicBezTo>
                      <a:pt x="2" y="1"/>
                      <a:pt x="2" y="1"/>
                      <a:pt x="1" y="1"/>
                    </a:cubicBezTo>
                    <a:cubicBezTo>
                      <a:pt x="1" y="1"/>
                      <a:pt x="1" y="1"/>
                      <a:pt x="1" y="1"/>
                    </a:cubicBezTo>
                    <a:cubicBezTo>
                      <a:pt x="1" y="1"/>
                      <a:pt x="0" y="1"/>
                      <a:pt x="0" y="1"/>
                    </a:cubicBezTo>
                    <a:cubicBezTo>
                      <a:pt x="0" y="1"/>
                      <a:pt x="0" y="1"/>
                      <a:pt x="0" y="0"/>
                    </a:cubicBezTo>
                    <a:cubicBezTo>
                      <a:pt x="0"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0" y="0"/>
                      <a:pt x="0" y="0"/>
                    </a:cubicBezTo>
                    <a:cubicBezTo>
                      <a:pt x="0" y="1"/>
                      <a:pt x="0" y="1"/>
                      <a:pt x="0" y="1"/>
                    </a:cubicBezTo>
                    <a:cubicBezTo>
                      <a:pt x="0" y="1"/>
                      <a:pt x="1" y="1"/>
                      <a:pt x="1" y="1"/>
                    </a:cubicBezTo>
                    <a:cubicBezTo>
                      <a:pt x="1" y="1"/>
                      <a:pt x="1" y="1"/>
                      <a:pt x="1" y="1"/>
                    </a:cubicBezTo>
                    <a:cubicBezTo>
                      <a:pt x="2" y="1"/>
                      <a:pt x="2" y="1"/>
                      <a:pt x="2" y="1"/>
                    </a:cubicBezTo>
                    <a:cubicBezTo>
                      <a:pt x="2" y="1"/>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8" name="Freeform 169"/>
              <p:cNvSpPr>
                <a:spLocks noChangeArrowheads="1"/>
              </p:cNvSpPr>
              <p:nvPr/>
            </p:nvSpPr>
            <p:spPr bwMode="auto">
              <a:xfrm>
                <a:off x="1762" y="439"/>
                <a:ext cx="2" cy="2"/>
              </a:xfrm>
              <a:custGeom>
                <a:avLst/>
                <a:gdLst>
                  <a:gd name="T0" fmla="*/ 64 w 1"/>
                  <a:gd name="T1" fmla="*/ 0 h 1"/>
                  <a:gd name="T2" fmla="*/ 64 w 1"/>
                  <a:gd name="T3" fmla="*/ 64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1"/>
                      <a:pt x="1" y="1"/>
                    </a:cubicBezTo>
                    <a:cubicBezTo>
                      <a:pt x="0" y="1"/>
                      <a:pt x="0" y="1"/>
                      <a:pt x="0" y="1"/>
                    </a:cubicBezTo>
                    <a:cubicBezTo>
                      <a:pt x="0" y="0"/>
                      <a:pt x="0" y="0"/>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29" name="Freeform 170"/>
              <p:cNvSpPr>
                <a:spLocks noChangeArrowheads="1"/>
              </p:cNvSpPr>
              <p:nvPr/>
            </p:nvSpPr>
            <p:spPr bwMode="auto">
              <a:xfrm>
                <a:off x="1762" y="439"/>
                <a:ext cx="2" cy="2"/>
              </a:xfrm>
              <a:custGeom>
                <a:avLst/>
                <a:gdLst>
                  <a:gd name="T0" fmla="*/ 64 w 1"/>
                  <a:gd name="T1" fmla="*/ 0 h 1"/>
                  <a:gd name="T2" fmla="*/ 64 w 1"/>
                  <a:gd name="T3" fmla="*/ 0 h 1"/>
                  <a:gd name="T4" fmla="*/ 64 w 1"/>
                  <a:gd name="T5" fmla="*/ 64 h 1"/>
                  <a:gd name="T6" fmla="*/ 64 w 1"/>
                  <a:gd name="T7" fmla="*/ 64 h 1"/>
                  <a:gd name="T8" fmla="*/ 0 w 1"/>
                  <a:gd name="T9" fmla="*/ 64 h 1"/>
                  <a:gd name="T10" fmla="*/ 0 w 1"/>
                  <a:gd name="T11" fmla="*/ 64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64 h 1"/>
                  <a:gd name="T32" fmla="*/ 0 w 1"/>
                  <a:gd name="T33" fmla="*/ 64 h 1"/>
                  <a:gd name="T34" fmla="*/ 64 w 1"/>
                  <a:gd name="T35" fmla="*/ 64 h 1"/>
                  <a:gd name="T36" fmla="*/ 64 w 1"/>
                  <a:gd name="T37" fmla="*/ 64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1"/>
                    </a:cubicBezTo>
                    <a:cubicBezTo>
                      <a:pt x="1" y="1"/>
                      <a:pt x="1" y="1"/>
                      <a:pt x="1" y="1"/>
                    </a:cubicBezTo>
                    <a:cubicBezTo>
                      <a:pt x="1"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1"/>
                      <a:pt x="0" y="1"/>
                    </a:cubicBezTo>
                    <a:cubicBezTo>
                      <a:pt x="0" y="1"/>
                      <a:pt x="0" y="1"/>
                      <a:pt x="0" y="1"/>
                    </a:cubicBezTo>
                    <a:cubicBezTo>
                      <a:pt x="0" y="1"/>
                      <a:pt x="1" y="1"/>
                      <a:pt x="1" y="1"/>
                    </a:cubicBezTo>
                    <a:cubicBezTo>
                      <a:pt x="1" y="1"/>
                      <a:pt x="1" y="1"/>
                      <a:pt x="1" y="1"/>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0" name="Freeform 171"/>
              <p:cNvSpPr>
                <a:spLocks noChangeArrowheads="1"/>
              </p:cNvSpPr>
              <p:nvPr/>
            </p:nvSpPr>
            <p:spPr bwMode="auto">
              <a:xfrm>
                <a:off x="1759" y="430"/>
                <a:ext cx="5" cy="2"/>
              </a:xfrm>
              <a:custGeom>
                <a:avLst/>
                <a:gdLst>
                  <a:gd name="T0" fmla="*/ 467 w 2"/>
                  <a:gd name="T1" fmla="*/ 0 h 1"/>
                  <a:gd name="T2" fmla="*/ 467 w 2"/>
                  <a:gd name="T3" fmla="*/ 64 h 1"/>
                  <a:gd name="T4" fmla="*/ 262 w 2"/>
                  <a:gd name="T5" fmla="*/ 64 h 1"/>
                  <a:gd name="T6" fmla="*/ 262 w 2"/>
                  <a:gd name="T7" fmla="*/ 0 h 1"/>
                  <a:gd name="T8" fmla="*/ 467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cubicBezTo>
                      <a:pt x="2" y="1"/>
                      <a:pt x="2" y="1"/>
                      <a:pt x="2" y="1"/>
                    </a:cubicBezTo>
                    <a:cubicBezTo>
                      <a:pt x="1" y="1"/>
                      <a:pt x="1" y="1"/>
                      <a:pt x="1" y="1"/>
                    </a:cubicBezTo>
                    <a:cubicBezTo>
                      <a:pt x="0" y="1"/>
                      <a:pt x="1" y="0"/>
                      <a:pt x="1" y="0"/>
                    </a:cubicBezTo>
                    <a:cubicBezTo>
                      <a:pt x="1" y="0"/>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1" name="Freeform 172"/>
              <p:cNvSpPr>
                <a:spLocks noChangeArrowheads="1"/>
              </p:cNvSpPr>
              <p:nvPr/>
            </p:nvSpPr>
            <p:spPr bwMode="auto">
              <a:xfrm>
                <a:off x="1762" y="430"/>
                <a:ext cx="2" cy="2"/>
              </a:xfrm>
              <a:custGeom>
                <a:avLst/>
                <a:gdLst>
                  <a:gd name="T0" fmla="*/ 64 w 1"/>
                  <a:gd name="T1" fmla="*/ 0 h 1"/>
                  <a:gd name="T2" fmla="*/ 64 w 1"/>
                  <a:gd name="T3" fmla="*/ 0 h 1"/>
                  <a:gd name="T4" fmla="*/ 64 w 1"/>
                  <a:gd name="T5" fmla="*/ 64 h 1"/>
                  <a:gd name="T6" fmla="*/ 64 w 1"/>
                  <a:gd name="T7" fmla="*/ 64 h 1"/>
                  <a:gd name="T8" fmla="*/ 0 w 1"/>
                  <a:gd name="T9" fmla="*/ 64 h 1"/>
                  <a:gd name="T10" fmla="*/ 0 w 1"/>
                  <a:gd name="T11" fmla="*/ 64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64 h 1"/>
                  <a:gd name="T32" fmla="*/ 0 w 1"/>
                  <a:gd name="T33" fmla="*/ 64 h 1"/>
                  <a:gd name="T34" fmla="*/ 64 w 1"/>
                  <a:gd name="T35" fmla="*/ 64 h 1"/>
                  <a:gd name="T36" fmla="*/ 64 w 1"/>
                  <a:gd name="T37" fmla="*/ 64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1"/>
                      <a:pt x="1" y="1"/>
                      <a:pt x="1" y="1"/>
                    </a:cubicBezTo>
                    <a:cubicBezTo>
                      <a:pt x="1" y="1"/>
                      <a:pt x="1" y="1"/>
                      <a:pt x="1"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1"/>
                      <a:pt x="0" y="1"/>
                      <a:pt x="0" y="1"/>
                    </a:cubicBezTo>
                    <a:cubicBezTo>
                      <a:pt x="0" y="1"/>
                      <a:pt x="0" y="1"/>
                      <a:pt x="0" y="1"/>
                    </a:cubicBezTo>
                    <a:cubicBezTo>
                      <a:pt x="0" y="1"/>
                      <a:pt x="0" y="1"/>
                      <a:pt x="1" y="1"/>
                    </a:cubicBezTo>
                    <a:cubicBezTo>
                      <a:pt x="1" y="1"/>
                      <a:pt x="1" y="1"/>
                      <a:pt x="1" y="1"/>
                    </a:cubicBezTo>
                    <a:cubicBezTo>
                      <a:pt x="1" y="1"/>
                      <a:pt x="1" y="1"/>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2" name="Freeform 173"/>
              <p:cNvSpPr>
                <a:spLocks noChangeArrowheads="1"/>
              </p:cNvSpPr>
              <p:nvPr/>
            </p:nvSpPr>
            <p:spPr bwMode="auto">
              <a:xfrm>
                <a:off x="1762" y="434"/>
                <a:ext cx="4" cy="3"/>
              </a:xfrm>
              <a:custGeom>
                <a:avLst/>
                <a:gdLst>
                  <a:gd name="T0" fmla="*/ 64 w 2"/>
                  <a:gd name="T1" fmla="*/ 0 h 1"/>
                  <a:gd name="T2" fmla="*/ 64 w 2"/>
                  <a:gd name="T3" fmla="*/ 729 h 1"/>
                  <a:gd name="T4" fmla="*/ 0 w 2"/>
                  <a:gd name="T5" fmla="*/ 729 h 1"/>
                  <a:gd name="T6" fmla="*/ 0 w 2"/>
                  <a:gd name="T7" fmla="*/ 0 h 1"/>
                  <a:gd name="T8" fmla="*/ 64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0"/>
                    </a:moveTo>
                    <a:cubicBezTo>
                      <a:pt x="2" y="0"/>
                      <a:pt x="1" y="1"/>
                      <a:pt x="1" y="1"/>
                    </a:cubicBezTo>
                    <a:cubicBezTo>
                      <a:pt x="1" y="1"/>
                      <a:pt x="0" y="1"/>
                      <a:pt x="0" y="1"/>
                    </a:cubicBezTo>
                    <a:cubicBezTo>
                      <a:pt x="0" y="0"/>
                      <a:pt x="0" y="0"/>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3" name="Freeform 174"/>
              <p:cNvSpPr>
                <a:spLocks noChangeArrowheads="1"/>
              </p:cNvSpPr>
              <p:nvPr/>
            </p:nvSpPr>
            <p:spPr bwMode="auto">
              <a:xfrm>
                <a:off x="1762" y="434"/>
                <a:ext cx="2" cy="3"/>
              </a:xfrm>
              <a:custGeom>
                <a:avLst/>
                <a:gdLst>
                  <a:gd name="T0" fmla="*/ 64 w 1"/>
                  <a:gd name="T1" fmla="*/ 0 h 1"/>
                  <a:gd name="T2" fmla="*/ 64 w 1"/>
                  <a:gd name="T3" fmla="*/ 0 h 1"/>
                  <a:gd name="T4" fmla="*/ 64 w 1"/>
                  <a:gd name="T5" fmla="*/ 729 h 1"/>
                  <a:gd name="T6" fmla="*/ 64 w 1"/>
                  <a:gd name="T7" fmla="*/ 729 h 1"/>
                  <a:gd name="T8" fmla="*/ 0 w 1"/>
                  <a:gd name="T9" fmla="*/ 729 h 1"/>
                  <a:gd name="T10" fmla="*/ 0 w 1"/>
                  <a:gd name="T11" fmla="*/ 729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729 h 1"/>
                  <a:gd name="T32" fmla="*/ 0 w 1"/>
                  <a:gd name="T33" fmla="*/ 729 h 1"/>
                  <a:gd name="T34" fmla="*/ 64 w 1"/>
                  <a:gd name="T35" fmla="*/ 729 h 1"/>
                  <a:gd name="T36" fmla="*/ 64 w 1"/>
                  <a:gd name="T37" fmla="*/ 729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1"/>
                    </a:cubicBezTo>
                    <a:cubicBezTo>
                      <a:pt x="1" y="1"/>
                      <a:pt x="1" y="1"/>
                      <a:pt x="1" y="1"/>
                    </a:cubicBezTo>
                    <a:cubicBezTo>
                      <a:pt x="1" y="1"/>
                      <a:pt x="1" y="1"/>
                      <a:pt x="0" y="1"/>
                    </a:cubicBez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1"/>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4" name="Freeform 175"/>
              <p:cNvSpPr>
                <a:spLocks noChangeArrowheads="1"/>
              </p:cNvSpPr>
              <p:nvPr/>
            </p:nvSpPr>
            <p:spPr bwMode="auto">
              <a:xfrm>
                <a:off x="1759" y="427"/>
                <a:ext cx="3" cy="3"/>
              </a:xfrm>
              <a:custGeom>
                <a:avLst/>
                <a:gdLst>
                  <a:gd name="T0" fmla="*/ 729 w 1"/>
                  <a:gd name="T1" fmla="*/ 0 h 1"/>
                  <a:gd name="T2" fmla="*/ 729 w 1"/>
                  <a:gd name="T3" fmla="*/ 729 h 1"/>
                  <a:gd name="T4" fmla="*/ 0 w 1"/>
                  <a:gd name="T5" fmla="*/ 0 h 1"/>
                  <a:gd name="T6" fmla="*/ 0 w 1"/>
                  <a:gd name="T7" fmla="*/ 0 h 1"/>
                  <a:gd name="T8" fmla="*/ 729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1"/>
                    </a:cubicBezTo>
                    <a:cubicBezTo>
                      <a:pt x="1" y="1"/>
                      <a:pt x="0" y="1"/>
                      <a:pt x="0" y="0"/>
                    </a:cubicBezTo>
                    <a:cubicBezTo>
                      <a:pt x="0" y="0"/>
                      <a:pt x="0" y="0"/>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5" name="Freeform 176"/>
              <p:cNvSpPr>
                <a:spLocks noChangeArrowheads="1"/>
              </p:cNvSpPr>
              <p:nvPr/>
            </p:nvSpPr>
            <p:spPr bwMode="auto">
              <a:xfrm>
                <a:off x="1759" y="427"/>
                <a:ext cx="3" cy="3"/>
              </a:xfrm>
              <a:custGeom>
                <a:avLst/>
                <a:gdLst>
                  <a:gd name="T0" fmla="*/ 729 w 1"/>
                  <a:gd name="T1" fmla="*/ 0 h 1"/>
                  <a:gd name="T2" fmla="*/ 729 w 1"/>
                  <a:gd name="T3" fmla="*/ 0 h 1"/>
                  <a:gd name="T4" fmla="*/ 729 w 1"/>
                  <a:gd name="T5" fmla="*/ 0 h 1"/>
                  <a:gd name="T6" fmla="*/ 729 w 1"/>
                  <a:gd name="T7" fmla="*/ 729 h 1"/>
                  <a:gd name="T8" fmla="*/ 0 w 1"/>
                  <a:gd name="T9" fmla="*/ 729 h 1"/>
                  <a:gd name="T10" fmla="*/ 0 w 1"/>
                  <a:gd name="T11" fmla="*/ 0 h 1"/>
                  <a:gd name="T12" fmla="*/ 0 w 1"/>
                  <a:gd name="T13" fmla="*/ 0 h 1"/>
                  <a:gd name="T14" fmla="*/ 0 w 1"/>
                  <a:gd name="T15" fmla="*/ 0 h 1"/>
                  <a:gd name="T16" fmla="*/ 729 w 1"/>
                  <a:gd name="T17" fmla="*/ 0 h 1"/>
                  <a:gd name="T18" fmla="*/ 729 w 1"/>
                  <a:gd name="T19" fmla="*/ 0 h 1"/>
                  <a:gd name="T20" fmla="*/ 729 w 1"/>
                  <a:gd name="T21" fmla="*/ 0 h 1"/>
                  <a:gd name="T22" fmla="*/ 729 w 1"/>
                  <a:gd name="T23" fmla="*/ 0 h 1"/>
                  <a:gd name="T24" fmla="*/ 729 w 1"/>
                  <a:gd name="T25" fmla="*/ 0 h 1"/>
                  <a:gd name="T26" fmla="*/ 0 w 1"/>
                  <a:gd name="T27" fmla="*/ 0 h 1"/>
                  <a:gd name="T28" fmla="*/ 0 w 1"/>
                  <a:gd name="T29" fmla="*/ 0 h 1"/>
                  <a:gd name="T30" fmla="*/ 0 w 1"/>
                  <a:gd name="T31" fmla="*/ 0 h 1"/>
                  <a:gd name="T32" fmla="*/ 0 w 1"/>
                  <a:gd name="T33" fmla="*/ 729 h 1"/>
                  <a:gd name="T34" fmla="*/ 729 w 1"/>
                  <a:gd name="T35" fmla="*/ 729 h 1"/>
                  <a:gd name="T36" fmla="*/ 729 w 1"/>
                  <a:gd name="T37" fmla="*/ 0 h 1"/>
                  <a:gd name="T38" fmla="*/ 729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0" y="1"/>
                      <a:pt x="0" y="1"/>
                    </a:cubicBezTo>
                    <a:cubicBezTo>
                      <a:pt x="0" y="1"/>
                      <a:pt x="0" y="1"/>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1"/>
                      <a:pt x="0" y="1"/>
                      <a:pt x="0" y="1"/>
                    </a:cubicBezTo>
                    <a:cubicBezTo>
                      <a:pt x="0" y="1"/>
                      <a:pt x="1" y="1"/>
                      <a:pt x="1" y="1"/>
                    </a:cubicBezTo>
                    <a:cubicBezTo>
                      <a:pt x="1" y="1"/>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6" name="Freeform 177"/>
              <p:cNvSpPr>
                <a:spLocks noChangeArrowheads="1"/>
              </p:cNvSpPr>
              <p:nvPr/>
            </p:nvSpPr>
            <p:spPr bwMode="auto">
              <a:xfrm>
                <a:off x="1757" y="425"/>
                <a:ext cx="2" cy="2"/>
              </a:xfrm>
              <a:custGeom>
                <a:avLst/>
                <a:gdLst>
                  <a:gd name="T0" fmla="*/ 64 w 1"/>
                  <a:gd name="T1" fmla="*/ 0 h 1"/>
                  <a:gd name="T2" fmla="*/ 64 w 1"/>
                  <a:gd name="T3" fmla="*/ 64 h 1"/>
                  <a:gd name="T4" fmla="*/ 0 w 1"/>
                  <a:gd name="T5" fmla="*/ 0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1"/>
                      <a:pt x="1" y="1"/>
                    </a:cubicBezTo>
                    <a:cubicBezTo>
                      <a:pt x="1" y="1"/>
                      <a:pt x="0" y="1"/>
                      <a:pt x="0" y="0"/>
                    </a:cubicBezTo>
                    <a:cubicBezTo>
                      <a:pt x="0" y="0"/>
                      <a:pt x="0" y="0"/>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7" name="Freeform 178"/>
              <p:cNvSpPr>
                <a:spLocks noChangeArrowheads="1"/>
              </p:cNvSpPr>
              <p:nvPr/>
            </p:nvSpPr>
            <p:spPr bwMode="auto">
              <a:xfrm>
                <a:off x="1757" y="425"/>
                <a:ext cx="2" cy="2"/>
              </a:xfrm>
              <a:custGeom>
                <a:avLst/>
                <a:gdLst>
                  <a:gd name="T0" fmla="*/ 64 w 1"/>
                  <a:gd name="T1" fmla="*/ 0 h 1"/>
                  <a:gd name="T2" fmla="*/ 64 w 1"/>
                  <a:gd name="T3" fmla="*/ 0 h 1"/>
                  <a:gd name="T4" fmla="*/ 64 w 1"/>
                  <a:gd name="T5" fmla="*/ 0 h 1"/>
                  <a:gd name="T6" fmla="*/ 64 w 1"/>
                  <a:gd name="T7" fmla="*/ 64 h 1"/>
                  <a:gd name="T8" fmla="*/ 0 w 1"/>
                  <a:gd name="T9" fmla="*/ 64 h 1"/>
                  <a:gd name="T10" fmla="*/ 0 w 1"/>
                  <a:gd name="T11" fmla="*/ 0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0 h 1"/>
                  <a:gd name="T32" fmla="*/ 0 w 1"/>
                  <a:gd name="T33" fmla="*/ 64 h 1"/>
                  <a:gd name="T34" fmla="*/ 64 w 1"/>
                  <a:gd name="T35" fmla="*/ 64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1"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1" y="1"/>
                      <a:pt x="1" y="1"/>
                      <a:pt x="1" y="1"/>
                    </a:cubicBezTo>
                    <a:cubicBezTo>
                      <a:pt x="1" y="1"/>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8" name="Freeform 179"/>
              <p:cNvSpPr>
                <a:spLocks noChangeArrowheads="1"/>
              </p:cNvSpPr>
              <p:nvPr/>
            </p:nvSpPr>
            <p:spPr bwMode="auto">
              <a:xfrm>
                <a:off x="1755" y="422"/>
                <a:ext cx="2" cy="3"/>
              </a:xfrm>
              <a:custGeom>
                <a:avLst/>
                <a:gdLst>
                  <a:gd name="T0" fmla="*/ 64 w 1"/>
                  <a:gd name="T1" fmla="*/ 0 h 1"/>
                  <a:gd name="T2" fmla="*/ 64 w 1"/>
                  <a:gd name="T3" fmla="*/ 729 h 1"/>
                  <a:gd name="T4" fmla="*/ 0 w 1"/>
                  <a:gd name="T5" fmla="*/ 729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1"/>
                      <a:pt x="1" y="1"/>
                      <a:pt x="1" y="1"/>
                    </a:cubicBezTo>
                    <a:cubicBezTo>
                      <a:pt x="1" y="1"/>
                      <a:pt x="1" y="1"/>
                      <a:pt x="0" y="1"/>
                    </a:cubicBezTo>
                    <a:cubicBezTo>
                      <a:pt x="0" y="1"/>
                      <a:pt x="0"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39" name="Freeform 180"/>
              <p:cNvSpPr>
                <a:spLocks noChangeArrowheads="1"/>
              </p:cNvSpPr>
              <p:nvPr/>
            </p:nvSpPr>
            <p:spPr bwMode="auto">
              <a:xfrm>
                <a:off x="1755" y="422"/>
                <a:ext cx="2" cy="3"/>
              </a:xfrm>
              <a:custGeom>
                <a:avLst/>
                <a:gdLst>
                  <a:gd name="T0" fmla="*/ 64 w 1"/>
                  <a:gd name="T1" fmla="*/ 0 h 1"/>
                  <a:gd name="T2" fmla="*/ 64 w 1"/>
                  <a:gd name="T3" fmla="*/ 0 h 1"/>
                  <a:gd name="T4" fmla="*/ 64 w 1"/>
                  <a:gd name="T5" fmla="*/ 729 h 1"/>
                  <a:gd name="T6" fmla="*/ 64 w 1"/>
                  <a:gd name="T7" fmla="*/ 729 h 1"/>
                  <a:gd name="T8" fmla="*/ 64 w 1"/>
                  <a:gd name="T9" fmla="*/ 729 h 1"/>
                  <a:gd name="T10" fmla="*/ 0 w 1"/>
                  <a:gd name="T11" fmla="*/ 729 h 1"/>
                  <a:gd name="T12" fmla="*/ 0 w 1"/>
                  <a:gd name="T13" fmla="*/ 729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0 w 1"/>
                  <a:gd name="T29" fmla="*/ 729 h 1"/>
                  <a:gd name="T30" fmla="*/ 0 w 1"/>
                  <a:gd name="T31" fmla="*/ 729 h 1"/>
                  <a:gd name="T32" fmla="*/ 64 w 1"/>
                  <a:gd name="T33" fmla="*/ 729 h 1"/>
                  <a:gd name="T34" fmla="*/ 64 w 1"/>
                  <a:gd name="T35" fmla="*/ 729 h 1"/>
                  <a:gd name="T36" fmla="*/ 64 w 1"/>
                  <a:gd name="T37" fmla="*/ 729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1"/>
                    </a:cubicBezTo>
                    <a:cubicBezTo>
                      <a:pt x="0" y="1"/>
                      <a:pt x="0" y="1"/>
                      <a:pt x="0" y="1"/>
                    </a:cubicBezTo>
                    <a:cubicBezTo>
                      <a:pt x="0" y="1"/>
                      <a:pt x="1" y="1"/>
                      <a:pt x="1" y="1"/>
                    </a:cubicBezTo>
                    <a:cubicBezTo>
                      <a:pt x="1" y="1"/>
                      <a:pt x="1" y="1"/>
                      <a:pt x="1" y="1"/>
                    </a:cubicBezTo>
                    <a:cubicBezTo>
                      <a:pt x="1" y="1"/>
                      <a:pt x="1" y="1"/>
                      <a:pt x="1" y="1"/>
                    </a:cubicBezTo>
                    <a:cubicBezTo>
                      <a:pt x="1" y="1"/>
                      <a:pt x="1" y="1"/>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0" name="Freeform 181"/>
              <p:cNvSpPr>
                <a:spLocks noChangeArrowheads="1"/>
              </p:cNvSpPr>
              <p:nvPr/>
            </p:nvSpPr>
            <p:spPr bwMode="auto">
              <a:xfrm>
                <a:off x="1757" y="448"/>
                <a:ext cx="5" cy="5"/>
              </a:xfrm>
              <a:custGeom>
                <a:avLst/>
                <a:gdLst>
                  <a:gd name="T0" fmla="*/ 467 w 2"/>
                  <a:gd name="T1" fmla="*/ 262 h 2"/>
                  <a:gd name="T2" fmla="*/ 262 w 2"/>
                  <a:gd name="T3" fmla="*/ 262 h 2"/>
                  <a:gd name="T4" fmla="*/ 0 w 2"/>
                  <a:gd name="T5" fmla="*/ 262 h 2"/>
                  <a:gd name="T6" fmla="*/ 262 w 2"/>
                  <a:gd name="T7" fmla="*/ 0 h 2"/>
                  <a:gd name="T8" fmla="*/ 467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cubicBezTo>
                      <a:pt x="2" y="1"/>
                      <a:pt x="2" y="1"/>
                      <a:pt x="1" y="1"/>
                    </a:cubicBezTo>
                    <a:cubicBezTo>
                      <a:pt x="1" y="2"/>
                      <a:pt x="1" y="1"/>
                      <a:pt x="0" y="1"/>
                    </a:cubicBezTo>
                    <a:cubicBezTo>
                      <a:pt x="0" y="1"/>
                      <a:pt x="1" y="0"/>
                      <a:pt x="1" y="0"/>
                    </a:cubicBezTo>
                    <a:cubicBezTo>
                      <a:pt x="1" y="0"/>
                      <a:pt x="2" y="0"/>
                      <a:pt x="2"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1" name="Freeform 182"/>
              <p:cNvSpPr>
                <a:spLocks noChangeArrowheads="1"/>
              </p:cNvSpPr>
              <p:nvPr/>
            </p:nvSpPr>
            <p:spPr bwMode="auto">
              <a:xfrm>
                <a:off x="1757" y="448"/>
                <a:ext cx="5" cy="5"/>
              </a:xfrm>
              <a:custGeom>
                <a:avLst/>
                <a:gdLst>
                  <a:gd name="T0" fmla="*/ 467 w 2"/>
                  <a:gd name="T1" fmla="*/ 262 h 2"/>
                  <a:gd name="T2" fmla="*/ 467 w 2"/>
                  <a:gd name="T3" fmla="*/ 262 h 2"/>
                  <a:gd name="T4" fmla="*/ 467 w 2"/>
                  <a:gd name="T5" fmla="*/ 262 h 2"/>
                  <a:gd name="T6" fmla="*/ 262 w 2"/>
                  <a:gd name="T7" fmla="*/ 262 h 2"/>
                  <a:gd name="T8" fmla="*/ 262 w 2"/>
                  <a:gd name="T9" fmla="*/ 262 h 2"/>
                  <a:gd name="T10" fmla="*/ 0 w 2"/>
                  <a:gd name="T11" fmla="*/ 262 h 2"/>
                  <a:gd name="T12" fmla="*/ 262 w 2"/>
                  <a:gd name="T13" fmla="*/ 0 h 2"/>
                  <a:gd name="T14" fmla="*/ 262 w 2"/>
                  <a:gd name="T15" fmla="*/ 0 h 2"/>
                  <a:gd name="T16" fmla="*/ 467 w 2"/>
                  <a:gd name="T17" fmla="*/ 0 h 2"/>
                  <a:gd name="T18" fmla="*/ 467 w 2"/>
                  <a:gd name="T19" fmla="*/ 262 h 2"/>
                  <a:gd name="T20" fmla="*/ 467 w 2"/>
                  <a:gd name="T21" fmla="*/ 262 h 2"/>
                  <a:gd name="T22" fmla="*/ 467 w 2"/>
                  <a:gd name="T23" fmla="*/ 262 h 2"/>
                  <a:gd name="T24" fmla="*/ 467 w 2"/>
                  <a:gd name="T25" fmla="*/ 0 h 2"/>
                  <a:gd name="T26" fmla="*/ 262 w 2"/>
                  <a:gd name="T27" fmla="*/ 0 h 2"/>
                  <a:gd name="T28" fmla="*/ 0 w 2"/>
                  <a:gd name="T29" fmla="*/ 0 h 2"/>
                  <a:gd name="T30" fmla="*/ 0 w 2"/>
                  <a:gd name="T31" fmla="*/ 262 h 2"/>
                  <a:gd name="T32" fmla="*/ 262 w 2"/>
                  <a:gd name="T33" fmla="*/ 262 h 2"/>
                  <a:gd name="T34" fmla="*/ 262 w 2"/>
                  <a:gd name="T35" fmla="*/ 262 h 2"/>
                  <a:gd name="T36" fmla="*/ 467 w 2"/>
                  <a:gd name="T37" fmla="*/ 262 h 2"/>
                  <a:gd name="T38" fmla="*/ 467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1"/>
                    </a:moveTo>
                    <a:cubicBezTo>
                      <a:pt x="2" y="1"/>
                      <a:pt x="2" y="1"/>
                      <a:pt x="2" y="1"/>
                    </a:cubicBezTo>
                    <a:cubicBezTo>
                      <a:pt x="2" y="1"/>
                      <a:pt x="2" y="1"/>
                      <a:pt x="2" y="1"/>
                    </a:cubicBezTo>
                    <a:cubicBezTo>
                      <a:pt x="2" y="1"/>
                      <a:pt x="2" y="1"/>
                      <a:pt x="1" y="1"/>
                    </a:cubicBezTo>
                    <a:cubicBezTo>
                      <a:pt x="1" y="2"/>
                      <a:pt x="1" y="1"/>
                      <a:pt x="1" y="1"/>
                    </a:cubicBezTo>
                    <a:cubicBezTo>
                      <a:pt x="1" y="1"/>
                      <a:pt x="0" y="1"/>
                      <a:pt x="0" y="1"/>
                    </a:cubicBezTo>
                    <a:cubicBezTo>
                      <a:pt x="0" y="1"/>
                      <a:pt x="0" y="1"/>
                      <a:pt x="1" y="0"/>
                    </a:cubicBezTo>
                    <a:cubicBezTo>
                      <a:pt x="1" y="0"/>
                      <a:pt x="1" y="0"/>
                      <a:pt x="1" y="0"/>
                    </a:cubicBezTo>
                    <a:cubicBezTo>
                      <a:pt x="1" y="0"/>
                      <a:pt x="1" y="0"/>
                      <a:pt x="2" y="0"/>
                    </a:cubicBezTo>
                    <a:cubicBezTo>
                      <a:pt x="2" y="0"/>
                      <a:pt x="2" y="0"/>
                      <a:pt x="2" y="1"/>
                    </a:cubicBezTo>
                    <a:cubicBezTo>
                      <a:pt x="2" y="1"/>
                      <a:pt x="2" y="1"/>
                      <a:pt x="2" y="1"/>
                    </a:cubicBezTo>
                    <a:cubicBezTo>
                      <a:pt x="2" y="1"/>
                      <a:pt x="2" y="1"/>
                      <a:pt x="2" y="1"/>
                    </a:cubicBezTo>
                    <a:cubicBezTo>
                      <a:pt x="2" y="0"/>
                      <a:pt x="2" y="0"/>
                      <a:pt x="2" y="0"/>
                    </a:cubicBezTo>
                    <a:cubicBezTo>
                      <a:pt x="1" y="0"/>
                      <a:pt x="1" y="0"/>
                      <a:pt x="1" y="0"/>
                    </a:cubicBezTo>
                    <a:cubicBezTo>
                      <a:pt x="1" y="0"/>
                      <a:pt x="1" y="0"/>
                      <a:pt x="0" y="0"/>
                    </a:cubicBezTo>
                    <a:cubicBezTo>
                      <a:pt x="0" y="1"/>
                      <a:pt x="0" y="1"/>
                      <a:pt x="0" y="1"/>
                    </a:cubicBezTo>
                    <a:cubicBezTo>
                      <a:pt x="0" y="1"/>
                      <a:pt x="1" y="1"/>
                      <a:pt x="1" y="1"/>
                    </a:cubicBezTo>
                    <a:cubicBezTo>
                      <a:pt x="1" y="2"/>
                      <a:pt x="1" y="2"/>
                      <a:pt x="1" y="1"/>
                    </a:cubicBezTo>
                    <a:cubicBezTo>
                      <a:pt x="2" y="1"/>
                      <a:pt x="2" y="1"/>
                      <a:pt x="2" y="1"/>
                    </a:cubicBezTo>
                    <a:cubicBezTo>
                      <a:pt x="2" y="1"/>
                      <a:pt x="2" y="1"/>
                      <a:pt x="2"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2" name="Oval 183"/>
              <p:cNvSpPr>
                <a:spLocks noChangeArrowheads="1"/>
              </p:cNvSpPr>
              <p:nvPr/>
            </p:nvSpPr>
            <p:spPr bwMode="auto">
              <a:xfrm>
                <a:off x="1755" y="422"/>
                <a:ext cx="1" cy="1"/>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3" name="Freeform 184"/>
              <p:cNvSpPr>
                <a:spLocks noChangeArrowheads="1"/>
              </p:cNvSpPr>
              <p:nvPr/>
            </p:nvSpPr>
            <p:spPr bwMode="auto">
              <a:xfrm>
                <a:off x="1755" y="42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4" name="Freeform 185"/>
              <p:cNvSpPr>
                <a:spLocks noChangeArrowheads="1"/>
              </p:cNvSpPr>
              <p:nvPr/>
            </p:nvSpPr>
            <p:spPr bwMode="auto">
              <a:xfrm>
                <a:off x="1681" y="321"/>
                <a:ext cx="76" cy="106"/>
              </a:xfrm>
              <a:custGeom>
                <a:avLst/>
                <a:gdLst>
                  <a:gd name="T0" fmla="*/ 1810 w 32"/>
                  <a:gd name="T1" fmla="*/ 0 h 45"/>
                  <a:gd name="T2" fmla="*/ 2707 w 32"/>
                  <a:gd name="T3" fmla="*/ 4655 h 45"/>
                  <a:gd name="T4" fmla="*/ 1969 w 32"/>
                  <a:gd name="T5" fmla="*/ 0 h 45"/>
                  <a:gd name="T6" fmla="*/ 5719 w 32"/>
                  <a:gd name="T7" fmla="*/ 7696 h 45"/>
                  <a:gd name="T8" fmla="*/ 1275 w 32"/>
                  <a:gd name="T9" fmla="*/ 860 h 45"/>
                  <a:gd name="T10" fmla="*/ 1810 w 32"/>
                  <a:gd name="T11" fmla="*/ 0 h 45"/>
                  <a:gd name="T12" fmla="*/ 0 60000 65536"/>
                  <a:gd name="T13" fmla="*/ 0 60000 65536"/>
                  <a:gd name="T14" fmla="*/ 0 60000 65536"/>
                  <a:gd name="T15" fmla="*/ 0 60000 65536"/>
                  <a:gd name="T16" fmla="*/ 0 60000 65536"/>
                  <a:gd name="T17" fmla="*/ 0 60000 65536"/>
                  <a:gd name="T18" fmla="*/ 0 w 32"/>
                  <a:gd name="T19" fmla="*/ 0 h 45"/>
                  <a:gd name="T20" fmla="*/ 32 w 32"/>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2" h="45">
                    <a:moveTo>
                      <a:pt x="10" y="0"/>
                    </a:moveTo>
                    <a:cubicBezTo>
                      <a:pt x="9" y="11"/>
                      <a:pt x="8" y="19"/>
                      <a:pt x="15" y="27"/>
                    </a:cubicBezTo>
                    <a:cubicBezTo>
                      <a:pt x="10" y="17"/>
                      <a:pt x="12" y="11"/>
                      <a:pt x="11" y="0"/>
                    </a:cubicBezTo>
                    <a:cubicBezTo>
                      <a:pt x="20" y="16"/>
                      <a:pt x="16" y="31"/>
                      <a:pt x="32" y="45"/>
                    </a:cubicBezTo>
                    <a:cubicBezTo>
                      <a:pt x="22" y="43"/>
                      <a:pt x="0" y="27"/>
                      <a:pt x="7" y="5"/>
                    </a:cubicBezTo>
                    <a:cubicBezTo>
                      <a:pt x="8" y="2"/>
                      <a:pt x="10" y="1"/>
                      <a:pt x="1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5" name="Freeform 186"/>
              <p:cNvSpPr>
                <a:spLocks noChangeArrowheads="1"/>
              </p:cNvSpPr>
              <p:nvPr/>
            </p:nvSpPr>
            <p:spPr bwMode="auto">
              <a:xfrm>
                <a:off x="1707" y="316"/>
                <a:ext cx="57" cy="88"/>
              </a:xfrm>
              <a:custGeom>
                <a:avLst/>
                <a:gdLst>
                  <a:gd name="T0" fmla="*/ 164 w 24"/>
                  <a:gd name="T1" fmla="*/ 164 h 37"/>
                  <a:gd name="T2" fmla="*/ 2864 w 24"/>
                  <a:gd name="T3" fmla="*/ 3044 h 37"/>
                  <a:gd name="T4" fmla="*/ 0 w 24"/>
                  <a:gd name="T5" fmla="*/ 390 h 37"/>
                  <a:gd name="T6" fmla="*/ 3401 w 24"/>
                  <a:gd name="T7" fmla="*/ 6686 h 37"/>
                  <a:gd name="T8" fmla="*/ 1275 w 24"/>
                  <a:gd name="T9" fmla="*/ 164 h 37"/>
                  <a:gd name="T10" fmla="*/ 164 w 24"/>
                  <a:gd name="T11" fmla="*/ 164 h 37"/>
                  <a:gd name="T12" fmla="*/ 0 60000 65536"/>
                  <a:gd name="T13" fmla="*/ 0 60000 65536"/>
                  <a:gd name="T14" fmla="*/ 0 60000 65536"/>
                  <a:gd name="T15" fmla="*/ 0 60000 65536"/>
                  <a:gd name="T16" fmla="*/ 0 60000 65536"/>
                  <a:gd name="T17" fmla="*/ 0 60000 65536"/>
                  <a:gd name="T18" fmla="*/ 0 w 24"/>
                  <a:gd name="T19" fmla="*/ 0 h 37"/>
                  <a:gd name="T20" fmla="*/ 24 w 24"/>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4" h="37">
                    <a:moveTo>
                      <a:pt x="1" y="1"/>
                    </a:moveTo>
                    <a:cubicBezTo>
                      <a:pt x="9" y="5"/>
                      <a:pt x="15" y="9"/>
                      <a:pt x="16" y="17"/>
                    </a:cubicBezTo>
                    <a:cubicBezTo>
                      <a:pt x="13" y="9"/>
                      <a:pt x="7" y="7"/>
                      <a:pt x="0" y="2"/>
                    </a:cubicBezTo>
                    <a:cubicBezTo>
                      <a:pt x="8" y="20"/>
                      <a:pt x="19" y="23"/>
                      <a:pt x="19" y="37"/>
                    </a:cubicBezTo>
                    <a:cubicBezTo>
                      <a:pt x="22" y="25"/>
                      <a:pt x="24" y="5"/>
                      <a:pt x="7" y="1"/>
                    </a:cubicBezTo>
                    <a:cubicBezTo>
                      <a:pt x="4" y="0"/>
                      <a:pt x="2"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6" name="Freeform 187"/>
              <p:cNvSpPr>
                <a:spLocks noChangeArrowheads="1"/>
              </p:cNvSpPr>
              <p:nvPr/>
            </p:nvSpPr>
            <p:spPr bwMode="auto">
              <a:xfrm>
                <a:off x="1731" y="373"/>
                <a:ext cx="90" cy="64"/>
              </a:xfrm>
              <a:custGeom>
                <a:avLst/>
                <a:gdLst>
                  <a:gd name="T0" fmla="*/ 6551 w 38"/>
                  <a:gd name="T1" fmla="*/ 2079 h 27"/>
                  <a:gd name="T2" fmla="*/ 6203 w 38"/>
                  <a:gd name="T3" fmla="*/ 3226 h 27"/>
                  <a:gd name="T4" fmla="*/ 5447 w 38"/>
                  <a:gd name="T5" fmla="*/ 3887 h 27"/>
                  <a:gd name="T6" fmla="*/ 533 w 38"/>
                  <a:gd name="T7" fmla="*/ 1427 h 27"/>
                  <a:gd name="T8" fmla="*/ 0 w 38"/>
                  <a:gd name="T9" fmla="*/ 156 h 27"/>
                  <a:gd name="T10" fmla="*/ 0 w 38"/>
                  <a:gd name="T11" fmla="*/ 0 h 27"/>
                  <a:gd name="T12" fmla="*/ 1795 w 38"/>
                  <a:gd name="T13" fmla="*/ 2994 h 27"/>
                  <a:gd name="T14" fmla="*/ 4410 w 38"/>
                  <a:gd name="T15" fmla="*/ 4101 h 27"/>
                  <a:gd name="T16" fmla="*/ 5661 w 38"/>
                  <a:gd name="T17" fmla="*/ 3752 h 27"/>
                  <a:gd name="T18" fmla="*/ 6551 w 38"/>
                  <a:gd name="T19" fmla="*/ 2674 h 27"/>
                  <a:gd name="T20" fmla="*/ 6321 w 38"/>
                  <a:gd name="T21" fmla="*/ 2079 h 27"/>
                  <a:gd name="T22" fmla="*/ 6047 w 38"/>
                  <a:gd name="T23" fmla="*/ 1799 h 27"/>
                  <a:gd name="T24" fmla="*/ 5447 w 38"/>
                  <a:gd name="T25" fmla="*/ 1956 h 27"/>
                  <a:gd name="T26" fmla="*/ 5289 w 38"/>
                  <a:gd name="T27" fmla="*/ 2079 h 27"/>
                  <a:gd name="T28" fmla="*/ 5289 w 38"/>
                  <a:gd name="T29" fmla="*/ 2079 h 27"/>
                  <a:gd name="T30" fmla="*/ 5447 w 38"/>
                  <a:gd name="T31" fmla="*/ 1956 h 27"/>
                  <a:gd name="T32" fmla="*/ 6047 w 38"/>
                  <a:gd name="T33" fmla="*/ 1799 h 27"/>
                  <a:gd name="T34" fmla="*/ 6551 w 38"/>
                  <a:gd name="T35" fmla="*/ 2079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27"/>
                  <a:gd name="T56" fmla="*/ 38 w 38"/>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27">
                    <a:moveTo>
                      <a:pt x="37" y="12"/>
                    </a:moveTo>
                    <a:cubicBezTo>
                      <a:pt x="38" y="14"/>
                      <a:pt x="37" y="17"/>
                      <a:pt x="35" y="18"/>
                    </a:cubicBezTo>
                    <a:cubicBezTo>
                      <a:pt x="34" y="20"/>
                      <a:pt x="33" y="21"/>
                      <a:pt x="31" y="22"/>
                    </a:cubicBezTo>
                    <a:cubicBezTo>
                      <a:pt x="21" y="27"/>
                      <a:pt x="9" y="20"/>
                      <a:pt x="3" y="8"/>
                    </a:cubicBezTo>
                    <a:cubicBezTo>
                      <a:pt x="2" y="6"/>
                      <a:pt x="1" y="4"/>
                      <a:pt x="0" y="1"/>
                    </a:cubicBezTo>
                    <a:cubicBezTo>
                      <a:pt x="0" y="1"/>
                      <a:pt x="0" y="1"/>
                      <a:pt x="0" y="0"/>
                    </a:cubicBezTo>
                    <a:cubicBezTo>
                      <a:pt x="2" y="7"/>
                      <a:pt x="5" y="13"/>
                      <a:pt x="10" y="17"/>
                    </a:cubicBezTo>
                    <a:cubicBezTo>
                      <a:pt x="14" y="21"/>
                      <a:pt x="19" y="23"/>
                      <a:pt x="25" y="23"/>
                    </a:cubicBezTo>
                    <a:cubicBezTo>
                      <a:pt x="27" y="23"/>
                      <a:pt x="30" y="22"/>
                      <a:pt x="32" y="21"/>
                    </a:cubicBezTo>
                    <a:cubicBezTo>
                      <a:pt x="34" y="20"/>
                      <a:pt x="36" y="18"/>
                      <a:pt x="37" y="15"/>
                    </a:cubicBezTo>
                    <a:cubicBezTo>
                      <a:pt x="37" y="14"/>
                      <a:pt x="37" y="13"/>
                      <a:pt x="36" y="12"/>
                    </a:cubicBezTo>
                    <a:cubicBezTo>
                      <a:pt x="36" y="11"/>
                      <a:pt x="35" y="10"/>
                      <a:pt x="34" y="10"/>
                    </a:cubicBezTo>
                    <a:cubicBezTo>
                      <a:pt x="33" y="10"/>
                      <a:pt x="32" y="11"/>
                      <a:pt x="31" y="11"/>
                    </a:cubicBezTo>
                    <a:cubicBezTo>
                      <a:pt x="31" y="11"/>
                      <a:pt x="31" y="11"/>
                      <a:pt x="30" y="12"/>
                    </a:cubicBezTo>
                    <a:cubicBezTo>
                      <a:pt x="30" y="12"/>
                      <a:pt x="30" y="12"/>
                      <a:pt x="30" y="12"/>
                    </a:cubicBezTo>
                    <a:cubicBezTo>
                      <a:pt x="31" y="11"/>
                      <a:pt x="31" y="11"/>
                      <a:pt x="31" y="11"/>
                    </a:cubicBezTo>
                    <a:cubicBezTo>
                      <a:pt x="32" y="10"/>
                      <a:pt x="33" y="10"/>
                      <a:pt x="34" y="10"/>
                    </a:cubicBezTo>
                    <a:cubicBezTo>
                      <a:pt x="35" y="10"/>
                      <a:pt x="36" y="11"/>
                      <a:pt x="37"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7" name="Freeform 188"/>
              <p:cNvSpPr>
                <a:spLocks noChangeArrowheads="1"/>
              </p:cNvSpPr>
              <p:nvPr/>
            </p:nvSpPr>
            <p:spPr bwMode="auto">
              <a:xfrm>
                <a:off x="1757" y="415"/>
                <a:ext cx="7" cy="7"/>
              </a:xfrm>
              <a:custGeom>
                <a:avLst/>
                <a:gdLst>
                  <a:gd name="T0" fmla="*/ 355 w 3"/>
                  <a:gd name="T1" fmla="*/ 469 h 3"/>
                  <a:gd name="T2" fmla="*/ 0 w 3"/>
                  <a:gd name="T3" fmla="*/ 355 h 3"/>
                  <a:gd name="T4" fmla="*/ 355 w 3"/>
                  <a:gd name="T5" fmla="*/ 0 h 3"/>
                  <a:gd name="T6" fmla="*/ 469 w 3"/>
                  <a:gd name="T7" fmla="*/ 355 h 3"/>
                  <a:gd name="T8" fmla="*/ 355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3"/>
                    </a:moveTo>
                    <a:cubicBezTo>
                      <a:pt x="1" y="3"/>
                      <a:pt x="0" y="3"/>
                      <a:pt x="0" y="2"/>
                    </a:cubicBezTo>
                    <a:cubicBezTo>
                      <a:pt x="0" y="1"/>
                      <a:pt x="1" y="0"/>
                      <a:pt x="2" y="0"/>
                    </a:cubicBezTo>
                    <a:cubicBezTo>
                      <a:pt x="3" y="0"/>
                      <a:pt x="3" y="1"/>
                      <a:pt x="3" y="2"/>
                    </a:cubicBezTo>
                    <a:cubicBezTo>
                      <a:pt x="3" y="2"/>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8" name="Freeform 189"/>
              <p:cNvSpPr>
                <a:spLocks noChangeArrowheads="1"/>
              </p:cNvSpPr>
              <p:nvPr/>
            </p:nvSpPr>
            <p:spPr bwMode="auto">
              <a:xfrm>
                <a:off x="1757" y="415"/>
                <a:ext cx="7" cy="7"/>
              </a:xfrm>
              <a:custGeom>
                <a:avLst/>
                <a:gdLst>
                  <a:gd name="T0" fmla="*/ 355 w 3"/>
                  <a:gd name="T1" fmla="*/ 469 h 3"/>
                  <a:gd name="T2" fmla="*/ 355 w 3"/>
                  <a:gd name="T3" fmla="*/ 469 h 3"/>
                  <a:gd name="T4" fmla="*/ 152 w 3"/>
                  <a:gd name="T5" fmla="*/ 469 h 3"/>
                  <a:gd name="T6" fmla="*/ 0 w 3"/>
                  <a:gd name="T7" fmla="*/ 355 h 3"/>
                  <a:gd name="T8" fmla="*/ 152 w 3"/>
                  <a:gd name="T9" fmla="*/ 152 h 3"/>
                  <a:gd name="T10" fmla="*/ 355 w 3"/>
                  <a:gd name="T11" fmla="*/ 0 h 3"/>
                  <a:gd name="T12" fmla="*/ 469 w 3"/>
                  <a:gd name="T13" fmla="*/ 152 h 3"/>
                  <a:gd name="T14" fmla="*/ 469 w 3"/>
                  <a:gd name="T15" fmla="*/ 355 h 3"/>
                  <a:gd name="T16" fmla="*/ 469 w 3"/>
                  <a:gd name="T17" fmla="*/ 469 h 3"/>
                  <a:gd name="T18" fmla="*/ 355 w 3"/>
                  <a:gd name="T19" fmla="*/ 469 h 3"/>
                  <a:gd name="T20" fmla="*/ 355 w 3"/>
                  <a:gd name="T21" fmla="*/ 469 h 3"/>
                  <a:gd name="T22" fmla="*/ 355 w 3"/>
                  <a:gd name="T23" fmla="*/ 469 h 3"/>
                  <a:gd name="T24" fmla="*/ 469 w 3"/>
                  <a:gd name="T25" fmla="*/ 469 h 3"/>
                  <a:gd name="T26" fmla="*/ 469 w 3"/>
                  <a:gd name="T27" fmla="*/ 355 h 3"/>
                  <a:gd name="T28" fmla="*/ 469 w 3"/>
                  <a:gd name="T29" fmla="*/ 152 h 3"/>
                  <a:gd name="T30" fmla="*/ 355 w 3"/>
                  <a:gd name="T31" fmla="*/ 0 h 3"/>
                  <a:gd name="T32" fmla="*/ 152 w 3"/>
                  <a:gd name="T33" fmla="*/ 152 h 3"/>
                  <a:gd name="T34" fmla="*/ 0 w 3"/>
                  <a:gd name="T35" fmla="*/ 355 h 3"/>
                  <a:gd name="T36" fmla="*/ 152 w 3"/>
                  <a:gd name="T37" fmla="*/ 469 h 3"/>
                  <a:gd name="T38" fmla="*/ 355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2" y="3"/>
                    </a:moveTo>
                    <a:cubicBezTo>
                      <a:pt x="2" y="3"/>
                      <a:pt x="2" y="3"/>
                      <a:pt x="2" y="3"/>
                    </a:cubicBezTo>
                    <a:cubicBezTo>
                      <a:pt x="1" y="3"/>
                      <a:pt x="1" y="3"/>
                      <a:pt x="1" y="3"/>
                    </a:cubicBezTo>
                    <a:cubicBezTo>
                      <a:pt x="0" y="3"/>
                      <a:pt x="0" y="2"/>
                      <a:pt x="0" y="2"/>
                    </a:cubicBezTo>
                    <a:cubicBezTo>
                      <a:pt x="0" y="2"/>
                      <a:pt x="0" y="1"/>
                      <a:pt x="1" y="1"/>
                    </a:cubicBezTo>
                    <a:cubicBezTo>
                      <a:pt x="1" y="1"/>
                      <a:pt x="1" y="0"/>
                      <a:pt x="2" y="0"/>
                    </a:cubicBezTo>
                    <a:cubicBezTo>
                      <a:pt x="2" y="0"/>
                      <a:pt x="3" y="0"/>
                      <a:pt x="3" y="1"/>
                    </a:cubicBezTo>
                    <a:cubicBezTo>
                      <a:pt x="3" y="1"/>
                      <a:pt x="3" y="1"/>
                      <a:pt x="3" y="2"/>
                    </a:cubicBezTo>
                    <a:cubicBezTo>
                      <a:pt x="3" y="2"/>
                      <a:pt x="3" y="2"/>
                      <a:pt x="3" y="3"/>
                    </a:cubicBezTo>
                    <a:cubicBezTo>
                      <a:pt x="2" y="3"/>
                      <a:pt x="2" y="3"/>
                      <a:pt x="2" y="3"/>
                    </a:cubicBezTo>
                    <a:cubicBezTo>
                      <a:pt x="2" y="3"/>
                      <a:pt x="2" y="3"/>
                      <a:pt x="2" y="3"/>
                    </a:cubicBezTo>
                    <a:cubicBezTo>
                      <a:pt x="2" y="3"/>
                      <a:pt x="2" y="3"/>
                      <a:pt x="2" y="3"/>
                    </a:cubicBezTo>
                    <a:cubicBezTo>
                      <a:pt x="2" y="3"/>
                      <a:pt x="2" y="3"/>
                      <a:pt x="3" y="3"/>
                    </a:cubicBezTo>
                    <a:cubicBezTo>
                      <a:pt x="3" y="2"/>
                      <a:pt x="3" y="2"/>
                      <a:pt x="3" y="2"/>
                    </a:cubicBezTo>
                    <a:cubicBezTo>
                      <a:pt x="3" y="1"/>
                      <a:pt x="3" y="1"/>
                      <a:pt x="3" y="1"/>
                    </a:cubicBezTo>
                    <a:cubicBezTo>
                      <a:pt x="3" y="0"/>
                      <a:pt x="2" y="0"/>
                      <a:pt x="2" y="0"/>
                    </a:cubicBezTo>
                    <a:cubicBezTo>
                      <a:pt x="1" y="0"/>
                      <a:pt x="1" y="1"/>
                      <a:pt x="1" y="1"/>
                    </a:cubicBezTo>
                    <a:cubicBezTo>
                      <a:pt x="0" y="1"/>
                      <a:pt x="0" y="2"/>
                      <a:pt x="0" y="2"/>
                    </a:cubicBezTo>
                    <a:cubicBezTo>
                      <a:pt x="0" y="2"/>
                      <a:pt x="0" y="3"/>
                      <a:pt x="1" y="3"/>
                    </a:cubicBezTo>
                    <a:cubicBezTo>
                      <a:pt x="1" y="3"/>
                      <a:pt x="1"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49" name="Freeform 190"/>
              <p:cNvSpPr>
                <a:spLocks noChangeArrowheads="1"/>
              </p:cNvSpPr>
              <p:nvPr/>
            </p:nvSpPr>
            <p:spPr bwMode="auto">
              <a:xfrm>
                <a:off x="1766" y="420"/>
                <a:ext cx="7" cy="7"/>
              </a:xfrm>
              <a:custGeom>
                <a:avLst/>
                <a:gdLst>
                  <a:gd name="T0" fmla="*/ 152 w 3"/>
                  <a:gd name="T1" fmla="*/ 469 h 3"/>
                  <a:gd name="T2" fmla="*/ 0 w 3"/>
                  <a:gd name="T3" fmla="*/ 355 h 3"/>
                  <a:gd name="T4" fmla="*/ 355 w 3"/>
                  <a:gd name="T5" fmla="*/ 0 h 3"/>
                  <a:gd name="T6" fmla="*/ 469 w 3"/>
                  <a:gd name="T7" fmla="*/ 355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3"/>
                      <a:pt x="0" y="2"/>
                    </a:cubicBezTo>
                    <a:cubicBezTo>
                      <a:pt x="0" y="1"/>
                      <a:pt x="1" y="0"/>
                      <a:pt x="2" y="0"/>
                    </a:cubicBezTo>
                    <a:cubicBezTo>
                      <a:pt x="2" y="0"/>
                      <a:pt x="3" y="1"/>
                      <a:pt x="3" y="2"/>
                    </a:cubicBezTo>
                    <a:cubicBezTo>
                      <a:pt x="3" y="2"/>
                      <a:pt x="2"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0" name="Freeform 191"/>
              <p:cNvSpPr>
                <a:spLocks noChangeArrowheads="1"/>
              </p:cNvSpPr>
              <p:nvPr/>
            </p:nvSpPr>
            <p:spPr bwMode="auto">
              <a:xfrm>
                <a:off x="1766" y="420"/>
                <a:ext cx="7" cy="7"/>
              </a:xfrm>
              <a:custGeom>
                <a:avLst/>
                <a:gdLst>
                  <a:gd name="T0" fmla="*/ 152 w 3"/>
                  <a:gd name="T1" fmla="*/ 469 h 3"/>
                  <a:gd name="T2" fmla="*/ 152 w 3"/>
                  <a:gd name="T3" fmla="*/ 469 h 3"/>
                  <a:gd name="T4" fmla="*/ 0 w 3"/>
                  <a:gd name="T5" fmla="*/ 469 h 3"/>
                  <a:gd name="T6" fmla="*/ 0 w 3"/>
                  <a:gd name="T7" fmla="*/ 355 h 3"/>
                  <a:gd name="T8" fmla="*/ 152 w 3"/>
                  <a:gd name="T9" fmla="*/ 152 h 3"/>
                  <a:gd name="T10" fmla="*/ 355 w 3"/>
                  <a:gd name="T11" fmla="*/ 0 h 3"/>
                  <a:gd name="T12" fmla="*/ 469 w 3"/>
                  <a:gd name="T13" fmla="*/ 152 h 3"/>
                  <a:gd name="T14" fmla="*/ 469 w 3"/>
                  <a:gd name="T15" fmla="*/ 355 h 3"/>
                  <a:gd name="T16" fmla="*/ 355 w 3"/>
                  <a:gd name="T17" fmla="*/ 469 h 3"/>
                  <a:gd name="T18" fmla="*/ 152 w 3"/>
                  <a:gd name="T19" fmla="*/ 469 h 3"/>
                  <a:gd name="T20" fmla="*/ 152 w 3"/>
                  <a:gd name="T21" fmla="*/ 469 h 3"/>
                  <a:gd name="T22" fmla="*/ 152 w 3"/>
                  <a:gd name="T23" fmla="*/ 469 h 3"/>
                  <a:gd name="T24" fmla="*/ 355 w 3"/>
                  <a:gd name="T25" fmla="*/ 469 h 3"/>
                  <a:gd name="T26" fmla="*/ 469 w 3"/>
                  <a:gd name="T27" fmla="*/ 355 h 3"/>
                  <a:gd name="T28" fmla="*/ 469 w 3"/>
                  <a:gd name="T29" fmla="*/ 152 h 3"/>
                  <a:gd name="T30" fmla="*/ 355 w 3"/>
                  <a:gd name="T31" fmla="*/ 0 h 3"/>
                  <a:gd name="T32" fmla="*/ 152 w 3"/>
                  <a:gd name="T33" fmla="*/ 152 h 3"/>
                  <a:gd name="T34" fmla="*/ 0 w 3"/>
                  <a:gd name="T35" fmla="*/ 355 h 3"/>
                  <a:gd name="T36" fmla="*/ 0 w 3"/>
                  <a:gd name="T37" fmla="*/ 469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3"/>
                      <a:pt x="0" y="3"/>
                    </a:cubicBezTo>
                    <a:cubicBezTo>
                      <a:pt x="0" y="3"/>
                      <a:pt x="0" y="2"/>
                      <a:pt x="0" y="2"/>
                    </a:cubicBezTo>
                    <a:cubicBezTo>
                      <a:pt x="0" y="2"/>
                      <a:pt x="0" y="1"/>
                      <a:pt x="1" y="1"/>
                    </a:cubicBezTo>
                    <a:cubicBezTo>
                      <a:pt x="1" y="1"/>
                      <a:pt x="1" y="0"/>
                      <a:pt x="2" y="0"/>
                    </a:cubicBezTo>
                    <a:cubicBezTo>
                      <a:pt x="2" y="0"/>
                      <a:pt x="2" y="0"/>
                      <a:pt x="3" y="1"/>
                    </a:cubicBezTo>
                    <a:cubicBezTo>
                      <a:pt x="3" y="1"/>
                      <a:pt x="3" y="1"/>
                      <a:pt x="3" y="2"/>
                    </a:cubicBezTo>
                    <a:cubicBezTo>
                      <a:pt x="3" y="2"/>
                      <a:pt x="3" y="2"/>
                      <a:pt x="2" y="3"/>
                    </a:cubicBezTo>
                    <a:cubicBezTo>
                      <a:pt x="2" y="3"/>
                      <a:pt x="2" y="3"/>
                      <a:pt x="1" y="3"/>
                    </a:cubicBezTo>
                    <a:cubicBezTo>
                      <a:pt x="1" y="3"/>
                      <a:pt x="1" y="3"/>
                      <a:pt x="1" y="3"/>
                    </a:cubicBezTo>
                    <a:cubicBezTo>
                      <a:pt x="1" y="3"/>
                      <a:pt x="1" y="3"/>
                      <a:pt x="1" y="3"/>
                    </a:cubicBezTo>
                    <a:cubicBezTo>
                      <a:pt x="2" y="3"/>
                      <a:pt x="2" y="3"/>
                      <a:pt x="2" y="3"/>
                    </a:cubicBezTo>
                    <a:cubicBezTo>
                      <a:pt x="3" y="2"/>
                      <a:pt x="3" y="2"/>
                      <a:pt x="3" y="2"/>
                    </a:cubicBezTo>
                    <a:cubicBezTo>
                      <a:pt x="3" y="1"/>
                      <a:pt x="3" y="1"/>
                      <a:pt x="3" y="1"/>
                    </a:cubicBezTo>
                    <a:cubicBezTo>
                      <a:pt x="2" y="0"/>
                      <a:pt x="2" y="0"/>
                      <a:pt x="2" y="0"/>
                    </a:cubicBezTo>
                    <a:cubicBezTo>
                      <a:pt x="1" y="0"/>
                      <a:pt x="1" y="1"/>
                      <a:pt x="1" y="1"/>
                    </a:cubicBezTo>
                    <a:cubicBezTo>
                      <a:pt x="0" y="1"/>
                      <a:pt x="0" y="2"/>
                      <a:pt x="0" y="2"/>
                    </a:cubicBezTo>
                    <a:cubicBezTo>
                      <a:pt x="0" y="3"/>
                      <a:pt x="0" y="3"/>
                      <a:pt x="0" y="3"/>
                    </a:cubicBezTo>
                    <a:cubicBezTo>
                      <a:pt x="1"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1" name="Freeform 192"/>
              <p:cNvSpPr>
                <a:spLocks noChangeArrowheads="1"/>
              </p:cNvSpPr>
              <p:nvPr/>
            </p:nvSpPr>
            <p:spPr bwMode="auto">
              <a:xfrm>
                <a:off x="1785" y="425"/>
                <a:ext cx="5" cy="7"/>
              </a:xfrm>
              <a:custGeom>
                <a:avLst/>
                <a:gdLst>
                  <a:gd name="T0" fmla="*/ 262 w 2"/>
                  <a:gd name="T1" fmla="*/ 469 h 3"/>
                  <a:gd name="T2" fmla="*/ 0 w 2"/>
                  <a:gd name="T3" fmla="*/ 355 h 3"/>
                  <a:gd name="T4" fmla="*/ 262 w 2"/>
                  <a:gd name="T5" fmla="*/ 0 h 3"/>
                  <a:gd name="T6" fmla="*/ 467 w 2"/>
                  <a:gd name="T7" fmla="*/ 152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2"/>
                    </a:cubicBezTo>
                    <a:cubicBezTo>
                      <a:pt x="0" y="1"/>
                      <a:pt x="0" y="0"/>
                      <a:pt x="1" y="0"/>
                    </a:cubicBezTo>
                    <a:cubicBezTo>
                      <a:pt x="2" y="0"/>
                      <a:pt x="2" y="1"/>
                      <a:pt x="2" y="1"/>
                    </a:cubicBezTo>
                    <a:cubicBezTo>
                      <a:pt x="2" y="2"/>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2" name="Freeform 193"/>
              <p:cNvSpPr>
                <a:spLocks noChangeArrowheads="1"/>
              </p:cNvSpPr>
              <p:nvPr/>
            </p:nvSpPr>
            <p:spPr bwMode="auto">
              <a:xfrm>
                <a:off x="1785" y="425"/>
                <a:ext cx="5" cy="7"/>
              </a:xfrm>
              <a:custGeom>
                <a:avLst/>
                <a:gdLst>
                  <a:gd name="T0" fmla="*/ 262 w 2"/>
                  <a:gd name="T1" fmla="*/ 469 h 3"/>
                  <a:gd name="T2" fmla="*/ 262 w 2"/>
                  <a:gd name="T3" fmla="*/ 469 h 3"/>
                  <a:gd name="T4" fmla="*/ 0 w 2"/>
                  <a:gd name="T5" fmla="*/ 355 h 3"/>
                  <a:gd name="T6" fmla="*/ 0 w 2"/>
                  <a:gd name="T7" fmla="*/ 355 h 3"/>
                  <a:gd name="T8" fmla="*/ 0 w 2"/>
                  <a:gd name="T9" fmla="*/ 152 h 3"/>
                  <a:gd name="T10" fmla="*/ 262 w 2"/>
                  <a:gd name="T11" fmla="*/ 0 h 3"/>
                  <a:gd name="T12" fmla="*/ 467 w 2"/>
                  <a:gd name="T13" fmla="*/ 152 h 3"/>
                  <a:gd name="T14" fmla="*/ 467 w 2"/>
                  <a:gd name="T15" fmla="*/ 152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152 h 3"/>
                  <a:gd name="T28" fmla="*/ 467 w 2"/>
                  <a:gd name="T29" fmla="*/ 152 h 3"/>
                  <a:gd name="T30" fmla="*/ 262 w 2"/>
                  <a:gd name="T31" fmla="*/ 0 h 3"/>
                  <a:gd name="T32" fmla="*/ 0 w 2"/>
                  <a:gd name="T33" fmla="*/ 152 h 3"/>
                  <a:gd name="T34" fmla="*/ 0 w 2"/>
                  <a:gd name="T35" fmla="*/ 355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0" y="3"/>
                      <a:pt x="0" y="3"/>
                      <a:pt x="0" y="2"/>
                    </a:cubicBezTo>
                    <a:cubicBezTo>
                      <a:pt x="0" y="2"/>
                      <a:pt x="0" y="2"/>
                      <a:pt x="0" y="2"/>
                    </a:cubicBezTo>
                    <a:cubicBezTo>
                      <a:pt x="0" y="1"/>
                      <a:pt x="0" y="1"/>
                      <a:pt x="0" y="1"/>
                    </a:cubicBezTo>
                    <a:cubicBezTo>
                      <a:pt x="0" y="1"/>
                      <a:pt x="1" y="0"/>
                      <a:pt x="1" y="0"/>
                    </a:cubicBezTo>
                    <a:cubicBezTo>
                      <a:pt x="1" y="0"/>
                      <a:pt x="1" y="0"/>
                      <a:pt x="2" y="1"/>
                    </a:cubicBezTo>
                    <a:cubicBezTo>
                      <a:pt x="2" y="1"/>
                      <a:pt x="2" y="1"/>
                      <a:pt x="2" y="1"/>
                    </a:cubicBezTo>
                    <a:cubicBezTo>
                      <a:pt x="2" y="2"/>
                      <a:pt x="2" y="2"/>
                      <a:pt x="2" y="2"/>
                    </a:cubicBezTo>
                    <a:cubicBezTo>
                      <a:pt x="1" y="2"/>
                      <a:pt x="1" y="3"/>
                      <a:pt x="1" y="3"/>
                    </a:cubicBezTo>
                    <a:cubicBezTo>
                      <a:pt x="1" y="3"/>
                      <a:pt x="1" y="3"/>
                      <a:pt x="1" y="3"/>
                    </a:cubicBezTo>
                    <a:cubicBezTo>
                      <a:pt x="1" y="3"/>
                      <a:pt x="1" y="3"/>
                      <a:pt x="1" y="3"/>
                    </a:cubicBezTo>
                    <a:cubicBezTo>
                      <a:pt x="1" y="3"/>
                      <a:pt x="1" y="2"/>
                      <a:pt x="2" y="2"/>
                    </a:cubicBezTo>
                    <a:cubicBezTo>
                      <a:pt x="2" y="2"/>
                      <a:pt x="2" y="2"/>
                      <a:pt x="2" y="1"/>
                    </a:cubicBezTo>
                    <a:cubicBezTo>
                      <a:pt x="2" y="1"/>
                      <a:pt x="2" y="1"/>
                      <a:pt x="2" y="1"/>
                    </a:cubicBezTo>
                    <a:cubicBezTo>
                      <a:pt x="1" y="0"/>
                      <a:pt x="1" y="0"/>
                      <a:pt x="1" y="0"/>
                    </a:cubicBezTo>
                    <a:cubicBezTo>
                      <a:pt x="1" y="0"/>
                      <a:pt x="0" y="1"/>
                      <a:pt x="0" y="1"/>
                    </a:cubicBezTo>
                    <a:cubicBezTo>
                      <a:pt x="0" y="1"/>
                      <a:pt x="0" y="1"/>
                      <a:pt x="0" y="2"/>
                    </a:cubicBezTo>
                    <a:cubicBezTo>
                      <a:pt x="0" y="2"/>
                      <a:pt x="0" y="2"/>
                      <a:pt x="0" y="2"/>
                    </a:cubicBezTo>
                    <a:cubicBezTo>
                      <a:pt x="0" y="3"/>
                      <a:pt x="0"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3" name="Freeform 194"/>
              <p:cNvSpPr>
                <a:spLocks noChangeArrowheads="1"/>
              </p:cNvSpPr>
              <p:nvPr/>
            </p:nvSpPr>
            <p:spPr bwMode="auto">
              <a:xfrm>
                <a:off x="1776" y="425"/>
                <a:ext cx="7" cy="7"/>
              </a:xfrm>
              <a:custGeom>
                <a:avLst/>
                <a:gdLst>
                  <a:gd name="T0" fmla="*/ 152 w 3"/>
                  <a:gd name="T1" fmla="*/ 355 h 3"/>
                  <a:gd name="T2" fmla="*/ 0 w 3"/>
                  <a:gd name="T3" fmla="*/ 152 h 3"/>
                  <a:gd name="T4" fmla="*/ 152 w 3"/>
                  <a:gd name="T5" fmla="*/ 0 h 3"/>
                  <a:gd name="T6" fmla="*/ 355 w 3"/>
                  <a:gd name="T7" fmla="*/ 152 h 3"/>
                  <a:gd name="T8" fmla="*/ 152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3"/>
                      <a:pt x="0" y="2"/>
                      <a:pt x="0" y="1"/>
                    </a:cubicBezTo>
                    <a:cubicBezTo>
                      <a:pt x="0" y="1"/>
                      <a:pt x="1" y="0"/>
                      <a:pt x="1" y="0"/>
                    </a:cubicBezTo>
                    <a:cubicBezTo>
                      <a:pt x="2" y="0"/>
                      <a:pt x="3" y="0"/>
                      <a:pt x="2" y="1"/>
                    </a:cubicBezTo>
                    <a:cubicBezTo>
                      <a:pt x="2" y="2"/>
                      <a:pt x="2"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4" name="Freeform 195"/>
              <p:cNvSpPr>
                <a:spLocks noChangeArrowheads="1"/>
              </p:cNvSpPr>
              <p:nvPr/>
            </p:nvSpPr>
            <p:spPr bwMode="auto">
              <a:xfrm>
                <a:off x="1776" y="425"/>
                <a:ext cx="5" cy="5"/>
              </a:xfrm>
              <a:custGeom>
                <a:avLst/>
                <a:gdLst>
                  <a:gd name="T0" fmla="*/ 262 w 2"/>
                  <a:gd name="T1" fmla="*/ 467 h 2"/>
                  <a:gd name="T2" fmla="*/ 262 w 2"/>
                  <a:gd name="T3" fmla="*/ 467 h 2"/>
                  <a:gd name="T4" fmla="*/ 0 w 2"/>
                  <a:gd name="T5" fmla="*/ 467 h 2"/>
                  <a:gd name="T6" fmla="*/ 0 w 2"/>
                  <a:gd name="T7" fmla="*/ 262 h 2"/>
                  <a:gd name="T8" fmla="*/ 0 w 2"/>
                  <a:gd name="T9" fmla="*/ 0 h 2"/>
                  <a:gd name="T10" fmla="*/ 262 w 2"/>
                  <a:gd name="T11" fmla="*/ 0 h 2"/>
                  <a:gd name="T12" fmla="*/ 467 w 2"/>
                  <a:gd name="T13" fmla="*/ 0 h 2"/>
                  <a:gd name="T14" fmla="*/ 467 w 2"/>
                  <a:gd name="T15" fmla="*/ 262 h 2"/>
                  <a:gd name="T16" fmla="*/ 467 w 2"/>
                  <a:gd name="T17" fmla="*/ 467 h 2"/>
                  <a:gd name="T18" fmla="*/ 262 w 2"/>
                  <a:gd name="T19" fmla="*/ 467 h 2"/>
                  <a:gd name="T20" fmla="*/ 262 w 2"/>
                  <a:gd name="T21" fmla="*/ 467 h 2"/>
                  <a:gd name="T22" fmla="*/ 262 w 2"/>
                  <a:gd name="T23" fmla="*/ 467 h 2"/>
                  <a:gd name="T24" fmla="*/ 467 w 2"/>
                  <a:gd name="T25" fmla="*/ 467 h 2"/>
                  <a:gd name="T26" fmla="*/ 467 w 2"/>
                  <a:gd name="T27" fmla="*/ 262 h 2"/>
                  <a:gd name="T28" fmla="*/ 467 w 2"/>
                  <a:gd name="T29" fmla="*/ 0 h 2"/>
                  <a:gd name="T30" fmla="*/ 262 w 2"/>
                  <a:gd name="T31" fmla="*/ 0 h 2"/>
                  <a:gd name="T32" fmla="*/ 0 w 2"/>
                  <a:gd name="T33" fmla="*/ 0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0" y="2"/>
                      <a:pt x="0" y="2"/>
                    </a:cubicBezTo>
                    <a:cubicBezTo>
                      <a:pt x="0" y="2"/>
                      <a:pt x="0" y="2"/>
                      <a:pt x="0" y="1"/>
                    </a:cubicBezTo>
                    <a:cubicBezTo>
                      <a:pt x="0" y="1"/>
                      <a:pt x="0" y="1"/>
                      <a:pt x="0" y="0"/>
                    </a:cubicBezTo>
                    <a:cubicBezTo>
                      <a:pt x="1" y="0"/>
                      <a:pt x="1" y="0"/>
                      <a:pt x="1" y="0"/>
                    </a:cubicBezTo>
                    <a:cubicBezTo>
                      <a:pt x="2" y="0"/>
                      <a:pt x="2" y="0"/>
                      <a:pt x="2" y="0"/>
                    </a:cubicBezTo>
                    <a:cubicBezTo>
                      <a:pt x="2" y="0"/>
                      <a:pt x="2" y="1"/>
                      <a:pt x="2" y="1"/>
                    </a:cubicBezTo>
                    <a:cubicBezTo>
                      <a:pt x="2" y="1"/>
                      <a:pt x="2" y="2"/>
                      <a:pt x="2" y="2"/>
                    </a:cubicBezTo>
                    <a:cubicBezTo>
                      <a:pt x="2" y="2"/>
                      <a:pt x="1" y="2"/>
                      <a:pt x="1" y="2"/>
                    </a:cubicBezTo>
                    <a:cubicBezTo>
                      <a:pt x="1" y="2"/>
                      <a:pt x="1" y="2"/>
                      <a:pt x="1" y="2"/>
                    </a:cubicBezTo>
                    <a:cubicBezTo>
                      <a:pt x="1" y="2"/>
                      <a:pt x="1" y="2"/>
                      <a:pt x="1" y="2"/>
                    </a:cubicBezTo>
                    <a:cubicBezTo>
                      <a:pt x="1" y="2"/>
                      <a:pt x="2" y="2"/>
                      <a:pt x="2" y="2"/>
                    </a:cubicBezTo>
                    <a:cubicBezTo>
                      <a:pt x="2" y="2"/>
                      <a:pt x="2" y="1"/>
                      <a:pt x="2" y="1"/>
                    </a:cubicBezTo>
                    <a:cubicBezTo>
                      <a:pt x="2" y="1"/>
                      <a:pt x="2" y="0"/>
                      <a:pt x="2" y="0"/>
                    </a:cubicBezTo>
                    <a:cubicBezTo>
                      <a:pt x="2" y="0"/>
                      <a:pt x="2" y="0"/>
                      <a:pt x="1" y="0"/>
                    </a:cubicBezTo>
                    <a:cubicBezTo>
                      <a:pt x="1" y="0"/>
                      <a:pt x="1" y="0"/>
                      <a:pt x="0" y="0"/>
                    </a:cubicBezTo>
                    <a:cubicBezTo>
                      <a:pt x="0" y="1"/>
                      <a:pt x="0" y="1"/>
                      <a:pt x="0" y="1"/>
                    </a:cubicBezTo>
                    <a:cubicBezTo>
                      <a:pt x="0" y="2"/>
                      <a:pt x="0" y="2"/>
                      <a:pt x="0" y="2"/>
                    </a:cubicBezTo>
                    <a:cubicBezTo>
                      <a:pt x="0"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5" name="Freeform 196"/>
              <p:cNvSpPr>
                <a:spLocks noChangeArrowheads="1"/>
              </p:cNvSpPr>
              <p:nvPr/>
            </p:nvSpPr>
            <p:spPr bwMode="auto">
              <a:xfrm>
                <a:off x="1792" y="425"/>
                <a:ext cx="5" cy="5"/>
              </a:xfrm>
              <a:custGeom>
                <a:avLst/>
                <a:gdLst>
                  <a:gd name="T0" fmla="*/ 262 w 2"/>
                  <a:gd name="T1" fmla="*/ 467 h 2"/>
                  <a:gd name="T2" fmla="*/ 0 w 2"/>
                  <a:gd name="T3" fmla="*/ 262 h 2"/>
                  <a:gd name="T4" fmla="*/ 262 w 2"/>
                  <a:gd name="T5" fmla="*/ 0 h 2"/>
                  <a:gd name="T6" fmla="*/ 467 w 2"/>
                  <a:gd name="T7" fmla="*/ 262 h 2"/>
                  <a:gd name="T8" fmla="*/ 262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2"/>
                      <a:pt x="0" y="1"/>
                    </a:cubicBezTo>
                    <a:cubicBezTo>
                      <a:pt x="0" y="1"/>
                      <a:pt x="1" y="0"/>
                      <a:pt x="1" y="0"/>
                    </a:cubicBezTo>
                    <a:cubicBezTo>
                      <a:pt x="2" y="0"/>
                      <a:pt x="2" y="1"/>
                      <a:pt x="2" y="1"/>
                    </a:cubicBezTo>
                    <a:cubicBezTo>
                      <a:pt x="2" y="1"/>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6" name="Freeform 197"/>
              <p:cNvSpPr>
                <a:spLocks noChangeArrowheads="1"/>
              </p:cNvSpPr>
              <p:nvPr/>
            </p:nvSpPr>
            <p:spPr bwMode="auto">
              <a:xfrm>
                <a:off x="1792" y="425"/>
                <a:ext cx="5" cy="5"/>
              </a:xfrm>
              <a:custGeom>
                <a:avLst/>
                <a:gdLst>
                  <a:gd name="T0" fmla="*/ 262 w 2"/>
                  <a:gd name="T1" fmla="*/ 467 h 2"/>
                  <a:gd name="T2" fmla="*/ 262 w 2"/>
                  <a:gd name="T3" fmla="*/ 467 h 2"/>
                  <a:gd name="T4" fmla="*/ 0 w 2"/>
                  <a:gd name="T5" fmla="*/ 467 h 2"/>
                  <a:gd name="T6" fmla="*/ 0 w 2"/>
                  <a:gd name="T7" fmla="*/ 262 h 2"/>
                  <a:gd name="T8" fmla="*/ 0 w 2"/>
                  <a:gd name="T9" fmla="*/ 262 h 2"/>
                  <a:gd name="T10" fmla="*/ 262 w 2"/>
                  <a:gd name="T11" fmla="*/ 0 h 2"/>
                  <a:gd name="T12" fmla="*/ 467 w 2"/>
                  <a:gd name="T13" fmla="*/ 0 h 2"/>
                  <a:gd name="T14" fmla="*/ 467 w 2"/>
                  <a:gd name="T15" fmla="*/ 262 h 2"/>
                  <a:gd name="T16" fmla="*/ 467 w 2"/>
                  <a:gd name="T17" fmla="*/ 467 h 2"/>
                  <a:gd name="T18" fmla="*/ 262 w 2"/>
                  <a:gd name="T19" fmla="*/ 467 h 2"/>
                  <a:gd name="T20" fmla="*/ 262 w 2"/>
                  <a:gd name="T21" fmla="*/ 467 h 2"/>
                  <a:gd name="T22" fmla="*/ 262 w 2"/>
                  <a:gd name="T23" fmla="*/ 467 h 2"/>
                  <a:gd name="T24" fmla="*/ 467 w 2"/>
                  <a:gd name="T25" fmla="*/ 467 h 2"/>
                  <a:gd name="T26" fmla="*/ 467 w 2"/>
                  <a:gd name="T27" fmla="*/ 262 h 2"/>
                  <a:gd name="T28" fmla="*/ 467 w 2"/>
                  <a:gd name="T29" fmla="*/ 0 h 2"/>
                  <a:gd name="T30" fmla="*/ 262 w 2"/>
                  <a:gd name="T31" fmla="*/ 0 h 2"/>
                  <a:gd name="T32" fmla="*/ 0 w 2"/>
                  <a:gd name="T33" fmla="*/ 262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0" y="2"/>
                      <a:pt x="0" y="2"/>
                    </a:cubicBezTo>
                    <a:cubicBezTo>
                      <a:pt x="0" y="2"/>
                      <a:pt x="0" y="2"/>
                      <a:pt x="0" y="1"/>
                    </a:cubicBezTo>
                    <a:cubicBezTo>
                      <a:pt x="0" y="1"/>
                      <a:pt x="0" y="1"/>
                      <a:pt x="0" y="1"/>
                    </a:cubicBezTo>
                    <a:cubicBezTo>
                      <a:pt x="1" y="0"/>
                      <a:pt x="1" y="0"/>
                      <a:pt x="1" y="0"/>
                    </a:cubicBezTo>
                    <a:cubicBezTo>
                      <a:pt x="1" y="0"/>
                      <a:pt x="2" y="0"/>
                      <a:pt x="2" y="0"/>
                    </a:cubicBezTo>
                    <a:cubicBezTo>
                      <a:pt x="2" y="1"/>
                      <a:pt x="2" y="1"/>
                      <a:pt x="2" y="1"/>
                    </a:cubicBezTo>
                    <a:cubicBezTo>
                      <a:pt x="2" y="1"/>
                      <a:pt x="2" y="1"/>
                      <a:pt x="2" y="2"/>
                    </a:cubicBezTo>
                    <a:cubicBezTo>
                      <a:pt x="1" y="2"/>
                      <a:pt x="1" y="2"/>
                      <a:pt x="1" y="2"/>
                    </a:cubicBezTo>
                    <a:cubicBezTo>
                      <a:pt x="1" y="2"/>
                      <a:pt x="1" y="2"/>
                      <a:pt x="1" y="2"/>
                    </a:cubicBezTo>
                    <a:cubicBezTo>
                      <a:pt x="1" y="2"/>
                      <a:pt x="1" y="2"/>
                      <a:pt x="1" y="2"/>
                    </a:cubicBezTo>
                    <a:cubicBezTo>
                      <a:pt x="1" y="2"/>
                      <a:pt x="1" y="2"/>
                      <a:pt x="2" y="2"/>
                    </a:cubicBezTo>
                    <a:cubicBezTo>
                      <a:pt x="2" y="1"/>
                      <a:pt x="2" y="1"/>
                      <a:pt x="2" y="1"/>
                    </a:cubicBezTo>
                    <a:cubicBezTo>
                      <a:pt x="2" y="1"/>
                      <a:pt x="2" y="1"/>
                      <a:pt x="2" y="0"/>
                    </a:cubicBezTo>
                    <a:cubicBezTo>
                      <a:pt x="2" y="0"/>
                      <a:pt x="1" y="0"/>
                      <a:pt x="1" y="0"/>
                    </a:cubicBezTo>
                    <a:cubicBezTo>
                      <a:pt x="1" y="0"/>
                      <a:pt x="1" y="0"/>
                      <a:pt x="0" y="1"/>
                    </a:cubicBezTo>
                    <a:cubicBezTo>
                      <a:pt x="0" y="1"/>
                      <a:pt x="0" y="1"/>
                      <a:pt x="0" y="1"/>
                    </a:cubicBezTo>
                    <a:cubicBezTo>
                      <a:pt x="0" y="2"/>
                      <a:pt x="0" y="2"/>
                      <a:pt x="0" y="2"/>
                    </a:cubicBezTo>
                    <a:cubicBezTo>
                      <a:pt x="0"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7" name="Freeform 198"/>
              <p:cNvSpPr>
                <a:spLocks noChangeArrowheads="1"/>
              </p:cNvSpPr>
              <p:nvPr/>
            </p:nvSpPr>
            <p:spPr bwMode="auto">
              <a:xfrm>
                <a:off x="1799" y="425"/>
                <a:ext cx="3" cy="2"/>
              </a:xfrm>
              <a:custGeom>
                <a:avLst/>
                <a:gdLst>
                  <a:gd name="T0" fmla="*/ 0 w 1"/>
                  <a:gd name="T1" fmla="*/ 64 h 1"/>
                  <a:gd name="T2" fmla="*/ 0 w 1"/>
                  <a:gd name="T3" fmla="*/ 64 h 1"/>
                  <a:gd name="T4" fmla="*/ 729 w 1"/>
                  <a:gd name="T5" fmla="*/ 0 h 1"/>
                  <a:gd name="T6" fmla="*/ 729 w 1"/>
                  <a:gd name="T7" fmla="*/ 0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0"/>
                      <a:pt x="0" y="0"/>
                      <a:pt x="1" y="0"/>
                    </a:cubicBezTo>
                    <a:cubicBezTo>
                      <a:pt x="1" y="0"/>
                      <a:pt x="1" y="0"/>
                      <a:pt x="1" y="0"/>
                    </a:cubicBezTo>
                    <a:cubicBezTo>
                      <a:pt x="1" y="1"/>
                      <a:pt x="1"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8" name="Freeform 199"/>
              <p:cNvSpPr>
                <a:spLocks noChangeArrowheads="1"/>
              </p:cNvSpPr>
              <p:nvPr/>
            </p:nvSpPr>
            <p:spPr bwMode="auto">
              <a:xfrm>
                <a:off x="1799" y="425"/>
                <a:ext cx="3" cy="2"/>
              </a:xfrm>
              <a:custGeom>
                <a:avLst/>
                <a:gdLst>
                  <a:gd name="T0" fmla="*/ 0 w 1"/>
                  <a:gd name="T1" fmla="*/ 64 h 1"/>
                  <a:gd name="T2" fmla="*/ 0 w 1"/>
                  <a:gd name="T3" fmla="*/ 64 h 1"/>
                  <a:gd name="T4" fmla="*/ 0 w 1"/>
                  <a:gd name="T5" fmla="*/ 64 h 1"/>
                  <a:gd name="T6" fmla="*/ 0 w 1"/>
                  <a:gd name="T7" fmla="*/ 64 h 1"/>
                  <a:gd name="T8" fmla="*/ 0 w 1"/>
                  <a:gd name="T9" fmla="*/ 0 h 1"/>
                  <a:gd name="T10" fmla="*/ 729 w 1"/>
                  <a:gd name="T11" fmla="*/ 0 h 1"/>
                  <a:gd name="T12" fmla="*/ 729 w 1"/>
                  <a:gd name="T13" fmla="*/ 0 h 1"/>
                  <a:gd name="T14" fmla="*/ 729 w 1"/>
                  <a:gd name="T15" fmla="*/ 0 h 1"/>
                  <a:gd name="T16" fmla="*/ 729 w 1"/>
                  <a:gd name="T17" fmla="*/ 64 h 1"/>
                  <a:gd name="T18" fmla="*/ 0 w 1"/>
                  <a:gd name="T19" fmla="*/ 64 h 1"/>
                  <a:gd name="T20" fmla="*/ 0 w 1"/>
                  <a:gd name="T21" fmla="*/ 64 h 1"/>
                  <a:gd name="T22" fmla="*/ 0 w 1"/>
                  <a:gd name="T23" fmla="*/ 64 h 1"/>
                  <a:gd name="T24" fmla="*/ 729 w 1"/>
                  <a:gd name="T25" fmla="*/ 64 h 1"/>
                  <a:gd name="T26" fmla="*/ 729 w 1"/>
                  <a:gd name="T27" fmla="*/ 0 h 1"/>
                  <a:gd name="T28" fmla="*/ 729 w 1"/>
                  <a:gd name="T29" fmla="*/ 0 h 1"/>
                  <a:gd name="T30" fmla="*/ 729 w 1"/>
                  <a:gd name="T31" fmla="*/ 0 h 1"/>
                  <a:gd name="T32" fmla="*/ 0 w 1"/>
                  <a:gd name="T33" fmla="*/ 0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59" name="Freeform 200"/>
              <p:cNvSpPr>
                <a:spLocks noChangeArrowheads="1"/>
              </p:cNvSpPr>
              <p:nvPr/>
            </p:nvSpPr>
            <p:spPr bwMode="auto">
              <a:xfrm>
                <a:off x="1804" y="422"/>
                <a:ext cx="3" cy="3"/>
              </a:xfrm>
              <a:custGeom>
                <a:avLst/>
                <a:gdLst>
                  <a:gd name="T0" fmla="*/ 729 w 1"/>
                  <a:gd name="T1" fmla="*/ 729 h 1"/>
                  <a:gd name="T2" fmla="*/ 0 w 1"/>
                  <a:gd name="T3" fmla="*/ 0 h 1"/>
                  <a:gd name="T4" fmla="*/ 729 w 1"/>
                  <a:gd name="T5" fmla="*/ 0 h 1"/>
                  <a:gd name="T6" fmla="*/ 729 w 1"/>
                  <a:gd name="T7" fmla="*/ 0 h 1"/>
                  <a:gd name="T8" fmla="*/ 729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0" y="1"/>
                      <a:pt x="0" y="1"/>
                      <a:pt x="0" y="0"/>
                    </a:cubicBezTo>
                    <a:cubicBezTo>
                      <a:pt x="0" y="0"/>
                      <a:pt x="1" y="0"/>
                      <a:pt x="1" y="0"/>
                    </a:cubicBezTo>
                    <a:cubicBezTo>
                      <a:pt x="1" y="0"/>
                      <a:pt x="1" y="0"/>
                      <a:pt x="1" y="0"/>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0" name="Freeform 201"/>
              <p:cNvSpPr>
                <a:spLocks noChangeArrowheads="1"/>
              </p:cNvSpPr>
              <p:nvPr/>
            </p:nvSpPr>
            <p:spPr bwMode="auto">
              <a:xfrm>
                <a:off x="1804" y="422"/>
                <a:ext cx="3" cy="3"/>
              </a:xfrm>
              <a:custGeom>
                <a:avLst/>
                <a:gdLst>
                  <a:gd name="T0" fmla="*/ 729 w 1"/>
                  <a:gd name="T1" fmla="*/ 729 h 1"/>
                  <a:gd name="T2" fmla="*/ 729 w 1"/>
                  <a:gd name="T3" fmla="*/ 729 h 1"/>
                  <a:gd name="T4" fmla="*/ 0 w 1"/>
                  <a:gd name="T5" fmla="*/ 729 h 1"/>
                  <a:gd name="T6" fmla="*/ 0 w 1"/>
                  <a:gd name="T7" fmla="*/ 0 h 1"/>
                  <a:gd name="T8" fmla="*/ 0 w 1"/>
                  <a:gd name="T9" fmla="*/ 0 h 1"/>
                  <a:gd name="T10" fmla="*/ 729 w 1"/>
                  <a:gd name="T11" fmla="*/ 0 h 1"/>
                  <a:gd name="T12" fmla="*/ 729 w 1"/>
                  <a:gd name="T13" fmla="*/ 0 h 1"/>
                  <a:gd name="T14" fmla="*/ 729 w 1"/>
                  <a:gd name="T15" fmla="*/ 0 h 1"/>
                  <a:gd name="T16" fmla="*/ 729 w 1"/>
                  <a:gd name="T17" fmla="*/ 729 h 1"/>
                  <a:gd name="T18" fmla="*/ 729 w 1"/>
                  <a:gd name="T19" fmla="*/ 729 h 1"/>
                  <a:gd name="T20" fmla="*/ 729 w 1"/>
                  <a:gd name="T21" fmla="*/ 729 h 1"/>
                  <a:gd name="T22" fmla="*/ 729 w 1"/>
                  <a:gd name="T23" fmla="*/ 729 h 1"/>
                  <a:gd name="T24" fmla="*/ 729 w 1"/>
                  <a:gd name="T25" fmla="*/ 729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0" y="1"/>
                      <a:pt x="0" y="1"/>
                    </a:cubicBezTo>
                    <a:cubicBezTo>
                      <a:pt x="0" y="1"/>
                      <a:pt x="0" y="1"/>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0" y="0"/>
                    </a:cubicBezTo>
                    <a:cubicBezTo>
                      <a:pt x="0" y="0"/>
                      <a:pt x="0" y="0"/>
                      <a:pt x="0" y="0"/>
                    </a:cubicBezTo>
                    <a:cubicBezTo>
                      <a:pt x="0" y="1"/>
                      <a:pt x="0" y="1"/>
                      <a:pt x="0" y="1"/>
                    </a:cubicBezTo>
                    <a:cubicBezTo>
                      <a:pt x="0"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1" name="Freeform 202"/>
              <p:cNvSpPr>
                <a:spLocks noChangeArrowheads="1"/>
              </p:cNvSpPr>
              <p:nvPr/>
            </p:nvSpPr>
            <p:spPr bwMode="auto">
              <a:xfrm>
                <a:off x="1750" y="411"/>
                <a:ext cx="7" cy="7"/>
              </a:xfrm>
              <a:custGeom>
                <a:avLst/>
                <a:gdLst>
                  <a:gd name="T0" fmla="*/ 152 w 3"/>
                  <a:gd name="T1" fmla="*/ 469 h 3"/>
                  <a:gd name="T2" fmla="*/ 0 w 3"/>
                  <a:gd name="T3" fmla="*/ 152 h 3"/>
                  <a:gd name="T4" fmla="*/ 355 w 3"/>
                  <a:gd name="T5" fmla="*/ 0 h 3"/>
                  <a:gd name="T6" fmla="*/ 469 w 3"/>
                  <a:gd name="T7" fmla="*/ 152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2"/>
                      <a:pt x="0" y="1"/>
                    </a:cubicBezTo>
                    <a:cubicBezTo>
                      <a:pt x="1" y="0"/>
                      <a:pt x="1" y="0"/>
                      <a:pt x="2" y="0"/>
                    </a:cubicBezTo>
                    <a:cubicBezTo>
                      <a:pt x="3" y="0"/>
                      <a:pt x="3" y="1"/>
                      <a:pt x="3" y="1"/>
                    </a:cubicBezTo>
                    <a:cubicBezTo>
                      <a:pt x="3" y="2"/>
                      <a:pt x="2"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2" name="Freeform 203"/>
              <p:cNvSpPr>
                <a:spLocks noChangeArrowheads="1"/>
              </p:cNvSpPr>
              <p:nvPr/>
            </p:nvSpPr>
            <p:spPr bwMode="auto">
              <a:xfrm>
                <a:off x="1750" y="411"/>
                <a:ext cx="7" cy="7"/>
              </a:xfrm>
              <a:custGeom>
                <a:avLst/>
                <a:gdLst>
                  <a:gd name="T0" fmla="*/ 152 w 3"/>
                  <a:gd name="T1" fmla="*/ 469 h 3"/>
                  <a:gd name="T2" fmla="*/ 152 w 3"/>
                  <a:gd name="T3" fmla="*/ 469 h 3"/>
                  <a:gd name="T4" fmla="*/ 152 w 3"/>
                  <a:gd name="T5" fmla="*/ 355 h 3"/>
                  <a:gd name="T6" fmla="*/ 0 w 3"/>
                  <a:gd name="T7" fmla="*/ 152 h 3"/>
                  <a:gd name="T8" fmla="*/ 152 w 3"/>
                  <a:gd name="T9" fmla="*/ 0 h 3"/>
                  <a:gd name="T10" fmla="*/ 355 w 3"/>
                  <a:gd name="T11" fmla="*/ 0 h 3"/>
                  <a:gd name="T12" fmla="*/ 469 w 3"/>
                  <a:gd name="T13" fmla="*/ 0 h 3"/>
                  <a:gd name="T14" fmla="*/ 469 w 3"/>
                  <a:gd name="T15" fmla="*/ 152 h 3"/>
                  <a:gd name="T16" fmla="*/ 469 w 3"/>
                  <a:gd name="T17" fmla="*/ 355 h 3"/>
                  <a:gd name="T18" fmla="*/ 152 w 3"/>
                  <a:gd name="T19" fmla="*/ 469 h 3"/>
                  <a:gd name="T20" fmla="*/ 152 w 3"/>
                  <a:gd name="T21" fmla="*/ 469 h 3"/>
                  <a:gd name="T22" fmla="*/ 152 w 3"/>
                  <a:gd name="T23" fmla="*/ 469 h 3"/>
                  <a:gd name="T24" fmla="*/ 469 w 3"/>
                  <a:gd name="T25" fmla="*/ 355 h 3"/>
                  <a:gd name="T26" fmla="*/ 469 w 3"/>
                  <a:gd name="T27" fmla="*/ 152 h 3"/>
                  <a:gd name="T28" fmla="*/ 469 w 3"/>
                  <a:gd name="T29" fmla="*/ 0 h 3"/>
                  <a:gd name="T30" fmla="*/ 355 w 3"/>
                  <a:gd name="T31" fmla="*/ 0 h 3"/>
                  <a:gd name="T32" fmla="*/ 152 w 3"/>
                  <a:gd name="T33" fmla="*/ 0 h 3"/>
                  <a:gd name="T34" fmla="*/ 0 w 3"/>
                  <a:gd name="T35" fmla="*/ 152 h 3"/>
                  <a:gd name="T36" fmla="*/ 152 w 3"/>
                  <a:gd name="T37" fmla="*/ 355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3"/>
                      <a:pt x="1" y="2"/>
                    </a:cubicBezTo>
                    <a:cubicBezTo>
                      <a:pt x="0" y="2"/>
                      <a:pt x="0" y="2"/>
                      <a:pt x="0" y="1"/>
                    </a:cubicBezTo>
                    <a:cubicBezTo>
                      <a:pt x="0" y="1"/>
                      <a:pt x="1" y="0"/>
                      <a:pt x="1" y="0"/>
                    </a:cubicBezTo>
                    <a:cubicBezTo>
                      <a:pt x="1" y="0"/>
                      <a:pt x="2" y="0"/>
                      <a:pt x="2" y="0"/>
                    </a:cubicBezTo>
                    <a:cubicBezTo>
                      <a:pt x="3" y="0"/>
                      <a:pt x="3" y="0"/>
                      <a:pt x="3" y="0"/>
                    </a:cubicBezTo>
                    <a:cubicBezTo>
                      <a:pt x="3" y="1"/>
                      <a:pt x="3" y="1"/>
                      <a:pt x="3" y="1"/>
                    </a:cubicBezTo>
                    <a:cubicBezTo>
                      <a:pt x="3" y="2"/>
                      <a:pt x="3" y="2"/>
                      <a:pt x="3" y="2"/>
                    </a:cubicBezTo>
                    <a:cubicBezTo>
                      <a:pt x="2" y="3"/>
                      <a:pt x="2" y="3"/>
                      <a:pt x="1" y="3"/>
                    </a:cubicBezTo>
                    <a:cubicBezTo>
                      <a:pt x="1" y="3"/>
                      <a:pt x="1" y="3"/>
                      <a:pt x="1" y="3"/>
                    </a:cubicBezTo>
                    <a:cubicBezTo>
                      <a:pt x="1" y="3"/>
                      <a:pt x="1" y="3"/>
                      <a:pt x="1" y="3"/>
                    </a:cubicBezTo>
                    <a:cubicBezTo>
                      <a:pt x="2" y="3"/>
                      <a:pt x="2" y="3"/>
                      <a:pt x="3" y="2"/>
                    </a:cubicBezTo>
                    <a:cubicBezTo>
                      <a:pt x="3" y="2"/>
                      <a:pt x="3" y="2"/>
                      <a:pt x="3" y="1"/>
                    </a:cubicBezTo>
                    <a:cubicBezTo>
                      <a:pt x="3" y="1"/>
                      <a:pt x="3" y="1"/>
                      <a:pt x="3" y="0"/>
                    </a:cubicBezTo>
                    <a:cubicBezTo>
                      <a:pt x="3" y="0"/>
                      <a:pt x="3" y="0"/>
                      <a:pt x="2" y="0"/>
                    </a:cubicBezTo>
                    <a:cubicBezTo>
                      <a:pt x="2" y="0"/>
                      <a:pt x="1" y="0"/>
                      <a:pt x="1" y="0"/>
                    </a:cubicBezTo>
                    <a:cubicBezTo>
                      <a:pt x="1" y="0"/>
                      <a:pt x="0" y="1"/>
                      <a:pt x="0" y="1"/>
                    </a:cubicBezTo>
                    <a:cubicBezTo>
                      <a:pt x="0" y="2"/>
                      <a:pt x="0" y="2"/>
                      <a:pt x="1" y="2"/>
                    </a:cubicBezTo>
                    <a:cubicBezTo>
                      <a:pt x="1"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3" name="Freeform 204"/>
              <p:cNvSpPr>
                <a:spLocks noChangeArrowheads="1"/>
              </p:cNvSpPr>
              <p:nvPr/>
            </p:nvSpPr>
            <p:spPr bwMode="auto">
              <a:xfrm>
                <a:off x="1809" y="418"/>
                <a:ext cx="2" cy="4"/>
              </a:xfrm>
              <a:custGeom>
                <a:avLst/>
                <a:gdLst>
                  <a:gd name="T0" fmla="*/ 64 w 1"/>
                  <a:gd name="T1" fmla="*/ 128 h 2"/>
                  <a:gd name="T2" fmla="*/ 0 w 1"/>
                  <a:gd name="T3" fmla="*/ 64 h 2"/>
                  <a:gd name="T4" fmla="*/ 64 w 1"/>
                  <a:gd name="T5" fmla="*/ 64 h 2"/>
                  <a:gd name="T6" fmla="*/ 64 w 1"/>
                  <a:gd name="T7" fmla="*/ 64 h 2"/>
                  <a:gd name="T8" fmla="*/ 64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0" y="2"/>
                      <a:pt x="0" y="1"/>
                      <a:pt x="0" y="1"/>
                    </a:cubicBezTo>
                    <a:cubicBezTo>
                      <a:pt x="0" y="1"/>
                      <a:pt x="1" y="1"/>
                      <a:pt x="1" y="1"/>
                    </a:cubicBezTo>
                    <a:cubicBezTo>
                      <a:pt x="1" y="0"/>
                      <a:pt x="1" y="1"/>
                      <a:pt x="1" y="1"/>
                    </a:cubicBezTo>
                    <a:cubicBezTo>
                      <a:pt x="1" y="1"/>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4" name="Freeform 205"/>
              <p:cNvSpPr>
                <a:spLocks noChangeArrowheads="1"/>
              </p:cNvSpPr>
              <p:nvPr/>
            </p:nvSpPr>
            <p:spPr bwMode="auto">
              <a:xfrm>
                <a:off x="1809" y="418"/>
                <a:ext cx="2" cy="4"/>
              </a:xfrm>
              <a:custGeom>
                <a:avLst/>
                <a:gdLst>
                  <a:gd name="T0" fmla="*/ 64 w 1"/>
                  <a:gd name="T1" fmla="*/ 128 h 2"/>
                  <a:gd name="T2" fmla="*/ 64 w 1"/>
                  <a:gd name="T3" fmla="*/ 128 h 2"/>
                  <a:gd name="T4" fmla="*/ 0 w 1"/>
                  <a:gd name="T5" fmla="*/ 64 h 2"/>
                  <a:gd name="T6" fmla="*/ 0 w 1"/>
                  <a:gd name="T7" fmla="*/ 64 h 2"/>
                  <a:gd name="T8" fmla="*/ 0 w 1"/>
                  <a:gd name="T9" fmla="*/ 64 h 2"/>
                  <a:gd name="T10" fmla="*/ 64 w 1"/>
                  <a:gd name="T11" fmla="*/ 64 h 2"/>
                  <a:gd name="T12" fmla="*/ 64 w 1"/>
                  <a:gd name="T13" fmla="*/ 64 h 2"/>
                  <a:gd name="T14" fmla="*/ 64 w 1"/>
                  <a:gd name="T15" fmla="*/ 64 h 2"/>
                  <a:gd name="T16" fmla="*/ 64 w 1"/>
                  <a:gd name="T17" fmla="*/ 64 h 2"/>
                  <a:gd name="T18" fmla="*/ 64 w 1"/>
                  <a:gd name="T19" fmla="*/ 128 h 2"/>
                  <a:gd name="T20" fmla="*/ 64 w 1"/>
                  <a:gd name="T21" fmla="*/ 128 h 2"/>
                  <a:gd name="T22" fmla="*/ 64 w 1"/>
                  <a:gd name="T23" fmla="*/ 128 h 2"/>
                  <a:gd name="T24" fmla="*/ 64 w 1"/>
                  <a:gd name="T25" fmla="*/ 64 h 2"/>
                  <a:gd name="T26" fmla="*/ 64 w 1"/>
                  <a:gd name="T27" fmla="*/ 64 h 2"/>
                  <a:gd name="T28" fmla="*/ 64 w 1"/>
                  <a:gd name="T29" fmla="*/ 64 h 2"/>
                  <a:gd name="T30" fmla="*/ 64 w 1"/>
                  <a:gd name="T31" fmla="*/ 64 h 2"/>
                  <a:gd name="T32" fmla="*/ 0 w 1"/>
                  <a:gd name="T33" fmla="*/ 64 h 2"/>
                  <a:gd name="T34" fmla="*/ 0 w 1"/>
                  <a:gd name="T35" fmla="*/ 64 h 2"/>
                  <a:gd name="T36" fmla="*/ 0 w 1"/>
                  <a:gd name="T37" fmla="*/ 64 h 2"/>
                  <a:gd name="T38" fmla="*/ 64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0" y="2"/>
                      <a:pt x="0" y="1"/>
                    </a:cubicBezTo>
                    <a:cubicBezTo>
                      <a:pt x="0" y="1"/>
                      <a:pt x="0" y="1"/>
                      <a:pt x="0" y="1"/>
                    </a:cubicBezTo>
                    <a:cubicBezTo>
                      <a:pt x="0" y="1"/>
                      <a:pt x="0" y="1"/>
                      <a:pt x="0" y="1"/>
                    </a:cubicBezTo>
                    <a:cubicBezTo>
                      <a:pt x="1" y="1"/>
                      <a:pt x="1" y="1"/>
                      <a:pt x="1" y="1"/>
                    </a:cubicBezTo>
                    <a:cubicBezTo>
                      <a:pt x="1" y="0"/>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ubicBezTo>
                      <a:pt x="1" y="1"/>
                      <a:pt x="1" y="0"/>
                      <a:pt x="1" y="1"/>
                    </a:cubicBezTo>
                    <a:cubicBezTo>
                      <a:pt x="1" y="1"/>
                      <a:pt x="1" y="1"/>
                      <a:pt x="0" y="1"/>
                    </a:cubicBezTo>
                    <a:cubicBezTo>
                      <a:pt x="0" y="1"/>
                      <a:pt x="0" y="1"/>
                      <a:pt x="0" y="1"/>
                    </a:cubicBezTo>
                    <a:cubicBezTo>
                      <a:pt x="0" y="1"/>
                      <a:pt x="0" y="1"/>
                      <a:pt x="0" y="1"/>
                    </a:cubicBezTo>
                    <a:cubicBezTo>
                      <a:pt x="0"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5" name="Freeform 206"/>
              <p:cNvSpPr>
                <a:spLocks noChangeArrowheads="1"/>
              </p:cNvSpPr>
              <p:nvPr/>
            </p:nvSpPr>
            <p:spPr bwMode="auto">
              <a:xfrm>
                <a:off x="1743" y="404"/>
                <a:ext cx="7" cy="7"/>
              </a:xfrm>
              <a:custGeom>
                <a:avLst/>
                <a:gdLst>
                  <a:gd name="T0" fmla="*/ 152 w 3"/>
                  <a:gd name="T1" fmla="*/ 469 h 3"/>
                  <a:gd name="T2" fmla="*/ 0 w 3"/>
                  <a:gd name="T3" fmla="*/ 152 h 3"/>
                  <a:gd name="T4" fmla="*/ 355 w 3"/>
                  <a:gd name="T5" fmla="*/ 0 h 3"/>
                  <a:gd name="T6" fmla="*/ 469 w 3"/>
                  <a:gd name="T7" fmla="*/ 152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2"/>
                      <a:pt x="0" y="1"/>
                    </a:cubicBezTo>
                    <a:cubicBezTo>
                      <a:pt x="1" y="1"/>
                      <a:pt x="1" y="0"/>
                      <a:pt x="2" y="0"/>
                    </a:cubicBezTo>
                    <a:cubicBezTo>
                      <a:pt x="3" y="0"/>
                      <a:pt x="3" y="1"/>
                      <a:pt x="3" y="1"/>
                    </a:cubicBezTo>
                    <a:cubicBezTo>
                      <a:pt x="3" y="2"/>
                      <a:pt x="2"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6" name="Freeform 207"/>
              <p:cNvSpPr>
                <a:spLocks noChangeArrowheads="1"/>
              </p:cNvSpPr>
              <p:nvPr/>
            </p:nvSpPr>
            <p:spPr bwMode="auto">
              <a:xfrm>
                <a:off x="1743" y="404"/>
                <a:ext cx="7" cy="7"/>
              </a:xfrm>
              <a:custGeom>
                <a:avLst/>
                <a:gdLst>
                  <a:gd name="T0" fmla="*/ 152 w 3"/>
                  <a:gd name="T1" fmla="*/ 469 h 3"/>
                  <a:gd name="T2" fmla="*/ 152 w 3"/>
                  <a:gd name="T3" fmla="*/ 469 h 3"/>
                  <a:gd name="T4" fmla="*/ 152 w 3"/>
                  <a:gd name="T5" fmla="*/ 355 h 3"/>
                  <a:gd name="T6" fmla="*/ 0 w 3"/>
                  <a:gd name="T7" fmla="*/ 152 h 3"/>
                  <a:gd name="T8" fmla="*/ 152 w 3"/>
                  <a:gd name="T9" fmla="*/ 0 h 3"/>
                  <a:gd name="T10" fmla="*/ 355 w 3"/>
                  <a:gd name="T11" fmla="*/ 0 h 3"/>
                  <a:gd name="T12" fmla="*/ 469 w 3"/>
                  <a:gd name="T13" fmla="*/ 0 h 3"/>
                  <a:gd name="T14" fmla="*/ 469 w 3"/>
                  <a:gd name="T15" fmla="*/ 152 h 3"/>
                  <a:gd name="T16" fmla="*/ 355 w 3"/>
                  <a:gd name="T17" fmla="*/ 355 h 3"/>
                  <a:gd name="T18" fmla="*/ 152 w 3"/>
                  <a:gd name="T19" fmla="*/ 469 h 3"/>
                  <a:gd name="T20" fmla="*/ 152 w 3"/>
                  <a:gd name="T21" fmla="*/ 469 h 3"/>
                  <a:gd name="T22" fmla="*/ 152 w 3"/>
                  <a:gd name="T23" fmla="*/ 469 h 3"/>
                  <a:gd name="T24" fmla="*/ 355 w 3"/>
                  <a:gd name="T25" fmla="*/ 355 h 3"/>
                  <a:gd name="T26" fmla="*/ 469 w 3"/>
                  <a:gd name="T27" fmla="*/ 152 h 3"/>
                  <a:gd name="T28" fmla="*/ 469 w 3"/>
                  <a:gd name="T29" fmla="*/ 0 h 3"/>
                  <a:gd name="T30" fmla="*/ 355 w 3"/>
                  <a:gd name="T31" fmla="*/ 0 h 3"/>
                  <a:gd name="T32" fmla="*/ 152 w 3"/>
                  <a:gd name="T33" fmla="*/ 0 h 3"/>
                  <a:gd name="T34" fmla="*/ 0 w 3"/>
                  <a:gd name="T35" fmla="*/ 152 h 3"/>
                  <a:gd name="T36" fmla="*/ 152 w 3"/>
                  <a:gd name="T37" fmla="*/ 355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2"/>
                      <a:pt x="1" y="2"/>
                    </a:cubicBezTo>
                    <a:cubicBezTo>
                      <a:pt x="0" y="2"/>
                      <a:pt x="0" y="2"/>
                      <a:pt x="0" y="1"/>
                    </a:cubicBezTo>
                    <a:cubicBezTo>
                      <a:pt x="1" y="1"/>
                      <a:pt x="1" y="1"/>
                      <a:pt x="1" y="0"/>
                    </a:cubicBezTo>
                    <a:cubicBezTo>
                      <a:pt x="1" y="0"/>
                      <a:pt x="2" y="0"/>
                      <a:pt x="2" y="0"/>
                    </a:cubicBezTo>
                    <a:cubicBezTo>
                      <a:pt x="2" y="0"/>
                      <a:pt x="3" y="0"/>
                      <a:pt x="3" y="0"/>
                    </a:cubicBezTo>
                    <a:cubicBezTo>
                      <a:pt x="3" y="1"/>
                      <a:pt x="3" y="1"/>
                      <a:pt x="3" y="1"/>
                    </a:cubicBezTo>
                    <a:cubicBezTo>
                      <a:pt x="3" y="2"/>
                      <a:pt x="3" y="2"/>
                      <a:pt x="2" y="2"/>
                    </a:cubicBezTo>
                    <a:cubicBezTo>
                      <a:pt x="2" y="3"/>
                      <a:pt x="2" y="3"/>
                      <a:pt x="1" y="3"/>
                    </a:cubicBezTo>
                    <a:cubicBezTo>
                      <a:pt x="1" y="3"/>
                      <a:pt x="1" y="3"/>
                      <a:pt x="1" y="3"/>
                    </a:cubicBezTo>
                    <a:cubicBezTo>
                      <a:pt x="1" y="3"/>
                      <a:pt x="1" y="3"/>
                      <a:pt x="1" y="3"/>
                    </a:cubicBezTo>
                    <a:cubicBezTo>
                      <a:pt x="2" y="3"/>
                      <a:pt x="2" y="3"/>
                      <a:pt x="2" y="2"/>
                    </a:cubicBezTo>
                    <a:cubicBezTo>
                      <a:pt x="3" y="2"/>
                      <a:pt x="3" y="2"/>
                      <a:pt x="3" y="1"/>
                    </a:cubicBezTo>
                    <a:cubicBezTo>
                      <a:pt x="3" y="1"/>
                      <a:pt x="3" y="1"/>
                      <a:pt x="3" y="0"/>
                    </a:cubicBezTo>
                    <a:cubicBezTo>
                      <a:pt x="3" y="0"/>
                      <a:pt x="2" y="0"/>
                      <a:pt x="2" y="0"/>
                    </a:cubicBezTo>
                    <a:cubicBezTo>
                      <a:pt x="2" y="0"/>
                      <a:pt x="1" y="0"/>
                      <a:pt x="1" y="0"/>
                    </a:cubicBezTo>
                    <a:cubicBezTo>
                      <a:pt x="1" y="1"/>
                      <a:pt x="1" y="1"/>
                      <a:pt x="0" y="1"/>
                    </a:cubicBezTo>
                    <a:cubicBezTo>
                      <a:pt x="0" y="2"/>
                      <a:pt x="0" y="2"/>
                      <a:pt x="1" y="2"/>
                    </a:cubicBezTo>
                    <a:cubicBezTo>
                      <a:pt x="1"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7" name="Freeform 208"/>
              <p:cNvSpPr>
                <a:spLocks noChangeArrowheads="1"/>
              </p:cNvSpPr>
              <p:nvPr/>
            </p:nvSpPr>
            <p:spPr bwMode="auto">
              <a:xfrm>
                <a:off x="1738" y="397"/>
                <a:ext cx="7" cy="4"/>
              </a:xfrm>
              <a:custGeom>
                <a:avLst/>
                <a:gdLst>
                  <a:gd name="T0" fmla="*/ 152 w 3"/>
                  <a:gd name="T1" fmla="*/ 128 h 2"/>
                  <a:gd name="T2" fmla="*/ 0 w 3"/>
                  <a:gd name="T3" fmla="*/ 64 h 2"/>
                  <a:gd name="T4" fmla="*/ 355 w 3"/>
                  <a:gd name="T5" fmla="*/ 0 h 2"/>
                  <a:gd name="T6" fmla="*/ 469 w 3"/>
                  <a:gd name="T7" fmla="*/ 64 h 2"/>
                  <a:gd name="T8" fmla="*/ 152 w 3"/>
                  <a:gd name="T9" fmla="*/ 128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2"/>
                    </a:moveTo>
                    <a:cubicBezTo>
                      <a:pt x="0" y="2"/>
                      <a:pt x="0" y="2"/>
                      <a:pt x="0" y="1"/>
                    </a:cubicBezTo>
                    <a:cubicBezTo>
                      <a:pt x="1" y="0"/>
                      <a:pt x="1" y="0"/>
                      <a:pt x="2" y="0"/>
                    </a:cubicBezTo>
                    <a:cubicBezTo>
                      <a:pt x="2" y="0"/>
                      <a:pt x="3" y="1"/>
                      <a:pt x="3" y="1"/>
                    </a:cubicBezTo>
                    <a:cubicBezTo>
                      <a:pt x="2" y="2"/>
                      <a:pt x="2"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8" name="Freeform 209"/>
              <p:cNvSpPr>
                <a:spLocks noChangeArrowheads="1"/>
              </p:cNvSpPr>
              <p:nvPr/>
            </p:nvSpPr>
            <p:spPr bwMode="auto">
              <a:xfrm>
                <a:off x="1738" y="397"/>
                <a:ext cx="7" cy="4"/>
              </a:xfrm>
              <a:custGeom>
                <a:avLst/>
                <a:gdLst>
                  <a:gd name="T0" fmla="*/ 152 w 3"/>
                  <a:gd name="T1" fmla="*/ 128 h 2"/>
                  <a:gd name="T2" fmla="*/ 152 w 3"/>
                  <a:gd name="T3" fmla="*/ 128 h 2"/>
                  <a:gd name="T4" fmla="*/ 0 w 3"/>
                  <a:gd name="T5" fmla="*/ 128 h 2"/>
                  <a:gd name="T6" fmla="*/ 0 w 3"/>
                  <a:gd name="T7" fmla="*/ 64 h 2"/>
                  <a:gd name="T8" fmla="*/ 152 w 3"/>
                  <a:gd name="T9" fmla="*/ 0 h 2"/>
                  <a:gd name="T10" fmla="*/ 355 w 3"/>
                  <a:gd name="T11" fmla="*/ 0 h 2"/>
                  <a:gd name="T12" fmla="*/ 469 w 3"/>
                  <a:gd name="T13" fmla="*/ 0 h 2"/>
                  <a:gd name="T14" fmla="*/ 469 w 3"/>
                  <a:gd name="T15" fmla="*/ 64 h 2"/>
                  <a:gd name="T16" fmla="*/ 355 w 3"/>
                  <a:gd name="T17" fmla="*/ 128 h 2"/>
                  <a:gd name="T18" fmla="*/ 152 w 3"/>
                  <a:gd name="T19" fmla="*/ 128 h 2"/>
                  <a:gd name="T20" fmla="*/ 152 w 3"/>
                  <a:gd name="T21" fmla="*/ 128 h 2"/>
                  <a:gd name="T22" fmla="*/ 152 w 3"/>
                  <a:gd name="T23" fmla="*/ 128 h 2"/>
                  <a:gd name="T24" fmla="*/ 355 w 3"/>
                  <a:gd name="T25" fmla="*/ 128 h 2"/>
                  <a:gd name="T26" fmla="*/ 469 w 3"/>
                  <a:gd name="T27" fmla="*/ 64 h 2"/>
                  <a:gd name="T28" fmla="*/ 469 w 3"/>
                  <a:gd name="T29" fmla="*/ 0 h 2"/>
                  <a:gd name="T30" fmla="*/ 355 w 3"/>
                  <a:gd name="T31" fmla="*/ 0 h 2"/>
                  <a:gd name="T32" fmla="*/ 152 w 3"/>
                  <a:gd name="T33" fmla="*/ 0 h 2"/>
                  <a:gd name="T34" fmla="*/ 0 w 3"/>
                  <a:gd name="T35" fmla="*/ 64 h 2"/>
                  <a:gd name="T36" fmla="*/ 0 w 3"/>
                  <a:gd name="T37" fmla="*/ 128 h 2"/>
                  <a:gd name="T38" fmla="*/ 152 w 3"/>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1" y="2"/>
                    </a:moveTo>
                    <a:cubicBezTo>
                      <a:pt x="1" y="2"/>
                      <a:pt x="1" y="2"/>
                      <a:pt x="1" y="2"/>
                    </a:cubicBezTo>
                    <a:cubicBezTo>
                      <a:pt x="1" y="2"/>
                      <a:pt x="0" y="2"/>
                      <a:pt x="0" y="2"/>
                    </a:cubicBezTo>
                    <a:cubicBezTo>
                      <a:pt x="0" y="2"/>
                      <a:pt x="0" y="1"/>
                      <a:pt x="0" y="1"/>
                    </a:cubicBezTo>
                    <a:cubicBezTo>
                      <a:pt x="0" y="1"/>
                      <a:pt x="1" y="0"/>
                      <a:pt x="1" y="0"/>
                    </a:cubicBezTo>
                    <a:cubicBezTo>
                      <a:pt x="1" y="0"/>
                      <a:pt x="2" y="0"/>
                      <a:pt x="2" y="0"/>
                    </a:cubicBezTo>
                    <a:cubicBezTo>
                      <a:pt x="2" y="0"/>
                      <a:pt x="2" y="0"/>
                      <a:pt x="3" y="0"/>
                    </a:cubicBezTo>
                    <a:cubicBezTo>
                      <a:pt x="3" y="1"/>
                      <a:pt x="3" y="1"/>
                      <a:pt x="3" y="1"/>
                    </a:cubicBezTo>
                    <a:cubicBezTo>
                      <a:pt x="2" y="2"/>
                      <a:pt x="2" y="2"/>
                      <a:pt x="2" y="2"/>
                    </a:cubicBezTo>
                    <a:cubicBezTo>
                      <a:pt x="2" y="2"/>
                      <a:pt x="1" y="2"/>
                      <a:pt x="1" y="2"/>
                    </a:cubicBezTo>
                    <a:cubicBezTo>
                      <a:pt x="1" y="2"/>
                      <a:pt x="1" y="2"/>
                      <a:pt x="1" y="2"/>
                    </a:cubicBezTo>
                    <a:cubicBezTo>
                      <a:pt x="1" y="2"/>
                      <a:pt x="1" y="2"/>
                      <a:pt x="1" y="2"/>
                    </a:cubicBezTo>
                    <a:cubicBezTo>
                      <a:pt x="1" y="2"/>
                      <a:pt x="2" y="2"/>
                      <a:pt x="2" y="2"/>
                    </a:cubicBezTo>
                    <a:cubicBezTo>
                      <a:pt x="2" y="2"/>
                      <a:pt x="2" y="2"/>
                      <a:pt x="3" y="1"/>
                    </a:cubicBezTo>
                    <a:cubicBezTo>
                      <a:pt x="3" y="1"/>
                      <a:pt x="3" y="1"/>
                      <a:pt x="3" y="0"/>
                    </a:cubicBezTo>
                    <a:cubicBezTo>
                      <a:pt x="2" y="0"/>
                      <a:pt x="2" y="0"/>
                      <a:pt x="2" y="0"/>
                    </a:cubicBezTo>
                    <a:cubicBezTo>
                      <a:pt x="2" y="0"/>
                      <a:pt x="1" y="0"/>
                      <a:pt x="1" y="0"/>
                    </a:cubicBezTo>
                    <a:cubicBezTo>
                      <a:pt x="1" y="0"/>
                      <a:pt x="0" y="1"/>
                      <a:pt x="0" y="1"/>
                    </a:cubicBezTo>
                    <a:cubicBezTo>
                      <a:pt x="0" y="1"/>
                      <a:pt x="0" y="2"/>
                      <a:pt x="0" y="2"/>
                    </a:cubicBezTo>
                    <a:cubicBezTo>
                      <a:pt x="0"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69" name="Freeform 210"/>
              <p:cNvSpPr>
                <a:spLocks noChangeArrowheads="1"/>
              </p:cNvSpPr>
              <p:nvPr/>
            </p:nvSpPr>
            <p:spPr bwMode="auto">
              <a:xfrm>
                <a:off x="1736" y="389"/>
                <a:ext cx="4" cy="5"/>
              </a:xfrm>
              <a:custGeom>
                <a:avLst/>
                <a:gdLst>
                  <a:gd name="T0" fmla="*/ 64 w 2"/>
                  <a:gd name="T1" fmla="*/ 467 h 2"/>
                  <a:gd name="T2" fmla="*/ 0 w 2"/>
                  <a:gd name="T3" fmla="*/ 262 h 2"/>
                  <a:gd name="T4" fmla="*/ 64 w 2"/>
                  <a:gd name="T5" fmla="*/ 0 h 2"/>
                  <a:gd name="T6" fmla="*/ 128 w 2"/>
                  <a:gd name="T7" fmla="*/ 262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0" y="0"/>
                      <a:pt x="1" y="0"/>
                      <a:pt x="1" y="0"/>
                    </a:cubicBezTo>
                    <a:cubicBezTo>
                      <a:pt x="2" y="0"/>
                      <a:pt x="2" y="1"/>
                      <a:pt x="2" y="1"/>
                    </a:cubicBezTo>
                    <a:cubicBezTo>
                      <a:pt x="2"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0" name="Freeform 211"/>
              <p:cNvSpPr>
                <a:spLocks noChangeArrowheads="1"/>
              </p:cNvSpPr>
              <p:nvPr/>
            </p:nvSpPr>
            <p:spPr bwMode="auto">
              <a:xfrm>
                <a:off x="1736" y="389"/>
                <a:ext cx="4" cy="5"/>
              </a:xfrm>
              <a:custGeom>
                <a:avLst/>
                <a:gdLst>
                  <a:gd name="T0" fmla="*/ 64 w 2"/>
                  <a:gd name="T1" fmla="*/ 467 h 2"/>
                  <a:gd name="T2" fmla="*/ 64 w 2"/>
                  <a:gd name="T3" fmla="*/ 467 h 2"/>
                  <a:gd name="T4" fmla="*/ 0 w 2"/>
                  <a:gd name="T5" fmla="*/ 262 h 2"/>
                  <a:gd name="T6" fmla="*/ 0 w 2"/>
                  <a:gd name="T7" fmla="*/ 262 h 2"/>
                  <a:gd name="T8" fmla="*/ 0 w 2"/>
                  <a:gd name="T9" fmla="*/ 0 h 2"/>
                  <a:gd name="T10" fmla="*/ 64 w 2"/>
                  <a:gd name="T11" fmla="*/ 0 h 2"/>
                  <a:gd name="T12" fmla="*/ 128 w 2"/>
                  <a:gd name="T13" fmla="*/ 0 h 2"/>
                  <a:gd name="T14" fmla="*/ 128 w 2"/>
                  <a:gd name="T15" fmla="*/ 262 h 2"/>
                  <a:gd name="T16" fmla="*/ 64 w 2"/>
                  <a:gd name="T17" fmla="*/ 467 h 2"/>
                  <a:gd name="T18" fmla="*/ 64 w 2"/>
                  <a:gd name="T19" fmla="*/ 467 h 2"/>
                  <a:gd name="T20" fmla="*/ 64 w 2"/>
                  <a:gd name="T21" fmla="*/ 467 h 2"/>
                  <a:gd name="T22" fmla="*/ 0 w 2"/>
                  <a:gd name="T23" fmla="*/ 467 h 2"/>
                  <a:gd name="T24" fmla="*/ 64 w 2"/>
                  <a:gd name="T25" fmla="*/ 467 h 2"/>
                  <a:gd name="T26" fmla="*/ 128 w 2"/>
                  <a:gd name="T27" fmla="*/ 262 h 2"/>
                  <a:gd name="T28" fmla="*/ 128 w 2"/>
                  <a:gd name="T29" fmla="*/ 0 h 2"/>
                  <a:gd name="T30" fmla="*/ 64 w 2"/>
                  <a:gd name="T31" fmla="*/ 0 h 2"/>
                  <a:gd name="T32" fmla="*/ 0 w 2"/>
                  <a:gd name="T33" fmla="*/ 0 h 2"/>
                  <a:gd name="T34" fmla="*/ 0 w 2"/>
                  <a:gd name="T35" fmla="*/ 262 h 2"/>
                  <a:gd name="T36" fmla="*/ 0 w 2"/>
                  <a:gd name="T37" fmla="*/ 262 h 2"/>
                  <a:gd name="T38" fmla="*/ 0 w 2"/>
                  <a:gd name="T39" fmla="*/ 467 h 2"/>
                  <a:gd name="T40" fmla="*/ 64 w 2"/>
                  <a:gd name="T41" fmla="*/ 467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
                  <a:gd name="T65" fmla="*/ 2 w 2"/>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
                    <a:moveTo>
                      <a:pt x="1" y="2"/>
                    </a:moveTo>
                    <a:cubicBezTo>
                      <a:pt x="1" y="2"/>
                      <a:pt x="1" y="2"/>
                      <a:pt x="1" y="2"/>
                    </a:cubicBezTo>
                    <a:cubicBezTo>
                      <a:pt x="0" y="2"/>
                      <a:pt x="0" y="2"/>
                      <a:pt x="0" y="1"/>
                    </a:cubicBezTo>
                    <a:cubicBezTo>
                      <a:pt x="0" y="1"/>
                      <a:pt x="0" y="1"/>
                      <a:pt x="0" y="1"/>
                    </a:cubicBezTo>
                    <a:cubicBezTo>
                      <a:pt x="0" y="1"/>
                      <a:pt x="0" y="0"/>
                      <a:pt x="0" y="0"/>
                    </a:cubicBezTo>
                    <a:cubicBezTo>
                      <a:pt x="1" y="0"/>
                      <a:pt x="1" y="0"/>
                      <a:pt x="1" y="0"/>
                    </a:cubicBezTo>
                    <a:cubicBezTo>
                      <a:pt x="1" y="0"/>
                      <a:pt x="2" y="0"/>
                      <a:pt x="2" y="0"/>
                    </a:cubicBezTo>
                    <a:cubicBezTo>
                      <a:pt x="2" y="1"/>
                      <a:pt x="2" y="1"/>
                      <a:pt x="2" y="1"/>
                    </a:cubicBezTo>
                    <a:cubicBezTo>
                      <a:pt x="2" y="1"/>
                      <a:pt x="1" y="2"/>
                      <a:pt x="1" y="2"/>
                    </a:cubicBezTo>
                    <a:cubicBezTo>
                      <a:pt x="1" y="2"/>
                      <a:pt x="1" y="2"/>
                      <a:pt x="1" y="2"/>
                    </a:cubicBezTo>
                    <a:cubicBezTo>
                      <a:pt x="1" y="2"/>
                      <a:pt x="1" y="2"/>
                      <a:pt x="1" y="2"/>
                    </a:cubicBezTo>
                    <a:cubicBezTo>
                      <a:pt x="0" y="2"/>
                      <a:pt x="0" y="2"/>
                      <a:pt x="0" y="2"/>
                    </a:cubicBezTo>
                    <a:cubicBezTo>
                      <a:pt x="1" y="2"/>
                      <a:pt x="1" y="2"/>
                      <a:pt x="1" y="2"/>
                    </a:cubicBezTo>
                    <a:cubicBezTo>
                      <a:pt x="1" y="2"/>
                      <a:pt x="2" y="1"/>
                      <a:pt x="2" y="1"/>
                    </a:cubicBezTo>
                    <a:cubicBezTo>
                      <a:pt x="2" y="1"/>
                      <a:pt x="2" y="1"/>
                      <a:pt x="2" y="0"/>
                    </a:cubicBezTo>
                    <a:cubicBezTo>
                      <a:pt x="2" y="0"/>
                      <a:pt x="1" y="0"/>
                      <a:pt x="1" y="0"/>
                    </a:cubicBezTo>
                    <a:cubicBezTo>
                      <a:pt x="1" y="0"/>
                      <a:pt x="1" y="0"/>
                      <a:pt x="0" y="0"/>
                    </a:cubicBezTo>
                    <a:cubicBezTo>
                      <a:pt x="0" y="0"/>
                      <a:pt x="0" y="1"/>
                      <a:pt x="0" y="1"/>
                    </a:cubicBezTo>
                    <a:cubicBezTo>
                      <a:pt x="0" y="1"/>
                      <a:pt x="0" y="1"/>
                      <a:pt x="0" y="1"/>
                    </a:cubicBezTo>
                    <a:cubicBezTo>
                      <a:pt x="0" y="2"/>
                      <a:pt x="0" y="2"/>
                      <a:pt x="0" y="2"/>
                    </a:cubicBezTo>
                    <a:lnTo>
                      <a:pt x="1" y="2"/>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1" name="Freeform 212"/>
              <p:cNvSpPr>
                <a:spLocks noChangeArrowheads="1"/>
              </p:cNvSpPr>
              <p:nvPr/>
            </p:nvSpPr>
            <p:spPr bwMode="auto">
              <a:xfrm>
                <a:off x="144" y="741"/>
                <a:ext cx="423" cy="744"/>
              </a:xfrm>
              <a:custGeom>
                <a:avLst/>
                <a:gdLst>
                  <a:gd name="T0" fmla="*/ 0 w 179"/>
                  <a:gd name="T1" fmla="*/ 2052 h 315"/>
                  <a:gd name="T2" fmla="*/ 12168 w 179"/>
                  <a:gd name="T3" fmla="*/ 8156 h 315"/>
                  <a:gd name="T4" fmla="*/ 16379 w 179"/>
                  <a:gd name="T5" fmla="*/ 24835 h 315"/>
                  <a:gd name="T6" fmla="*/ 31028 w 179"/>
                  <a:gd name="T7" fmla="*/ 54548 h 315"/>
                  <a:gd name="T8" fmla="*/ 31028 w 179"/>
                  <a:gd name="T9" fmla="*/ 54548 h 315"/>
                  <a:gd name="T10" fmla="*/ 17407 w 179"/>
                  <a:gd name="T11" fmla="*/ 25367 h 315"/>
                  <a:gd name="T12" fmla="*/ 13789 w 179"/>
                  <a:gd name="T13" fmla="*/ 8156 h 315"/>
                  <a:gd name="T14" fmla="*/ 1250 w 179"/>
                  <a:gd name="T15" fmla="*/ 1556 h 315"/>
                  <a:gd name="T16" fmla="*/ 0 w 179"/>
                  <a:gd name="T17" fmla="*/ 2052 h 3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315"/>
                  <a:gd name="T29" fmla="*/ 179 w 179"/>
                  <a:gd name="T30" fmla="*/ 315 h 3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315">
                    <a:moveTo>
                      <a:pt x="0" y="12"/>
                    </a:moveTo>
                    <a:cubicBezTo>
                      <a:pt x="30" y="4"/>
                      <a:pt x="54" y="24"/>
                      <a:pt x="70" y="47"/>
                    </a:cubicBezTo>
                    <a:cubicBezTo>
                      <a:pt x="91" y="75"/>
                      <a:pt x="94" y="109"/>
                      <a:pt x="94" y="143"/>
                    </a:cubicBezTo>
                    <a:cubicBezTo>
                      <a:pt x="94" y="200"/>
                      <a:pt x="106" y="285"/>
                      <a:pt x="178" y="314"/>
                    </a:cubicBezTo>
                    <a:cubicBezTo>
                      <a:pt x="179" y="315"/>
                      <a:pt x="177" y="314"/>
                      <a:pt x="178" y="314"/>
                    </a:cubicBezTo>
                    <a:cubicBezTo>
                      <a:pt x="117" y="289"/>
                      <a:pt x="100" y="201"/>
                      <a:pt x="100" y="146"/>
                    </a:cubicBezTo>
                    <a:cubicBezTo>
                      <a:pt x="101" y="111"/>
                      <a:pt x="98" y="77"/>
                      <a:pt x="79" y="47"/>
                    </a:cubicBezTo>
                    <a:cubicBezTo>
                      <a:pt x="64" y="22"/>
                      <a:pt x="37" y="0"/>
                      <a:pt x="7" y="9"/>
                    </a:cubicBezTo>
                    <a:cubicBezTo>
                      <a:pt x="4" y="9"/>
                      <a:pt x="3" y="12"/>
                      <a:pt x="0"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2" name="Freeform 213"/>
              <p:cNvSpPr>
                <a:spLocks noChangeArrowheads="1"/>
              </p:cNvSpPr>
              <p:nvPr/>
            </p:nvSpPr>
            <p:spPr bwMode="auto">
              <a:xfrm>
                <a:off x="125" y="760"/>
                <a:ext cx="121" cy="26"/>
              </a:xfrm>
              <a:custGeom>
                <a:avLst/>
                <a:gdLst>
                  <a:gd name="T0" fmla="*/ 1587 w 51"/>
                  <a:gd name="T1" fmla="*/ 872 h 11"/>
                  <a:gd name="T2" fmla="*/ 1587 w 51"/>
                  <a:gd name="T3" fmla="*/ 872 h 11"/>
                  <a:gd name="T4" fmla="*/ 6394 w 51"/>
                  <a:gd name="T5" fmla="*/ 156 h 11"/>
                  <a:gd name="T6" fmla="*/ 6394 w 51"/>
                  <a:gd name="T7" fmla="*/ 156 h 11"/>
                  <a:gd name="T8" fmla="*/ 9096 w 51"/>
                  <a:gd name="T9" fmla="*/ 1028 h 11"/>
                  <a:gd name="T10" fmla="*/ 8427 w 51"/>
                  <a:gd name="T11" fmla="*/ 659 h 11"/>
                  <a:gd name="T12" fmla="*/ 3900 w 51"/>
                  <a:gd name="T13" fmla="*/ 156 h 11"/>
                  <a:gd name="T14" fmla="*/ 1267 w 51"/>
                  <a:gd name="T15" fmla="*/ 1028 h 11"/>
                  <a:gd name="T16" fmla="*/ 534 w 51"/>
                  <a:gd name="T17" fmla="*/ 1402 h 11"/>
                  <a:gd name="T18" fmla="*/ 0 w 51"/>
                  <a:gd name="T19" fmla="*/ 1900 h 11"/>
                  <a:gd name="T20" fmla="*/ 534 w 51"/>
                  <a:gd name="T21" fmla="*/ 1558 h 11"/>
                  <a:gd name="T22" fmla="*/ 1587 w 51"/>
                  <a:gd name="T23" fmla="*/ 872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11"/>
                  <a:gd name="T38" fmla="*/ 51 w 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11">
                    <a:moveTo>
                      <a:pt x="9" y="5"/>
                    </a:moveTo>
                    <a:cubicBezTo>
                      <a:pt x="9" y="5"/>
                      <a:pt x="9" y="5"/>
                      <a:pt x="9" y="5"/>
                    </a:cubicBezTo>
                    <a:cubicBezTo>
                      <a:pt x="18" y="1"/>
                      <a:pt x="32" y="1"/>
                      <a:pt x="36" y="1"/>
                    </a:cubicBezTo>
                    <a:cubicBezTo>
                      <a:pt x="36" y="1"/>
                      <a:pt x="36" y="1"/>
                      <a:pt x="36" y="1"/>
                    </a:cubicBezTo>
                    <a:cubicBezTo>
                      <a:pt x="45" y="3"/>
                      <a:pt x="49" y="5"/>
                      <a:pt x="51" y="6"/>
                    </a:cubicBezTo>
                    <a:cubicBezTo>
                      <a:pt x="50" y="6"/>
                      <a:pt x="49" y="5"/>
                      <a:pt x="47" y="4"/>
                    </a:cubicBezTo>
                    <a:cubicBezTo>
                      <a:pt x="41" y="1"/>
                      <a:pt x="32" y="0"/>
                      <a:pt x="22" y="1"/>
                    </a:cubicBezTo>
                    <a:cubicBezTo>
                      <a:pt x="16" y="2"/>
                      <a:pt x="11" y="4"/>
                      <a:pt x="7" y="6"/>
                    </a:cubicBezTo>
                    <a:cubicBezTo>
                      <a:pt x="5" y="7"/>
                      <a:pt x="4" y="7"/>
                      <a:pt x="3" y="8"/>
                    </a:cubicBezTo>
                    <a:cubicBezTo>
                      <a:pt x="1" y="9"/>
                      <a:pt x="0" y="10"/>
                      <a:pt x="0" y="11"/>
                    </a:cubicBezTo>
                    <a:cubicBezTo>
                      <a:pt x="1" y="10"/>
                      <a:pt x="2" y="10"/>
                      <a:pt x="3" y="9"/>
                    </a:cubicBezTo>
                    <a:cubicBezTo>
                      <a:pt x="5" y="7"/>
                      <a:pt x="7" y="6"/>
                      <a:pt x="9" y="5"/>
                    </a:cubicBezTo>
                    <a:close/>
                  </a:path>
                </a:pathLst>
              </a:custGeom>
              <a:solidFill>
                <a:srgbClr val="00B0F0"/>
              </a:solidFill>
              <a:ln w="9">
                <a:solidFill>
                  <a:srgbClr val="00B0F0"/>
                </a:solidFill>
                <a:miter lim="800000"/>
              </a:ln>
            </p:spPr>
            <p:txBody>
              <a:bodyPr/>
              <a:lstStyle/>
              <a:p>
                <a:endParaRPr lang="zh-CN" altLang="zh-CN" b="1" i="1">
                  <a:solidFill>
                    <a:srgbClr val="000000"/>
                  </a:solidFill>
                  <a:sym typeface="微软雅黑" pitchFamily="34" charset="-122"/>
                </a:endParaRPr>
              </a:p>
            </p:txBody>
          </p:sp>
          <p:sp>
            <p:nvSpPr>
              <p:cNvPr id="119673" name="Freeform 214"/>
              <p:cNvSpPr>
                <a:spLocks noChangeArrowheads="1"/>
              </p:cNvSpPr>
              <p:nvPr/>
            </p:nvSpPr>
            <p:spPr bwMode="auto">
              <a:xfrm>
                <a:off x="104" y="718"/>
                <a:ext cx="45" cy="47"/>
              </a:xfrm>
              <a:custGeom>
                <a:avLst/>
                <a:gdLst>
                  <a:gd name="T0" fmla="*/ 0 w 19"/>
                  <a:gd name="T1" fmla="*/ 635 h 20"/>
                  <a:gd name="T2" fmla="*/ 369 w 19"/>
                  <a:gd name="T3" fmla="*/ 1010 h 20"/>
                  <a:gd name="T4" fmla="*/ 0 w 19"/>
                  <a:gd name="T5" fmla="*/ 855 h 20"/>
                  <a:gd name="T6" fmla="*/ 0 w 19"/>
                  <a:gd name="T7" fmla="*/ 1713 h 20"/>
                  <a:gd name="T8" fmla="*/ 156 w 19"/>
                  <a:gd name="T9" fmla="*/ 1713 h 20"/>
                  <a:gd name="T10" fmla="*/ 533 w 19"/>
                  <a:gd name="T11" fmla="*/ 1856 h 20"/>
                  <a:gd name="T12" fmla="*/ 874 w 19"/>
                  <a:gd name="T13" fmla="*/ 1856 h 20"/>
                  <a:gd name="T14" fmla="*/ 0 w 19"/>
                  <a:gd name="T15" fmla="*/ 1856 h 20"/>
                  <a:gd name="T16" fmla="*/ 0 w 19"/>
                  <a:gd name="T17" fmla="*/ 2009 h 20"/>
                  <a:gd name="T18" fmla="*/ 156 w 19"/>
                  <a:gd name="T19" fmla="*/ 2230 h 20"/>
                  <a:gd name="T20" fmla="*/ 533 w 19"/>
                  <a:gd name="T21" fmla="*/ 2712 h 20"/>
                  <a:gd name="T22" fmla="*/ 533 w 19"/>
                  <a:gd name="T23" fmla="*/ 2712 h 20"/>
                  <a:gd name="T24" fmla="*/ 1419 w 19"/>
                  <a:gd name="T25" fmla="*/ 2712 h 20"/>
                  <a:gd name="T26" fmla="*/ 1566 w 19"/>
                  <a:gd name="T27" fmla="*/ 2712 h 20"/>
                  <a:gd name="T28" fmla="*/ 661 w 19"/>
                  <a:gd name="T29" fmla="*/ 2867 h 20"/>
                  <a:gd name="T30" fmla="*/ 661 w 19"/>
                  <a:gd name="T31" fmla="*/ 2867 h 20"/>
                  <a:gd name="T32" fmla="*/ 2070 w 19"/>
                  <a:gd name="T33" fmla="*/ 3346 h 20"/>
                  <a:gd name="T34" fmla="*/ 2070 w 19"/>
                  <a:gd name="T35" fmla="*/ 3346 h 20"/>
                  <a:gd name="T36" fmla="*/ 2070 w 19"/>
                  <a:gd name="T37" fmla="*/ 3346 h 20"/>
                  <a:gd name="T38" fmla="*/ 2669 w 19"/>
                  <a:gd name="T39" fmla="*/ 3231 h 20"/>
                  <a:gd name="T40" fmla="*/ 2300 w 19"/>
                  <a:gd name="T41" fmla="*/ 3346 h 20"/>
                  <a:gd name="T42" fmla="*/ 2300 w 19"/>
                  <a:gd name="T43" fmla="*/ 3346 h 20"/>
                  <a:gd name="T44" fmla="*/ 2989 w 19"/>
                  <a:gd name="T45" fmla="*/ 3346 h 20"/>
                  <a:gd name="T46" fmla="*/ 3361 w 19"/>
                  <a:gd name="T47" fmla="*/ 3346 h 20"/>
                  <a:gd name="T48" fmla="*/ 2456 w 19"/>
                  <a:gd name="T49" fmla="*/ 3231 h 20"/>
                  <a:gd name="T50" fmla="*/ 1795 w 19"/>
                  <a:gd name="T51" fmla="*/ 2712 h 20"/>
                  <a:gd name="T52" fmla="*/ 661 w 19"/>
                  <a:gd name="T53" fmla="*/ 1375 h 20"/>
                  <a:gd name="T54" fmla="*/ 533 w 19"/>
                  <a:gd name="T55" fmla="*/ 635 h 20"/>
                  <a:gd name="T56" fmla="*/ 369 w 19"/>
                  <a:gd name="T57" fmla="*/ 0 h 20"/>
                  <a:gd name="T58" fmla="*/ 0 w 19"/>
                  <a:gd name="T59" fmla="*/ 635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
                  <a:gd name="T91" fmla="*/ 0 h 20"/>
                  <a:gd name="T92" fmla="*/ 19 w 19"/>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 h="20">
                    <a:moveTo>
                      <a:pt x="0" y="4"/>
                    </a:moveTo>
                    <a:cubicBezTo>
                      <a:pt x="1" y="5"/>
                      <a:pt x="2" y="6"/>
                      <a:pt x="2" y="6"/>
                    </a:cubicBezTo>
                    <a:cubicBezTo>
                      <a:pt x="2" y="6"/>
                      <a:pt x="1" y="5"/>
                      <a:pt x="0" y="5"/>
                    </a:cubicBezTo>
                    <a:cubicBezTo>
                      <a:pt x="0" y="7"/>
                      <a:pt x="0" y="8"/>
                      <a:pt x="0" y="10"/>
                    </a:cubicBezTo>
                    <a:cubicBezTo>
                      <a:pt x="0" y="10"/>
                      <a:pt x="1" y="10"/>
                      <a:pt x="1" y="10"/>
                    </a:cubicBezTo>
                    <a:cubicBezTo>
                      <a:pt x="2" y="10"/>
                      <a:pt x="3" y="11"/>
                      <a:pt x="3" y="11"/>
                    </a:cubicBezTo>
                    <a:cubicBezTo>
                      <a:pt x="4" y="11"/>
                      <a:pt x="4" y="11"/>
                      <a:pt x="5" y="11"/>
                    </a:cubicBezTo>
                    <a:cubicBezTo>
                      <a:pt x="4" y="11"/>
                      <a:pt x="2" y="11"/>
                      <a:pt x="0" y="11"/>
                    </a:cubicBezTo>
                    <a:cubicBezTo>
                      <a:pt x="0" y="12"/>
                      <a:pt x="0" y="12"/>
                      <a:pt x="0" y="12"/>
                    </a:cubicBezTo>
                    <a:cubicBezTo>
                      <a:pt x="0" y="12"/>
                      <a:pt x="1" y="13"/>
                      <a:pt x="1" y="13"/>
                    </a:cubicBezTo>
                    <a:cubicBezTo>
                      <a:pt x="1" y="14"/>
                      <a:pt x="1" y="15"/>
                      <a:pt x="3" y="16"/>
                    </a:cubicBezTo>
                    <a:cubicBezTo>
                      <a:pt x="3" y="16"/>
                      <a:pt x="3" y="16"/>
                      <a:pt x="3" y="16"/>
                    </a:cubicBezTo>
                    <a:cubicBezTo>
                      <a:pt x="4" y="16"/>
                      <a:pt x="7" y="16"/>
                      <a:pt x="8" y="16"/>
                    </a:cubicBezTo>
                    <a:cubicBezTo>
                      <a:pt x="8" y="16"/>
                      <a:pt x="9" y="16"/>
                      <a:pt x="9" y="16"/>
                    </a:cubicBezTo>
                    <a:cubicBezTo>
                      <a:pt x="8" y="16"/>
                      <a:pt x="6" y="17"/>
                      <a:pt x="4" y="17"/>
                    </a:cubicBezTo>
                    <a:cubicBezTo>
                      <a:pt x="4" y="17"/>
                      <a:pt x="4" y="17"/>
                      <a:pt x="4" y="17"/>
                    </a:cubicBezTo>
                    <a:cubicBezTo>
                      <a:pt x="7" y="20"/>
                      <a:pt x="9" y="20"/>
                      <a:pt x="12" y="20"/>
                    </a:cubicBezTo>
                    <a:cubicBezTo>
                      <a:pt x="12" y="20"/>
                      <a:pt x="12" y="20"/>
                      <a:pt x="12" y="20"/>
                    </a:cubicBezTo>
                    <a:cubicBezTo>
                      <a:pt x="12" y="20"/>
                      <a:pt x="12" y="20"/>
                      <a:pt x="12" y="20"/>
                    </a:cubicBezTo>
                    <a:cubicBezTo>
                      <a:pt x="12" y="20"/>
                      <a:pt x="14" y="20"/>
                      <a:pt x="15" y="19"/>
                    </a:cubicBezTo>
                    <a:cubicBezTo>
                      <a:pt x="14" y="20"/>
                      <a:pt x="14" y="20"/>
                      <a:pt x="13" y="20"/>
                    </a:cubicBezTo>
                    <a:cubicBezTo>
                      <a:pt x="13" y="20"/>
                      <a:pt x="13" y="20"/>
                      <a:pt x="13" y="20"/>
                    </a:cubicBezTo>
                    <a:cubicBezTo>
                      <a:pt x="14" y="20"/>
                      <a:pt x="16" y="20"/>
                      <a:pt x="17" y="20"/>
                    </a:cubicBezTo>
                    <a:cubicBezTo>
                      <a:pt x="18" y="20"/>
                      <a:pt x="19" y="20"/>
                      <a:pt x="19" y="20"/>
                    </a:cubicBezTo>
                    <a:cubicBezTo>
                      <a:pt x="18" y="20"/>
                      <a:pt x="15" y="19"/>
                      <a:pt x="14" y="19"/>
                    </a:cubicBezTo>
                    <a:cubicBezTo>
                      <a:pt x="12" y="18"/>
                      <a:pt x="11" y="17"/>
                      <a:pt x="10" y="16"/>
                    </a:cubicBezTo>
                    <a:cubicBezTo>
                      <a:pt x="7" y="14"/>
                      <a:pt x="5" y="11"/>
                      <a:pt x="4" y="8"/>
                    </a:cubicBezTo>
                    <a:cubicBezTo>
                      <a:pt x="3" y="7"/>
                      <a:pt x="3" y="6"/>
                      <a:pt x="3" y="4"/>
                    </a:cubicBezTo>
                    <a:cubicBezTo>
                      <a:pt x="2" y="4"/>
                      <a:pt x="2" y="1"/>
                      <a:pt x="2" y="0"/>
                    </a:cubicBezTo>
                    <a:cubicBezTo>
                      <a:pt x="2" y="2"/>
                      <a:pt x="1" y="3"/>
                      <a:pt x="0"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4" name="Freeform 215"/>
              <p:cNvSpPr>
                <a:spLocks noChangeArrowheads="1"/>
              </p:cNvSpPr>
              <p:nvPr/>
            </p:nvSpPr>
            <p:spPr bwMode="auto">
              <a:xfrm>
                <a:off x="109" y="720"/>
                <a:ext cx="56" cy="47"/>
              </a:xfrm>
              <a:custGeom>
                <a:avLst/>
                <a:gdLst>
                  <a:gd name="T0" fmla="*/ 152 w 24"/>
                  <a:gd name="T1" fmla="*/ 855 h 20"/>
                  <a:gd name="T2" fmla="*/ 152 w 24"/>
                  <a:gd name="T3" fmla="*/ 0 h 20"/>
                  <a:gd name="T4" fmla="*/ 152 w 24"/>
                  <a:gd name="T5" fmla="*/ 0 h 20"/>
                  <a:gd name="T6" fmla="*/ 152 w 24"/>
                  <a:gd name="T7" fmla="*/ 0 h 20"/>
                  <a:gd name="T8" fmla="*/ 152 w 24"/>
                  <a:gd name="T9" fmla="*/ 0 h 20"/>
                  <a:gd name="T10" fmla="*/ 355 w 24"/>
                  <a:gd name="T11" fmla="*/ 1010 h 20"/>
                  <a:gd name="T12" fmla="*/ 2070 w 24"/>
                  <a:gd name="T13" fmla="*/ 2867 h 20"/>
                  <a:gd name="T14" fmla="*/ 3887 w 24"/>
                  <a:gd name="T15" fmla="*/ 3346 h 20"/>
                  <a:gd name="T16" fmla="*/ 3533 w 24"/>
                  <a:gd name="T17" fmla="*/ 3346 h 20"/>
                  <a:gd name="T18" fmla="*/ 2070 w 24"/>
                  <a:gd name="T19" fmla="*/ 2867 h 20"/>
                  <a:gd name="T20" fmla="*/ 152 w 24"/>
                  <a:gd name="T21" fmla="*/ 855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0"/>
                  <a:gd name="T35" fmla="*/ 24 w 24"/>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0">
                    <a:moveTo>
                      <a:pt x="1" y="5"/>
                    </a:moveTo>
                    <a:cubicBezTo>
                      <a:pt x="1" y="4"/>
                      <a:pt x="1" y="4"/>
                      <a:pt x="1" y="0"/>
                    </a:cubicBezTo>
                    <a:cubicBezTo>
                      <a:pt x="1" y="0"/>
                      <a:pt x="1" y="0"/>
                      <a:pt x="1" y="0"/>
                    </a:cubicBezTo>
                    <a:cubicBezTo>
                      <a:pt x="1" y="0"/>
                      <a:pt x="1" y="0"/>
                      <a:pt x="1" y="0"/>
                    </a:cubicBezTo>
                    <a:cubicBezTo>
                      <a:pt x="1" y="0"/>
                      <a:pt x="1" y="0"/>
                      <a:pt x="1" y="0"/>
                    </a:cubicBezTo>
                    <a:cubicBezTo>
                      <a:pt x="0" y="2"/>
                      <a:pt x="1" y="5"/>
                      <a:pt x="2" y="6"/>
                    </a:cubicBezTo>
                    <a:cubicBezTo>
                      <a:pt x="4" y="11"/>
                      <a:pt x="8" y="15"/>
                      <a:pt x="13" y="17"/>
                    </a:cubicBezTo>
                    <a:cubicBezTo>
                      <a:pt x="16" y="19"/>
                      <a:pt x="20" y="20"/>
                      <a:pt x="24" y="20"/>
                    </a:cubicBezTo>
                    <a:cubicBezTo>
                      <a:pt x="23" y="20"/>
                      <a:pt x="23" y="20"/>
                      <a:pt x="22" y="20"/>
                    </a:cubicBezTo>
                    <a:cubicBezTo>
                      <a:pt x="19" y="19"/>
                      <a:pt x="16" y="19"/>
                      <a:pt x="13" y="17"/>
                    </a:cubicBezTo>
                    <a:cubicBezTo>
                      <a:pt x="8" y="15"/>
                      <a:pt x="3" y="9"/>
                      <a:pt x="1" y="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5" name="Freeform 216"/>
              <p:cNvSpPr>
                <a:spLocks noChangeArrowheads="1"/>
              </p:cNvSpPr>
              <p:nvPr/>
            </p:nvSpPr>
            <p:spPr bwMode="auto">
              <a:xfrm>
                <a:off x="106" y="744"/>
                <a:ext cx="5" cy="12"/>
              </a:xfrm>
              <a:custGeom>
                <a:avLst/>
                <a:gdLst>
                  <a:gd name="T0" fmla="*/ 467 w 2"/>
                  <a:gd name="T1" fmla="*/ 967 h 5"/>
                  <a:gd name="T2" fmla="*/ 0 w 2"/>
                  <a:gd name="T3" fmla="*/ 0 h 5"/>
                  <a:gd name="T4" fmla="*/ 0 w 2"/>
                  <a:gd name="T5" fmla="*/ 0 h 5"/>
                  <a:gd name="T6" fmla="*/ 467 w 2"/>
                  <a:gd name="T7" fmla="*/ 967 h 5"/>
                  <a:gd name="T8" fmla="*/ 0 60000 65536"/>
                  <a:gd name="T9" fmla="*/ 0 60000 65536"/>
                  <a:gd name="T10" fmla="*/ 0 60000 65536"/>
                  <a:gd name="T11" fmla="*/ 0 60000 65536"/>
                  <a:gd name="T12" fmla="*/ 0 w 2"/>
                  <a:gd name="T13" fmla="*/ 0 h 5"/>
                  <a:gd name="T14" fmla="*/ 2 w 2"/>
                  <a:gd name="T15" fmla="*/ 5 h 5"/>
                </a:gdLst>
                <a:ahLst/>
                <a:cxnLst>
                  <a:cxn ang="T8">
                    <a:pos x="T0" y="T1"/>
                  </a:cxn>
                  <a:cxn ang="T9">
                    <a:pos x="T2" y="T3"/>
                  </a:cxn>
                  <a:cxn ang="T10">
                    <a:pos x="T4" y="T5"/>
                  </a:cxn>
                  <a:cxn ang="T11">
                    <a:pos x="T6" y="T7"/>
                  </a:cxn>
                </a:cxnLst>
                <a:rect l="T12" t="T13" r="T14" b="T15"/>
                <a:pathLst>
                  <a:path w="2" h="5">
                    <a:moveTo>
                      <a:pt x="2" y="5"/>
                    </a:moveTo>
                    <a:cubicBezTo>
                      <a:pt x="1" y="3"/>
                      <a:pt x="1" y="2"/>
                      <a:pt x="0" y="0"/>
                    </a:cubicBezTo>
                    <a:cubicBezTo>
                      <a:pt x="0" y="0"/>
                      <a:pt x="0" y="0"/>
                      <a:pt x="0" y="0"/>
                    </a:cubicBezTo>
                    <a:cubicBezTo>
                      <a:pt x="0" y="2"/>
                      <a:pt x="1" y="3"/>
                      <a:pt x="2" y="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6" name="Freeform 217"/>
              <p:cNvSpPr>
                <a:spLocks noChangeArrowheads="1"/>
              </p:cNvSpPr>
              <p:nvPr/>
            </p:nvSpPr>
            <p:spPr bwMode="auto">
              <a:xfrm>
                <a:off x="106" y="732"/>
                <a:ext cx="1" cy="9"/>
              </a:xfrm>
              <a:custGeom>
                <a:avLst/>
                <a:gdLst>
                  <a:gd name="T0" fmla="*/ 0 w 1"/>
                  <a:gd name="T1" fmla="*/ 511 h 4"/>
                  <a:gd name="T2" fmla="*/ 0 w 1"/>
                  <a:gd name="T3" fmla="*/ 0 h 4"/>
                  <a:gd name="T4" fmla="*/ 0 w 1"/>
                  <a:gd name="T5" fmla="*/ 0 h 4"/>
                  <a:gd name="T6" fmla="*/ 0 w 1"/>
                  <a:gd name="T7" fmla="*/ 511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4"/>
                    </a:moveTo>
                    <a:cubicBezTo>
                      <a:pt x="0" y="3"/>
                      <a:pt x="0" y="1"/>
                      <a:pt x="0" y="0"/>
                    </a:cubicBezTo>
                    <a:cubicBezTo>
                      <a:pt x="0" y="0"/>
                      <a:pt x="0" y="0"/>
                      <a:pt x="0" y="0"/>
                    </a:cubicBezTo>
                    <a:cubicBezTo>
                      <a:pt x="0" y="1"/>
                      <a:pt x="0" y="2"/>
                      <a:pt x="0"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7" name="Freeform 218"/>
              <p:cNvSpPr>
                <a:spLocks noChangeArrowheads="1"/>
              </p:cNvSpPr>
              <p:nvPr/>
            </p:nvSpPr>
            <p:spPr bwMode="auto">
              <a:xfrm>
                <a:off x="116" y="760"/>
                <a:ext cx="9" cy="5"/>
              </a:xfrm>
              <a:custGeom>
                <a:avLst/>
                <a:gdLst>
                  <a:gd name="T0" fmla="*/ 511 w 4"/>
                  <a:gd name="T1" fmla="*/ 467 h 2"/>
                  <a:gd name="T2" fmla="*/ 0 w 4"/>
                  <a:gd name="T3" fmla="*/ 0 h 2"/>
                  <a:gd name="T4" fmla="*/ 0 w 4"/>
                  <a:gd name="T5" fmla="*/ 0 h 2"/>
                  <a:gd name="T6" fmla="*/ 511 w 4"/>
                  <a:gd name="T7" fmla="*/ 467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4" y="2"/>
                    </a:moveTo>
                    <a:cubicBezTo>
                      <a:pt x="3" y="1"/>
                      <a:pt x="2" y="0"/>
                      <a:pt x="0" y="0"/>
                    </a:cubicBezTo>
                    <a:cubicBezTo>
                      <a:pt x="0" y="0"/>
                      <a:pt x="0" y="0"/>
                      <a:pt x="0" y="0"/>
                    </a:cubicBezTo>
                    <a:cubicBezTo>
                      <a:pt x="2" y="0"/>
                      <a:pt x="3" y="1"/>
                      <a:pt x="4"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8" name="Freeform 219"/>
              <p:cNvSpPr>
                <a:spLocks noChangeArrowheads="1"/>
              </p:cNvSpPr>
              <p:nvPr/>
            </p:nvSpPr>
            <p:spPr bwMode="auto">
              <a:xfrm>
                <a:off x="0" y="862"/>
                <a:ext cx="50" cy="33"/>
              </a:xfrm>
              <a:custGeom>
                <a:avLst/>
                <a:gdLst>
                  <a:gd name="T0" fmla="*/ 164 w 21"/>
                  <a:gd name="T1" fmla="*/ 2411 h 14"/>
                  <a:gd name="T2" fmla="*/ 0 w 21"/>
                  <a:gd name="T3" fmla="*/ 1756 h 14"/>
                  <a:gd name="T4" fmla="*/ 538 w 21"/>
                  <a:gd name="T5" fmla="*/ 1023 h 14"/>
                  <a:gd name="T6" fmla="*/ 2212 w 21"/>
                  <a:gd name="T7" fmla="*/ 867 h 14"/>
                  <a:gd name="T8" fmla="*/ 2890 w 21"/>
                  <a:gd name="T9" fmla="*/ 867 h 14"/>
                  <a:gd name="T10" fmla="*/ 3440 w 21"/>
                  <a:gd name="T11" fmla="*/ 655 h 14"/>
                  <a:gd name="T12" fmla="*/ 3657 w 21"/>
                  <a:gd name="T13" fmla="*/ 156 h 14"/>
                  <a:gd name="T14" fmla="*/ 3821 w 21"/>
                  <a:gd name="T15" fmla="*/ 0 h 14"/>
                  <a:gd name="T16" fmla="*/ 3821 w 21"/>
                  <a:gd name="T17" fmla="*/ 368 h 14"/>
                  <a:gd name="T18" fmla="*/ 3283 w 21"/>
                  <a:gd name="T19" fmla="*/ 867 h 14"/>
                  <a:gd name="T20" fmla="*/ 1445 w 21"/>
                  <a:gd name="T21" fmla="*/ 867 h 14"/>
                  <a:gd name="T22" fmla="*/ 538 w 21"/>
                  <a:gd name="T23" fmla="*/ 1023 h 14"/>
                  <a:gd name="T24" fmla="*/ 164 w 21"/>
                  <a:gd name="T25" fmla="*/ 1544 h 14"/>
                  <a:gd name="T26" fmla="*/ 164 w 21"/>
                  <a:gd name="T27" fmla="*/ 2411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4"/>
                  <a:gd name="T44" fmla="*/ 21 w 21"/>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4">
                    <a:moveTo>
                      <a:pt x="1" y="14"/>
                    </a:moveTo>
                    <a:cubicBezTo>
                      <a:pt x="1" y="14"/>
                      <a:pt x="0" y="13"/>
                      <a:pt x="0" y="10"/>
                    </a:cubicBezTo>
                    <a:cubicBezTo>
                      <a:pt x="1" y="9"/>
                      <a:pt x="1" y="7"/>
                      <a:pt x="3" y="6"/>
                    </a:cubicBezTo>
                    <a:cubicBezTo>
                      <a:pt x="5" y="5"/>
                      <a:pt x="8" y="4"/>
                      <a:pt x="12" y="5"/>
                    </a:cubicBezTo>
                    <a:cubicBezTo>
                      <a:pt x="14" y="5"/>
                      <a:pt x="15" y="5"/>
                      <a:pt x="16" y="5"/>
                    </a:cubicBezTo>
                    <a:cubicBezTo>
                      <a:pt x="17" y="5"/>
                      <a:pt x="18" y="4"/>
                      <a:pt x="19" y="4"/>
                    </a:cubicBezTo>
                    <a:cubicBezTo>
                      <a:pt x="20" y="3"/>
                      <a:pt x="20" y="2"/>
                      <a:pt x="20" y="1"/>
                    </a:cubicBezTo>
                    <a:cubicBezTo>
                      <a:pt x="21" y="0"/>
                      <a:pt x="21" y="0"/>
                      <a:pt x="21" y="0"/>
                    </a:cubicBezTo>
                    <a:cubicBezTo>
                      <a:pt x="21" y="0"/>
                      <a:pt x="21" y="0"/>
                      <a:pt x="21" y="2"/>
                    </a:cubicBezTo>
                    <a:cubicBezTo>
                      <a:pt x="20" y="3"/>
                      <a:pt x="20" y="5"/>
                      <a:pt x="18" y="5"/>
                    </a:cubicBezTo>
                    <a:cubicBezTo>
                      <a:pt x="15" y="6"/>
                      <a:pt x="12" y="5"/>
                      <a:pt x="8" y="5"/>
                    </a:cubicBezTo>
                    <a:cubicBezTo>
                      <a:pt x="5" y="5"/>
                      <a:pt x="4" y="6"/>
                      <a:pt x="3" y="6"/>
                    </a:cubicBezTo>
                    <a:cubicBezTo>
                      <a:pt x="2" y="7"/>
                      <a:pt x="1" y="7"/>
                      <a:pt x="1" y="9"/>
                    </a:cubicBezTo>
                    <a:cubicBezTo>
                      <a:pt x="0" y="11"/>
                      <a:pt x="0" y="12"/>
                      <a:pt x="1" y="1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79" name="Freeform 220"/>
              <p:cNvSpPr>
                <a:spLocks noChangeArrowheads="1"/>
              </p:cNvSpPr>
              <p:nvPr/>
            </p:nvSpPr>
            <p:spPr bwMode="auto">
              <a:xfrm>
                <a:off x="0" y="862"/>
                <a:ext cx="50" cy="33"/>
              </a:xfrm>
              <a:custGeom>
                <a:avLst/>
                <a:gdLst>
                  <a:gd name="T0" fmla="*/ 164 w 21"/>
                  <a:gd name="T1" fmla="*/ 2411 h 14"/>
                  <a:gd name="T2" fmla="*/ 164 w 21"/>
                  <a:gd name="T3" fmla="*/ 2411 h 14"/>
                  <a:gd name="T4" fmla="*/ 0 w 21"/>
                  <a:gd name="T5" fmla="*/ 2251 h 14"/>
                  <a:gd name="T6" fmla="*/ 538 w 21"/>
                  <a:gd name="T7" fmla="*/ 1023 h 14"/>
                  <a:gd name="T8" fmla="*/ 2376 w 21"/>
                  <a:gd name="T9" fmla="*/ 867 h 14"/>
                  <a:gd name="T10" fmla="*/ 3440 w 21"/>
                  <a:gd name="T11" fmla="*/ 655 h 14"/>
                  <a:gd name="T12" fmla="*/ 3657 w 21"/>
                  <a:gd name="T13" fmla="*/ 156 h 14"/>
                  <a:gd name="T14" fmla="*/ 3821 w 21"/>
                  <a:gd name="T15" fmla="*/ 0 h 14"/>
                  <a:gd name="T16" fmla="*/ 3821 w 21"/>
                  <a:gd name="T17" fmla="*/ 0 h 14"/>
                  <a:gd name="T18" fmla="*/ 3821 w 21"/>
                  <a:gd name="T19" fmla="*/ 0 h 14"/>
                  <a:gd name="T20" fmla="*/ 3821 w 21"/>
                  <a:gd name="T21" fmla="*/ 0 h 14"/>
                  <a:gd name="T22" fmla="*/ 3821 w 21"/>
                  <a:gd name="T23" fmla="*/ 0 h 14"/>
                  <a:gd name="T24" fmla="*/ 3821 w 21"/>
                  <a:gd name="T25" fmla="*/ 0 h 14"/>
                  <a:gd name="T26" fmla="*/ 3821 w 21"/>
                  <a:gd name="T27" fmla="*/ 0 h 14"/>
                  <a:gd name="T28" fmla="*/ 3821 w 21"/>
                  <a:gd name="T29" fmla="*/ 0 h 14"/>
                  <a:gd name="T30" fmla="*/ 3821 w 21"/>
                  <a:gd name="T31" fmla="*/ 0 h 14"/>
                  <a:gd name="T32" fmla="*/ 3821 w 21"/>
                  <a:gd name="T33" fmla="*/ 0 h 14"/>
                  <a:gd name="T34" fmla="*/ 3821 w 21"/>
                  <a:gd name="T35" fmla="*/ 0 h 14"/>
                  <a:gd name="T36" fmla="*/ 3821 w 21"/>
                  <a:gd name="T37" fmla="*/ 0 h 14"/>
                  <a:gd name="T38" fmla="*/ 3821 w 21"/>
                  <a:gd name="T39" fmla="*/ 0 h 14"/>
                  <a:gd name="T40" fmla="*/ 3821 w 21"/>
                  <a:gd name="T41" fmla="*/ 0 h 14"/>
                  <a:gd name="T42" fmla="*/ 3821 w 21"/>
                  <a:gd name="T43" fmla="*/ 0 h 14"/>
                  <a:gd name="T44" fmla="*/ 3821 w 21"/>
                  <a:gd name="T45" fmla="*/ 0 h 14"/>
                  <a:gd name="T46" fmla="*/ 3821 w 21"/>
                  <a:gd name="T47" fmla="*/ 0 h 14"/>
                  <a:gd name="T48" fmla="*/ 3821 w 21"/>
                  <a:gd name="T49" fmla="*/ 0 h 14"/>
                  <a:gd name="T50" fmla="*/ 3821 w 21"/>
                  <a:gd name="T51" fmla="*/ 0 h 14"/>
                  <a:gd name="T52" fmla="*/ 3821 w 21"/>
                  <a:gd name="T53" fmla="*/ 0 h 14"/>
                  <a:gd name="T54" fmla="*/ 3821 w 21"/>
                  <a:gd name="T55" fmla="*/ 0 h 14"/>
                  <a:gd name="T56" fmla="*/ 3821 w 21"/>
                  <a:gd name="T57" fmla="*/ 0 h 14"/>
                  <a:gd name="T58" fmla="*/ 3440 w 21"/>
                  <a:gd name="T59" fmla="*/ 655 h 14"/>
                  <a:gd name="T60" fmla="*/ 1445 w 21"/>
                  <a:gd name="T61" fmla="*/ 867 h 14"/>
                  <a:gd name="T62" fmla="*/ 538 w 21"/>
                  <a:gd name="T63" fmla="*/ 1023 h 14"/>
                  <a:gd name="T64" fmla="*/ 538 w 21"/>
                  <a:gd name="T65" fmla="*/ 1023 h 14"/>
                  <a:gd name="T66" fmla="*/ 0 w 21"/>
                  <a:gd name="T67" fmla="*/ 2411 h 14"/>
                  <a:gd name="T68" fmla="*/ 164 w 21"/>
                  <a:gd name="T69" fmla="*/ 2411 h 14"/>
                  <a:gd name="T70" fmla="*/ 164 w 21"/>
                  <a:gd name="T71" fmla="*/ 2411 h 14"/>
                  <a:gd name="T72" fmla="*/ 538 w 21"/>
                  <a:gd name="T73" fmla="*/ 1023 h 14"/>
                  <a:gd name="T74" fmla="*/ 538 w 21"/>
                  <a:gd name="T75" fmla="*/ 1023 h 14"/>
                  <a:gd name="T76" fmla="*/ 1445 w 21"/>
                  <a:gd name="T77" fmla="*/ 867 h 14"/>
                  <a:gd name="T78" fmla="*/ 3440 w 21"/>
                  <a:gd name="T79" fmla="*/ 655 h 14"/>
                  <a:gd name="T80" fmla="*/ 3821 w 21"/>
                  <a:gd name="T81" fmla="*/ 0 h 14"/>
                  <a:gd name="T82" fmla="*/ 3821 w 21"/>
                  <a:gd name="T83" fmla="*/ 0 h 14"/>
                  <a:gd name="T84" fmla="*/ 3821 w 21"/>
                  <a:gd name="T85" fmla="*/ 0 h 14"/>
                  <a:gd name="T86" fmla="*/ 3821 w 21"/>
                  <a:gd name="T87" fmla="*/ 0 h 14"/>
                  <a:gd name="T88" fmla="*/ 3821 w 21"/>
                  <a:gd name="T89" fmla="*/ 0 h 14"/>
                  <a:gd name="T90" fmla="*/ 3821 w 21"/>
                  <a:gd name="T91" fmla="*/ 0 h 14"/>
                  <a:gd name="T92" fmla="*/ 3657 w 21"/>
                  <a:gd name="T93" fmla="*/ 156 h 14"/>
                  <a:gd name="T94" fmla="*/ 3440 w 21"/>
                  <a:gd name="T95" fmla="*/ 655 h 14"/>
                  <a:gd name="T96" fmla="*/ 2212 w 21"/>
                  <a:gd name="T97" fmla="*/ 867 h 14"/>
                  <a:gd name="T98" fmla="*/ 538 w 21"/>
                  <a:gd name="T99" fmla="*/ 1023 h 14"/>
                  <a:gd name="T100" fmla="*/ 0 w 21"/>
                  <a:gd name="T101" fmla="*/ 2251 h 14"/>
                  <a:gd name="T102" fmla="*/ 0 w 21"/>
                  <a:gd name="T103" fmla="*/ 2411 h 14"/>
                  <a:gd name="T104" fmla="*/ 0 w 21"/>
                  <a:gd name="T105" fmla="*/ 2411 h 14"/>
                  <a:gd name="T106" fmla="*/ 0 w 21"/>
                  <a:gd name="T107" fmla="*/ 2411 h 14"/>
                  <a:gd name="T108" fmla="*/ 164 w 21"/>
                  <a:gd name="T109" fmla="*/ 2411 h 14"/>
                  <a:gd name="T110" fmla="*/ 164 w 21"/>
                  <a:gd name="T111" fmla="*/ 2411 h 14"/>
                  <a:gd name="T112" fmla="*/ 0 w 21"/>
                  <a:gd name="T113" fmla="*/ 2411 h 14"/>
                  <a:gd name="T114" fmla="*/ 164 w 21"/>
                  <a:gd name="T115" fmla="*/ 2411 h 14"/>
                  <a:gd name="T116" fmla="*/ 164 w 21"/>
                  <a:gd name="T117" fmla="*/ 2411 h 14"/>
                  <a:gd name="T118" fmla="*/ 164 w 21"/>
                  <a:gd name="T119" fmla="*/ 2411 h 14"/>
                  <a:gd name="T120" fmla="*/ 164 w 21"/>
                  <a:gd name="T121" fmla="*/ 2411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
                  <a:gd name="T184" fmla="*/ 0 h 14"/>
                  <a:gd name="T185" fmla="*/ 21 w 21"/>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 h="14">
                    <a:moveTo>
                      <a:pt x="1" y="14"/>
                    </a:moveTo>
                    <a:cubicBezTo>
                      <a:pt x="1" y="14"/>
                      <a:pt x="1" y="14"/>
                      <a:pt x="1" y="14"/>
                    </a:cubicBezTo>
                    <a:cubicBezTo>
                      <a:pt x="1" y="14"/>
                      <a:pt x="1" y="14"/>
                      <a:pt x="1" y="14"/>
                    </a:cubicBezTo>
                    <a:cubicBezTo>
                      <a:pt x="1" y="14"/>
                      <a:pt x="1" y="14"/>
                      <a:pt x="1" y="14"/>
                    </a:cubicBezTo>
                    <a:cubicBezTo>
                      <a:pt x="1" y="14"/>
                      <a:pt x="1" y="14"/>
                      <a:pt x="1" y="14"/>
                    </a:cubicBezTo>
                    <a:cubicBezTo>
                      <a:pt x="1" y="14"/>
                      <a:pt x="0" y="13"/>
                      <a:pt x="0" y="13"/>
                    </a:cubicBezTo>
                    <a:cubicBezTo>
                      <a:pt x="0" y="12"/>
                      <a:pt x="0" y="12"/>
                      <a:pt x="0" y="10"/>
                    </a:cubicBezTo>
                    <a:cubicBezTo>
                      <a:pt x="1" y="9"/>
                      <a:pt x="1" y="7"/>
                      <a:pt x="3" y="6"/>
                    </a:cubicBezTo>
                    <a:cubicBezTo>
                      <a:pt x="3" y="6"/>
                      <a:pt x="3" y="6"/>
                      <a:pt x="3" y="6"/>
                    </a:cubicBezTo>
                    <a:cubicBezTo>
                      <a:pt x="5" y="5"/>
                      <a:pt x="8" y="4"/>
                      <a:pt x="13" y="5"/>
                    </a:cubicBezTo>
                    <a:cubicBezTo>
                      <a:pt x="14" y="5"/>
                      <a:pt x="15" y="5"/>
                      <a:pt x="16" y="5"/>
                    </a:cubicBezTo>
                    <a:cubicBezTo>
                      <a:pt x="17" y="5"/>
                      <a:pt x="18" y="4"/>
                      <a:pt x="19" y="4"/>
                    </a:cubicBezTo>
                    <a:cubicBezTo>
                      <a:pt x="19" y="4"/>
                      <a:pt x="19" y="4"/>
                      <a:pt x="19" y="4"/>
                    </a:cubicBezTo>
                    <a:cubicBezTo>
                      <a:pt x="20" y="3"/>
                      <a:pt x="20" y="2"/>
                      <a:pt x="20" y="1"/>
                    </a:cubicBezTo>
                    <a:cubicBezTo>
                      <a:pt x="21" y="1"/>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2"/>
                    </a:cubicBezTo>
                    <a:cubicBezTo>
                      <a:pt x="21" y="2"/>
                      <a:pt x="20" y="4"/>
                      <a:pt x="19" y="4"/>
                    </a:cubicBezTo>
                    <a:cubicBezTo>
                      <a:pt x="19" y="5"/>
                      <a:pt x="18" y="5"/>
                      <a:pt x="18" y="5"/>
                    </a:cubicBezTo>
                    <a:cubicBezTo>
                      <a:pt x="15" y="6"/>
                      <a:pt x="12" y="5"/>
                      <a:pt x="8" y="5"/>
                    </a:cubicBezTo>
                    <a:cubicBezTo>
                      <a:pt x="5" y="5"/>
                      <a:pt x="4" y="6"/>
                      <a:pt x="3" y="6"/>
                    </a:cubicBezTo>
                    <a:cubicBezTo>
                      <a:pt x="3" y="6"/>
                      <a:pt x="3" y="6"/>
                      <a:pt x="3" y="6"/>
                    </a:cubicBezTo>
                    <a:cubicBezTo>
                      <a:pt x="3" y="6"/>
                      <a:pt x="3" y="6"/>
                      <a:pt x="3" y="6"/>
                    </a:cubicBezTo>
                    <a:cubicBezTo>
                      <a:pt x="3" y="6"/>
                      <a:pt x="3" y="6"/>
                      <a:pt x="3" y="6"/>
                    </a:cubicBezTo>
                    <a:cubicBezTo>
                      <a:pt x="2" y="7"/>
                      <a:pt x="1" y="7"/>
                      <a:pt x="1" y="9"/>
                    </a:cubicBezTo>
                    <a:cubicBezTo>
                      <a:pt x="0" y="11"/>
                      <a:pt x="0" y="12"/>
                      <a:pt x="0" y="14"/>
                    </a:cubicBezTo>
                    <a:cubicBezTo>
                      <a:pt x="0" y="14"/>
                      <a:pt x="0" y="14"/>
                      <a:pt x="0" y="14"/>
                    </a:cubicBezTo>
                    <a:cubicBezTo>
                      <a:pt x="1" y="14"/>
                      <a:pt x="1" y="14"/>
                      <a:pt x="1" y="14"/>
                    </a:cubicBezTo>
                    <a:cubicBezTo>
                      <a:pt x="1" y="14"/>
                      <a:pt x="1" y="14"/>
                      <a:pt x="1" y="14"/>
                    </a:cubicBezTo>
                    <a:cubicBezTo>
                      <a:pt x="1" y="14"/>
                      <a:pt x="1" y="14"/>
                      <a:pt x="1" y="14"/>
                    </a:cubicBezTo>
                    <a:cubicBezTo>
                      <a:pt x="0" y="12"/>
                      <a:pt x="0" y="11"/>
                      <a:pt x="1" y="9"/>
                    </a:cubicBezTo>
                    <a:cubicBezTo>
                      <a:pt x="1" y="7"/>
                      <a:pt x="2" y="7"/>
                      <a:pt x="3" y="6"/>
                    </a:cubicBezTo>
                    <a:cubicBezTo>
                      <a:pt x="3" y="6"/>
                      <a:pt x="3" y="6"/>
                      <a:pt x="3" y="6"/>
                    </a:cubicBezTo>
                    <a:cubicBezTo>
                      <a:pt x="3" y="6"/>
                      <a:pt x="3" y="6"/>
                      <a:pt x="3" y="6"/>
                    </a:cubicBezTo>
                    <a:cubicBezTo>
                      <a:pt x="3" y="6"/>
                      <a:pt x="3" y="6"/>
                      <a:pt x="3" y="6"/>
                    </a:cubicBezTo>
                    <a:cubicBezTo>
                      <a:pt x="4" y="6"/>
                      <a:pt x="5" y="5"/>
                      <a:pt x="8" y="5"/>
                    </a:cubicBezTo>
                    <a:cubicBezTo>
                      <a:pt x="12" y="5"/>
                      <a:pt x="15" y="6"/>
                      <a:pt x="18" y="5"/>
                    </a:cubicBezTo>
                    <a:cubicBezTo>
                      <a:pt x="18" y="5"/>
                      <a:pt x="19" y="5"/>
                      <a:pt x="19" y="4"/>
                    </a:cubicBezTo>
                    <a:cubicBezTo>
                      <a:pt x="20" y="4"/>
                      <a:pt x="21" y="2"/>
                      <a:pt x="21" y="2"/>
                    </a:cubicBezTo>
                    <a:cubicBezTo>
                      <a:pt x="21" y="1"/>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0" y="1"/>
                    </a:cubicBezTo>
                    <a:cubicBezTo>
                      <a:pt x="20" y="2"/>
                      <a:pt x="20" y="3"/>
                      <a:pt x="19" y="4"/>
                    </a:cubicBezTo>
                    <a:cubicBezTo>
                      <a:pt x="19" y="4"/>
                      <a:pt x="19" y="4"/>
                      <a:pt x="19" y="4"/>
                    </a:cubicBezTo>
                    <a:cubicBezTo>
                      <a:pt x="18" y="4"/>
                      <a:pt x="17" y="5"/>
                      <a:pt x="16" y="5"/>
                    </a:cubicBezTo>
                    <a:cubicBezTo>
                      <a:pt x="15" y="5"/>
                      <a:pt x="14" y="5"/>
                      <a:pt x="12" y="5"/>
                    </a:cubicBezTo>
                    <a:cubicBezTo>
                      <a:pt x="8" y="4"/>
                      <a:pt x="5" y="5"/>
                      <a:pt x="3" y="6"/>
                    </a:cubicBezTo>
                    <a:cubicBezTo>
                      <a:pt x="3" y="6"/>
                      <a:pt x="3" y="6"/>
                      <a:pt x="3" y="6"/>
                    </a:cubicBezTo>
                    <a:cubicBezTo>
                      <a:pt x="1" y="7"/>
                      <a:pt x="1" y="9"/>
                      <a:pt x="0" y="10"/>
                    </a:cubicBezTo>
                    <a:cubicBezTo>
                      <a:pt x="0" y="12"/>
                      <a:pt x="0" y="13"/>
                      <a:pt x="0" y="13"/>
                    </a:cubicBezTo>
                    <a:cubicBezTo>
                      <a:pt x="0" y="13"/>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0" y="14"/>
                      <a:pt x="0" y="14"/>
                      <a:pt x="0" y="14"/>
                    </a:cubicBezTo>
                    <a:cubicBezTo>
                      <a:pt x="0" y="14"/>
                      <a:pt x="0" y="14"/>
                      <a:pt x="0" y="14"/>
                    </a:cubicBezTo>
                    <a:cubicBezTo>
                      <a:pt x="1" y="14"/>
                      <a:pt x="1" y="14"/>
                      <a:pt x="1" y="14"/>
                    </a:cubicBezTo>
                    <a:cubicBezTo>
                      <a:pt x="0" y="14"/>
                      <a:pt x="0" y="14"/>
                      <a:pt x="0" y="14"/>
                    </a:cubicBezTo>
                    <a:cubicBezTo>
                      <a:pt x="1" y="14"/>
                      <a:pt x="1" y="14"/>
                      <a:pt x="1" y="14"/>
                    </a:cubicBezTo>
                    <a:cubicBezTo>
                      <a:pt x="1" y="14"/>
                      <a:pt x="1" y="14"/>
                      <a:pt x="1" y="14"/>
                    </a:cubicBezTo>
                    <a:cubicBezTo>
                      <a:pt x="0" y="14"/>
                      <a:pt x="0" y="14"/>
                      <a:pt x="0"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0" name="Freeform 221"/>
              <p:cNvSpPr>
                <a:spLocks noChangeArrowheads="1"/>
              </p:cNvSpPr>
              <p:nvPr/>
            </p:nvSpPr>
            <p:spPr bwMode="auto">
              <a:xfrm>
                <a:off x="16" y="874"/>
                <a:ext cx="5" cy="4"/>
              </a:xfrm>
              <a:custGeom>
                <a:avLst/>
                <a:gdLst>
                  <a:gd name="T0" fmla="*/ 0 w 2"/>
                  <a:gd name="T1" fmla="*/ 64 h 2"/>
                  <a:gd name="T2" fmla="*/ 262 w 2"/>
                  <a:gd name="T3" fmla="*/ 64 h 2"/>
                  <a:gd name="T4" fmla="*/ 467 w 2"/>
                  <a:gd name="T5" fmla="*/ 128 h 2"/>
                  <a:gd name="T6" fmla="*/ 262 w 2"/>
                  <a:gd name="T7" fmla="*/ 128 h 2"/>
                  <a:gd name="T8" fmla="*/ 0 w 2"/>
                  <a:gd name="T9" fmla="*/ 64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1" y="0"/>
                      <a:pt x="1" y="0"/>
                      <a:pt x="1" y="1"/>
                    </a:cubicBezTo>
                    <a:cubicBezTo>
                      <a:pt x="2" y="1"/>
                      <a:pt x="2" y="2"/>
                      <a:pt x="2" y="2"/>
                    </a:cubicBezTo>
                    <a:cubicBezTo>
                      <a:pt x="2" y="2"/>
                      <a:pt x="1" y="2"/>
                      <a:pt x="1" y="2"/>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1" name="Freeform 222"/>
              <p:cNvSpPr>
                <a:spLocks noChangeArrowheads="1"/>
              </p:cNvSpPr>
              <p:nvPr/>
            </p:nvSpPr>
            <p:spPr bwMode="auto">
              <a:xfrm>
                <a:off x="16" y="874"/>
                <a:ext cx="5" cy="4"/>
              </a:xfrm>
              <a:custGeom>
                <a:avLst/>
                <a:gdLst>
                  <a:gd name="T0" fmla="*/ 0 w 2"/>
                  <a:gd name="T1" fmla="*/ 64 h 2"/>
                  <a:gd name="T2" fmla="*/ 0 w 2"/>
                  <a:gd name="T3" fmla="*/ 64 h 2"/>
                  <a:gd name="T4" fmla="*/ 262 w 2"/>
                  <a:gd name="T5" fmla="*/ 0 h 2"/>
                  <a:gd name="T6" fmla="*/ 262 w 2"/>
                  <a:gd name="T7" fmla="*/ 64 h 2"/>
                  <a:gd name="T8" fmla="*/ 467 w 2"/>
                  <a:gd name="T9" fmla="*/ 64 h 2"/>
                  <a:gd name="T10" fmla="*/ 467 w 2"/>
                  <a:gd name="T11" fmla="*/ 128 h 2"/>
                  <a:gd name="T12" fmla="*/ 262 w 2"/>
                  <a:gd name="T13" fmla="*/ 128 h 2"/>
                  <a:gd name="T14" fmla="*/ 262 w 2"/>
                  <a:gd name="T15" fmla="*/ 128 h 2"/>
                  <a:gd name="T16" fmla="*/ 0 w 2"/>
                  <a:gd name="T17" fmla="*/ 64 h 2"/>
                  <a:gd name="T18" fmla="*/ 0 w 2"/>
                  <a:gd name="T19" fmla="*/ 64 h 2"/>
                  <a:gd name="T20" fmla="*/ 0 w 2"/>
                  <a:gd name="T21" fmla="*/ 64 h 2"/>
                  <a:gd name="T22" fmla="*/ 0 w 2"/>
                  <a:gd name="T23" fmla="*/ 64 h 2"/>
                  <a:gd name="T24" fmla="*/ 0 w 2"/>
                  <a:gd name="T25" fmla="*/ 64 h 2"/>
                  <a:gd name="T26" fmla="*/ 262 w 2"/>
                  <a:gd name="T27" fmla="*/ 128 h 2"/>
                  <a:gd name="T28" fmla="*/ 262 w 2"/>
                  <a:gd name="T29" fmla="*/ 128 h 2"/>
                  <a:gd name="T30" fmla="*/ 467 w 2"/>
                  <a:gd name="T31" fmla="*/ 128 h 2"/>
                  <a:gd name="T32" fmla="*/ 467 w 2"/>
                  <a:gd name="T33" fmla="*/ 64 h 2"/>
                  <a:gd name="T34" fmla="*/ 262 w 2"/>
                  <a:gd name="T35" fmla="*/ 64 h 2"/>
                  <a:gd name="T36" fmla="*/ 262 w 2"/>
                  <a:gd name="T37" fmla="*/ 0 h 2"/>
                  <a:gd name="T38" fmla="*/ 0 w 2"/>
                  <a:gd name="T39" fmla="*/ 64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0"/>
                      <a:pt x="1" y="0"/>
                      <a:pt x="1" y="0"/>
                    </a:cubicBezTo>
                    <a:cubicBezTo>
                      <a:pt x="1" y="0"/>
                      <a:pt x="1" y="0"/>
                      <a:pt x="1" y="1"/>
                    </a:cubicBezTo>
                    <a:cubicBezTo>
                      <a:pt x="2" y="1"/>
                      <a:pt x="2" y="1"/>
                      <a:pt x="2" y="1"/>
                    </a:cubicBezTo>
                    <a:cubicBezTo>
                      <a:pt x="2" y="1"/>
                      <a:pt x="2" y="2"/>
                      <a:pt x="2" y="2"/>
                    </a:cubicBezTo>
                    <a:cubicBezTo>
                      <a:pt x="2" y="2"/>
                      <a:pt x="2" y="2"/>
                      <a:pt x="1" y="2"/>
                    </a:cubicBezTo>
                    <a:cubicBezTo>
                      <a:pt x="1" y="2"/>
                      <a:pt x="1" y="2"/>
                      <a:pt x="1"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1" y="2"/>
                    </a:cubicBezTo>
                    <a:cubicBezTo>
                      <a:pt x="1" y="2"/>
                      <a:pt x="1" y="2"/>
                      <a:pt x="1" y="2"/>
                    </a:cubicBezTo>
                    <a:cubicBezTo>
                      <a:pt x="2" y="2"/>
                      <a:pt x="2" y="2"/>
                      <a:pt x="2" y="2"/>
                    </a:cubicBezTo>
                    <a:cubicBezTo>
                      <a:pt x="2" y="2"/>
                      <a:pt x="2" y="1"/>
                      <a:pt x="2" y="1"/>
                    </a:cubicBezTo>
                    <a:cubicBezTo>
                      <a:pt x="2" y="1"/>
                      <a:pt x="2" y="1"/>
                      <a:pt x="1" y="1"/>
                    </a:cubicBezTo>
                    <a:cubicBezTo>
                      <a:pt x="1" y="0"/>
                      <a:pt x="1" y="0"/>
                      <a:pt x="1" y="0"/>
                    </a:cubicBezTo>
                    <a:cubicBezTo>
                      <a:pt x="1" y="0"/>
                      <a:pt x="0" y="0"/>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2" name="Freeform 223"/>
              <p:cNvSpPr>
                <a:spLocks noChangeArrowheads="1"/>
              </p:cNvSpPr>
              <p:nvPr/>
            </p:nvSpPr>
            <p:spPr bwMode="auto">
              <a:xfrm>
                <a:off x="12" y="876"/>
                <a:ext cx="4" cy="5"/>
              </a:xfrm>
              <a:custGeom>
                <a:avLst/>
                <a:gdLst>
                  <a:gd name="T0" fmla="*/ 0 w 2"/>
                  <a:gd name="T1" fmla="*/ 0 h 2"/>
                  <a:gd name="T2" fmla="*/ 64 w 2"/>
                  <a:gd name="T3" fmla="*/ 0 h 2"/>
                  <a:gd name="T4" fmla="*/ 128 w 2"/>
                  <a:gd name="T5" fmla="*/ 262 h 2"/>
                  <a:gd name="T6" fmla="*/ 64 w 2"/>
                  <a:gd name="T7" fmla="*/ 26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cubicBezTo>
                      <a:pt x="0" y="0"/>
                      <a:pt x="1" y="0"/>
                      <a:pt x="1" y="0"/>
                    </a:cubicBezTo>
                    <a:cubicBezTo>
                      <a:pt x="2" y="0"/>
                      <a:pt x="2" y="1"/>
                      <a:pt x="2" y="1"/>
                    </a:cubicBezTo>
                    <a:cubicBezTo>
                      <a:pt x="1" y="2"/>
                      <a:pt x="1" y="2"/>
                      <a:pt x="1" y="1"/>
                    </a:cubicBezTo>
                    <a:cubicBezTo>
                      <a:pt x="0" y="1"/>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3" name="Freeform 224"/>
              <p:cNvSpPr>
                <a:spLocks noChangeArrowheads="1"/>
              </p:cNvSpPr>
              <p:nvPr/>
            </p:nvSpPr>
            <p:spPr bwMode="auto">
              <a:xfrm>
                <a:off x="12" y="876"/>
                <a:ext cx="4" cy="2"/>
              </a:xfrm>
              <a:custGeom>
                <a:avLst/>
                <a:gdLst>
                  <a:gd name="T0" fmla="*/ 0 w 2"/>
                  <a:gd name="T1" fmla="*/ 0 h 1"/>
                  <a:gd name="T2" fmla="*/ 0 w 2"/>
                  <a:gd name="T3" fmla="*/ 0 h 1"/>
                  <a:gd name="T4" fmla="*/ 64 w 2"/>
                  <a:gd name="T5" fmla="*/ 0 h 1"/>
                  <a:gd name="T6" fmla="*/ 64 w 2"/>
                  <a:gd name="T7" fmla="*/ 0 h 1"/>
                  <a:gd name="T8" fmla="*/ 128 w 2"/>
                  <a:gd name="T9" fmla="*/ 64 h 1"/>
                  <a:gd name="T10" fmla="*/ 128 w 2"/>
                  <a:gd name="T11" fmla="*/ 64 h 1"/>
                  <a:gd name="T12" fmla="*/ 64 w 2"/>
                  <a:gd name="T13" fmla="*/ 64 h 1"/>
                  <a:gd name="T14" fmla="*/ 64 w 2"/>
                  <a:gd name="T15" fmla="*/ 64 h 1"/>
                  <a:gd name="T16" fmla="*/ 0 w 2"/>
                  <a:gd name="T17" fmla="*/ 64 h 1"/>
                  <a:gd name="T18" fmla="*/ 0 w 2"/>
                  <a:gd name="T19" fmla="*/ 0 h 1"/>
                  <a:gd name="T20" fmla="*/ 0 w 2"/>
                  <a:gd name="T21" fmla="*/ 0 h 1"/>
                  <a:gd name="T22" fmla="*/ 0 w 2"/>
                  <a:gd name="T23" fmla="*/ 0 h 1"/>
                  <a:gd name="T24" fmla="*/ 0 w 2"/>
                  <a:gd name="T25" fmla="*/ 64 h 1"/>
                  <a:gd name="T26" fmla="*/ 64 w 2"/>
                  <a:gd name="T27" fmla="*/ 64 h 1"/>
                  <a:gd name="T28" fmla="*/ 64 w 2"/>
                  <a:gd name="T29" fmla="*/ 64 h 1"/>
                  <a:gd name="T30" fmla="*/ 128 w 2"/>
                  <a:gd name="T31" fmla="*/ 64 h 1"/>
                  <a:gd name="T32" fmla="*/ 128 w 2"/>
                  <a:gd name="T33" fmla="*/ 64 h 1"/>
                  <a:gd name="T34" fmla="*/ 64 w 2"/>
                  <a:gd name="T35" fmla="*/ 0 h 1"/>
                  <a:gd name="T36" fmla="*/ 64 w 2"/>
                  <a:gd name="T37" fmla="*/ 0 h 1"/>
                  <a:gd name="T38" fmla="*/ 0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0" y="0"/>
                    </a:moveTo>
                    <a:cubicBezTo>
                      <a:pt x="0" y="0"/>
                      <a:pt x="0" y="0"/>
                      <a:pt x="0" y="0"/>
                    </a:cubicBezTo>
                    <a:cubicBezTo>
                      <a:pt x="0" y="0"/>
                      <a:pt x="0" y="0"/>
                      <a:pt x="1" y="0"/>
                    </a:cubicBezTo>
                    <a:cubicBezTo>
                      <a:pt x="1" y="0"/>
                      <a:pt x="1" y="0"/>
                      <a:pt x="1" y="0"/>
                    </a:cubicBezTo>
                    <a:cubicBezTo>
                      <a:pt x="1" y="0"/>
                      <a:pt x="2" y="0"/>
                      <a:pt x="2" y="1"/>
                    </a:cubicBezTo>
                    <a:cubicBezTo>
                      <a:pt x="2" y="1"/>
                      <a:pt x="2" y="1"/>
                      <a:pt x="2"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0" y="0"/>
                      <a:pt x="0" y="0"/>
                      <a:pt x="0" y="0"/>
                    </a:cubicBezTo>
                    <a:cubicBezTo>
                      <a:pt x="0" y="0"/>
                      <a:pt x="0" y="0"/>
                      <a:pt x="0" y="1"/>
                    </a:cubicBezTo>
                    <a:cubicBezTo>
                      <a:pt x="0" y="1"/>
                      <a:pt x="0" y="1"/>
                      <a:pt x="1" y="1"/>
                    </a:cubicBezTo>
                    <a:cubicBezTo>
                      <a:pt x="1" y="1"/>
                      <a:pt x="1" y="1"/>
                      <a:pt x="1" y="1"/>
                    </a:cubicBezTo>
                    <a:cubicBezTo>
                      <a:pt x="1" y="1"/>
                      <a:pt x="2" y="1"/>
                      <a:pt x="2" y="1"/>
                    </a:cubicBezTo>
                    <a:cubicBezTo>
                      <a:pt x="2" y="1"/>
                      <a:pt x="2" y="1"/>
                      <a:pt x="2" y="1"/>
                    </a:cubicBezTo>
                    <a:cubicBezTo>
                      <a:pt x="2" y="0"/>
                      <a:pt x="1" y="0"/>
                      <a:pt x="1" y="0"/>
                    </a:cubicBezTo>
                    <a:cubicBezTo>
                      <a:pt x="1" y="0"/>
                      <a:pt x="1" y="0"/>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4" name="Freeform 225"/>
              <p:cNvSpPr>
                <a:spLocks noChangeArrowheads="1"/>
              </p:cNvSpPr>
              <p:nvPr/>
            </p:nvSpPr>
            <p:spPr bwMode="auto">
              <a:xfrm>
                <a:off x="5" y="881"/>
                <a:ext cx="4" cy="2"/>
              </a:xfrm>
              <a:custGeom>
                <a:avLst/>
                <a:gdLst>
                  <a:gd name="T0" fmla="*/ 0 w 2"/>
                  <a:gd name="T1" fmla="*/ 0 h 1"/>
                  <a:gd name="T2" fmla="*/ 64 w 2"/>
                  <a:gd name="T3" fmla="*/ 0 h 1"/>
                  <a:gd name="T4" fmla="*/ 64 w 2"/>
                  <a:gd name="T5" fmla="*/ 64 h 1"/>
                  <a:gd name="T6" fmla="*/ 64 w 2"/>
                  <a:gd name="T7" fmla="*/ 64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cubicBezTo>
                      <a:pt x="0" y="0"/>
                      <a:pt x="1" y="0"/>
                      <a:pt x="1" y="0"/>
                    </a:cubicBezTo>
                    <a:cubicBezTo>
                      <a:pt x="1" y="0"/>
                      <a:pt x="2" y="1"/>
                      <a:pt x="1" y="1"/>
                    </a:cubicBezTo>
                    <a:cubicBezTo>
                      <a:pt x="1" y="1"/>
                      <a:pt x="1" y="1"/>
                      <a:pt x="1" y="1"/>
                    </a:cubicBezTo>
                    <a:cubicBezTo>
                      <a:pt x="0" y="1"/>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5" name="Freeform 226"/>
              <p:cNvSpPr>
                <a:spLocks noChangeArrowheads="1"/>
              </p:cNvSpPr>
              <p:nvPr/>
            </p:nvSpPr>
            <p:spPr bwMode="auto">
              <a:xfrm>
                <a:off x="5" y="881"/>
                <a:ext cx="2" cy="2"/>
              </a:xfrm>
              <a:custGeom>
                <a:avLst/>
                <a:gdLst>
                  <a:gd name="T0" fmla="*/ 0 w 1"/>
                  <a:gd name="T1" fmla="*/ 0 h 1"/>
                  <a:gd name="T2" fmla="*/ 0 w 1"/>
                  <a:gd name="T3" fmla="*/ 0 h 1"/>
                  <a:gd name="T4" fmla="*/ 64 w 1"/>
                  <a:gd name="T5" fmla="*/ 0 h 1"/>
                  <a:gd name="T6" fmla="*/ 64 w 1"/>
                  <a:gd name="T7" fmla="*/ 0 h 1"/>
                  <a:gd name="T8" fmla="*/ 64 w 1"/>
                  <a:gd name="T9" fmla="*/ 0 h 1"/>
                  <a:gd name="T10" fmla="*/ 64 w 1"/>
                  <a:gd name="T11" fmla="*/ 64 h 1"/>
                  <a:gd name="T12" fmla="*/ 64 w 1"/>
                  <a:gd name="T13" fmla="*/ 64 h 1"/>
                  <a:gd name="T14" fmla="*/ 64 w 1"/>
                  <a:gd name="T15" fmla="*/ 64 h 1"/>
                  <a:gd name="T16" fmla="*/ 0 w 1"/>
                  <a:gd name="T17" fmla="*/ 0 h 1"/>
                  <a:gd name="T18" fmla="*/ 0 w 1"/>
                  <a:gd name="T19" fmla="*/ 0 h 1"/>
                  <a:gd name="T20" fmla="*/ 0 w 1"/>
                  <a:gd name="T21" fmla="*/ 0 h 1"/>
                  <a:gd name="T22" fmla="*/ 0 w 1"/>
                  <a:gd name="T23" fmla="*/ 0 h 1"/>
                  <a:gd name="T24" fmla="*/ 0 w 1"/>
                  <a:gd name="T25" fmla="*/ 0 h 1"/>
                  <a:gd name="T26" fmla="*/ 64 w 1"/>
                  <a:gd name="T27" fmla="*/ 64 h 1"/>
                  <a:gd name="T28" fmla="*/ 64 w 1"/>
                  <a:gd name="T29" fmla="*/ 64 h 1"/>
                  <a:gd name="T30" fmla="*/ 64 w 1"/>
                  <a:gd name="T31" fmla="*/ 64 h 1"/>
                  <a:gd name="T32" fmla="*/ 64 w 1"/>
                  <a:gd name="T33" fmla="*/ 0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1"/>
                      <a:pt x="0"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6" name="Freeform 227"/>
              <p:cNvSpPr>
                <a:spLocks noChangeArrowheads="1"/>
              </p:cNvSpPr>
              <p:nvPr/>
            </p:nvSpPr>
            <p:spPr bwMode="auto">
              <a:xfrm>
                <a:off x="7" y="876"/>
                <a:ext cx="5" cy="5"/>
              </a:xfrm>
              <a:custGeom>
                <a:avLst/>
                <a:gdLst>
                  <a:gd name="T0" fmla="*/ 262 w 2"/>
                  <a:gd name="T1" fmla="*/ 262 h 2"/>
                  <a:gd name="T2" fmla="*/ 262 w 2"/>
                  <a:gd name="T3" fmla="*/ 262 h 2"/>
                  <a:gd name="T4" fmla="*/ 467 w 2"/>
                  <a:gd name="T5" fmla="*/ 467 h 2"/>
                  <a:gd name="T6" fmla="*/ 262 w 2"/>
                  <a:gd name="T7" fmla="*/ 467 h 2"/>
                  <a:gd name="T8" fmla="*/ 262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0"/>
                      <a:pt x="1" y="0"/>
                      <a:pt x="1" y="1"/>
                    </a:cubicBezTo>
                    <a:cubicBezTo>
                      <a:pt x="2" y="1"/>
                      <a:pt x="2" y="2"/>
                      <a:pt x="2" y="2"/>
                    </a:cubicBezTo>
                    <a:cubicBezTo>
                      <a:pt x="2" y="2"/>
                      <a:pt x="1" y="2"/>
                      <a:pt x="1" y="2"/>
                    </a:cubicBezTo>
                    <a:cubicBezTo>
                      <a:pt x="1" y="2"/>
                      <a:pt x="0"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7" name="Freeform 228"/>
              <p:cNvSpPr>
                <a:spLocks noChangeArrowheads="1"/>
              </p:cNvSpPr>
              <p:nvPr/>
            </p:nvSpPr>
            <p:spPr bwMode="auto">
              <a:xfrm>
                <a:off x="7" y="878"/>
                <a:ext cx="5" cy="3"/>
              </a:xfrm>
              <a:custGeom>
                <a:avLst/>
                <a:gdLst>
                  <a:gd name="T0" fmla="*/ 262 w 2"/>
                  <a:gd name="T1" fmla="*/ 0 h 1"/>
                  <a:gd name="T2" fmla="*/ 262 w 2"/>
                  <a:gd name="T3" fmla="*/ 0 h 1"/>
                  <a:gd name="T4" fmla="*/ 262 w 2"/>
                  <a:gd name="T5" fmla="*/ 0 h 1"/>
                  <a:gd name="T6" fmla="*/ 262 w 2"/>
                  <a:gd name="T7" fmla="*/ 0 h 1"/>
                  <a:gd name="T8" fmla="*/ 467 w 2"/>
                  <a:gd name="T9" fmla="*/ 0 h 1"/>
                  <a:gd name="T10" fmla="*/ 467 w 2"/>
                  <a:gd name="T11" fmla="*/ 729 h 1"/>
                  <a:gd name="T12" fmla="*/ 262 w 2"/>
                  <a:gd name="T13" fmla="*/ 729 h 1"/>
                  <a:gd name="T14" fmla="*/ 262 w 2"/>
                  <a:gd name="T15" fmla="*/ 729 h 1"/>
                  <a:gd name="T16" fmla="*/ 262 w 2"/>
                  <a:gd name="T17" fmla="*/ 0 h 1"/>
                  <a:gd name="T18" fmla="*/ 262 w 2"/>
                  <a:gd name="T19" fmla="*/ 0 h 1"/>
                  <a:gd name="T20" fmla="*/ 262 w 2"/>
                  <a:gd name="T21" fmla="*/ 0 h 1"/>
                  <a:gd name="T22" fmla="*/ 262 w 2"/>
                  <a:gd name="T23" fmla="*/ 0 h 1"/>
                  <a:gd name="T24" fmla="*/ 262 w 2"/>
                  <a:gd name="T25" fmla="*/ 0 h 1"/>
                  <a:gd name="T26" fmla="*/ 262 w 2"/>
                  <a:gd name="T27" fmla="*/ 729 h 1"/>
                  <a:gd name="T28" fmla="*/ 262 w 2"/>
                  <a:gd name="T29" fmla="*/ 729 h 1"/>
                  <a:gd name="T30" fmla="*/ 467 w 2"/>
                  <a:gd name="T31" fmla="*/ 729 h 1"/>
                  <a:gd name="T32" fmla="*/ 467 w 2"/>
                  <a:gd name="T33" fmla="*/ 0 h 1"/>
                  <a:gd name="T34" fmla="*/ 262 w 2"/>
                  <a:gd name="T35" fmla="*/ 0 h 1"/>
                  <a:gd name="T36" fmla="*/ 262 w 2"/>
                  <a:gd name="T37" fmla="*/ 0 h 1"/>
                  <a:gd name="T38" fmla="*/ 262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1" y="0"/>
                    </a:move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1" y="1"/>
                    </a:cubicBezTo>
                    <a:cubicBezTo>
                      <a:pt x="1" y="1"/>
                      <a:pt x="1" y="1"/>
                      <a:pt x="1" y="1"/>
                    </a:cubicBezTo>
                    <a:cubicBezTo>
                      <a:pt x="1" y="1"/>
                      <a:pt x="1" y="0"/>
                      <a:pt x="1" y="0"/>
                    </a:cubicBezTo>
                    <a:cubicBezTo>
                      <a:pt x="0" y="0"/>
                      <a:pt x="0"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2" y="1"/>
                      <a:pt x="2" y="1"/>
                      <a:pt x="2" y="1"/>
                    </a:cubicBezTo>
                    <a:cubicBezTo>
                      <a:pt x="2" y="1"/>
                      <a:pt x="2" y="1"/>
                      <a:pt x="2" y="0"/>
                    </a:cubicBezTo>
                    <a:cubicBezTo>
                      <a:pt x="2" y="0"/>
                      <a:pt x="2" y="0"/>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8" name="Freeform 229"/>
              <p:cNvSpPr>
                <a:spLocks noChangeArrowheads="1"/>
              </p:cNvSpPr>
              <p:nvPr/>
            </p:nvSpPr>
            <p:spPr bwMode="auto">
              <a:xfrm>
                <a:off x="2" y="883"/>
                <a:ext cx="5" cy="2"/>
              </a:xfrm>
              <a:custGeom>
                <a:avLst/>
                <a:gdLst>
                  <a:gd name="T0" fmla="*/ 262 w 2"/>
                  <a:gd name="T1" fmla="*/ 0 h 1"/>
                  <a:gd name="T2" fmla="*/ 262 w 2"/>
                  <a:gd name="T3" fmla="*/ 0 h 1"/>
                  <a:gd name="T4" fmla="*/ 262 w 2"/>
                  <a:gd name="T5" fmla="*/ 64 h 1"/>
                  <a:gd name="T6" fmla="*/ 262 w 2"/>
                  <a:gd name="T7" fmla="*/ 64 h 1"/>
                  <a:gd name="T8" fmla="*/ 26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0"/>
                    </a:moveTo>
                    <a:cubicBezTo>
                      <a:pt x="1" y="0"/>
                      <a:pt x="1" y="0"/>
                      <a:pt x="1" y="0"/>
                    </a:cubicBezTo>
                    <a:cubicBezTo>
                      <a:pt x="1" y="1"/>
                      <a:pt x="2" y="1"/>
                      <a:pt x="1" y="1"/>
                    </a:cubicBezTo>
                    <a:cubicBezTo>
                      <a:pt x="1" y="1"/>
                      <a:pt x="1" y="1"/>
                      <a:pt x="1" y="1"/>
                    </a:cubicBezTo>
                    <a:cubicBezTo>
                      <a:pt x="1" y="1"/>
                      <a:pt x="0" y="1"/>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89" name="Freeform 230"/>
              <p:cNvSpPr>
                <a:spLocks noChangeArrowheads="1"/>
              </p:cNvSpPr>
              <p:nvPr/>
            </p:nvSpPr>
            <p:spPr bwMode="auto">
              <a:xfrm>
                <a:off x="5" y="883"/>
                <a:ext cx="2" cy="2"/>
              </a:xfrm>
              <a:custGeom>
                <a:avLst/>
                <a:gdLst>
                  <a:gd name="T0" fmla="*/ 0 w 1"/>
                  <a:gd name="T1" fmla="*/ 0 h 1"/>
                  <a:gd name="T2" fmla="*/ 0 w 1"/>
                  <a:gd name="T3" fmla="*/ 0 h 1"/>
                  <a:gd name="T4" fmla="*/ 0 w 1"/>
                  <a:gd name="T5" fmla="*/ 0 h 1"/>
                  <a:gd name="T6" fmla="*/ 0 w 1"/>
                  <a:gd name="T7" fmla="*/ 0 h 1"/>
                  <a:gd name="T8" fmla="*/ 0 w 1"/>
                  <a:gd name="T9" fmla="*/ 64 h 1"/>
                  <a:gd name="T10" fmla="*/ 0 w 1"/>
                  <a:gd name="T11" fmla="*/ 64 h 1"/>
                  <a:gd name="T12" fmla="*/ 0 w 1"/>
                  <a:gd name="T13" fmla="*/ 64 h 1"/>
                  <a:gd name="T14" fmla="*/ 0 w 1"/>
                  <a:gd name="T15" fmla="*/ 64 h 1"/>
                  <a:gd name="T16" fmla="*/ 0 w 1"/>
                  <a:gd name="T17" fmla="*/ 64 h 1"/>
                  <a:gd name="T18" fmla="*/ 0 w 1"/>
                  <a:gd name="T19" fmla="*/ 0 h 1"/>
                  <a:gd name="T20" fmla="*/ 0 w 1"/>
                  <a:gd name="T21" fmla="*/ 0 h 1"/>
                  <a:gd name="T22" fmla="*/ 0 w 1"/>
                  <a:gd name="T23" fmla="*/ 0 h 1"/>
                  <a:gd name="T24" fmla="*/ 0 w 1"/>
                  <a:gd name="T25" fmla="*/ 64 h 1"/>
                  <a:gd name="T26" fmla="*/ 0 w 1"/>
                  <a:gd name="T27" fmla="*/ 64 h 1"/>
                  <a:gd name="T28" fmla="*/ 0 w 1"/>
                  <a:gd name="T29" fmla="*/ 64 h 1"/>
                  <a:gd name="T30" fmla="*/ 0 w 1"/>
                  <a:gd name="T31" fmla="*/ 64 h 1"/>
                  <a:gd name="T32" fmla="*/ 0 w 1"/>
                  <a:gd name="T33" fmla="*/ 64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1" y="1"/>
                      <a:pt x="0" y="1"/>
                    </a:cubicBezTo>
                    <a:cubicBezTo>
                      <a:pt x="0" y="1"/>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0" name="Freeform 231"/>
              <p:cNvSpPr>
                <a:spLocks noChangeArrowheads="1"/>
              </p:cNvSpPr>
              <p:nvPr/>
            </p:nvSpPr>
            <p:spPr bwMode="auto">
              <a:xfrm>
                <a:off x="2" y="888"/>
                <a:ext cx="3" cy="1"/>
              </a:xfrm>
              <a:custGeom>
                <a:avLst/>
                <a:gdLst>
                  <a:gd name="T0" fmla="*/ 0 w 1"/>
                  <a:gd name="T1" fmla="*/ 0 h 1"/>
                  <a:gd name="T2" fmla="*/ 729 w 1"/>
                  <a:gd name="T3" fmla="*/ 0 h 1"/>
                  <a:gd name="T4" fmla="*/ 729 w 1"/>
                  <a:gd name="T5" fmla="*/ 0 h 1"/>
                  <a:gd name="T6" fmla="*/ 729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1" y="0"/>
                      <a:pt x="1" y="0"/>
                      <a:pt x="1" y="0"/>
                    </a:cubicBezTo>
                    <a:cubicBezTo>
                      <a:pt x="1" y="0"/>
                      <a:pt x="1" y="0"/>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1" name="Freeform 232"/>
              <p:cNvSpPr>
                <a:spLocks noChangeArrowheads="1"/>
              </p:cNvSpPr>
              <p:nvPr/>
            </p:nvSpPr>
            <p:spPr bwMode="auto">
              <a:xfrm>
                <a:off x="2" y="888"/>
                <a:ext cx="3" cy="1"/>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0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2" name="Freeform 233"/>
              <p:cNvSpPr>
                <a:spLocks noChangeArrowheads="1"/>
              </p:cNvSpPr>
              <p:nvPr/>
            </p:nvSpPr>
            <p:spPr bwMode="auto">
              <a:xfrm>
                <a:off x="2" y="890"/>
                <a:ext cx="3" cy="3"/>
              </a:xfrm>
              <a:custGeom>
                <a:avLst/>
                <a:gdLst>
                  <a:gd name="T0" fmla="*/ 0 w 1"/>
                  <a:gd name="T1" fmla="*/ 0 h 1"/>
                  <a:gd name="T2" fmla="*/ 729 w 1"/>
                  <a:gd name="T3" fmla="*/ 0 h 1"/>
                  <a:gd name="T4" fmla="*/ 729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1" y="0"/>
                      <a:pt x="1" y="0"/>
                    </a:cubicBezTo>
                    <a:cubicBezTo>
                      <a:pt x="1" y="0"/>
                      <a:pt x="1" y="0"/>
                      <a:pt x="1" y="0"/>
                    </a:cubicBezTo>
                    <a:cubicBezTo>
                      <a:pt x="1" y="1"/>
                      <a:pt x="1" y="1"/>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3" name="Freeform 234"/>
              <p:cNvSpPr>
                <a:spLocks noChangeArrowheads="1"/>
              </p:cNvSpPr>
              <p:nvPr/>
            </p:nvSpPr>
            <p:spPr bwMode="auto">
              <a:xfrm>
                <a:off x="2" y="890"/>
                <a:ext cx="3" cy="1"/>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729 w 1"/>
                  <a:gd name="T29" fmla="*/ 0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4" name="Freeform 235"/>
              <p:cNvSpPr>
                <a:spLocks noChangeArrowheads="1"/>
              </p:cNvSpPr>
              <p:nvPr/>
            </p:nvSpPr>
            <p:spPr bwMode="auto">
              <a:xfrm>
                <a:off x="21" y="874"/>
                <a:ext cx="5" cy="4"/>
              </a:xfrm>
              <a:custGeom>
                <a:avLst/>
                <a:gdLst>
                  <a:gd name="T0" fmla="*/ 262 w 2"/>
                  <a:gd name="T1" fmla="*/ 0 h 2"/>
                  <a:gd name="T2" fmla="*/ 467 w 2"/>
                  <a:gd name="T3" fmla="*/ 64 h 2"/>
                  <a:gd name="T4" fmla="*/ 467 w 2"/>
                  <a:gd name="T5" fmla="*/ 128 h 2"/>
                  <a:gd name="T6" fmla="*/ 262 w 2"/>
                  <a:gd name="T7" fmla="*/ 128 h 2"/>
                  <a:gd name="T8" fmla="*/ 26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1" y="0"/>
                      <a:pt x="1" y="0"/>
                      <a:pt x="2" y="1"/>
                    </a:cubicBezTo>
                    <a:cubicBezTo>
                      <a:pt x="2" y="1"/>
                      <a:pt x="2" y="2"/>
                      <a:pt x="2" y="2"/>
                    </a:cubicBezTo>
                    <a:cubicBezTo>
                      <a:pt x="2" y="2"/>
                      <a:pt x="1" y="2"/>
                      <a:pt x="1" y="2"/>
                    </a:cubicBezTo>
                    <a:cubicBezTo>
                      <a:pt x="1" y="1"/>
                      <a:pt x="0" y="1"/>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5" name="Freeform 236"/>
              <p:cNvSpPr>
                <a:spLocks noChangeArrowheads="1"/>
              </p:cNvSpPr>
              <p:nvPr/>
            </p:nvSpPr>
            <p:spPr bwMode="auto">
              <a:xfrm>
                <a:off x="24" y="874"/>
                <a:ext cx="2" cy="4"/>
              </a:xfrm>
              <a:custGeom>
                <a:avLst/>
                <a:gdLst>
                  <a:gd name="T0" fmla="*/ 0 w 1"/>
                  <a:gd name="T1" fmla="*/ 0 h 2"/>
                  <a:gd name="T2" fmla="*/ 0 w 1"/>
                  <a:gd name="T3" fmla="*/ 0 h 2"/>
                  <a:gd name="T4" fmla="*/ 0 w 1"/>
                  <a:gd name="T5" fmla="*/ 0 h 2"/>
                  <a:gd name="T6" fmla="*/ 64 w 1"/>
                  <a:gd name="T7" fmla="*/ 64 h 2"/>
                  <a:gd name="T8" fmla="*/ 64 w 1"/>
                  <a:gd name="T9" fmla="*/ 64 h 2"/>
                  <a:gd name="T10" fmla="*/ 64 w 1"/>
                  <a:gd name="T11" fmla="*/ 128 h 2"/>
                  <a:gd name="T12" fmla="*/ 0 w 1"/>
                  <a:gd name="T13" fmla="*/ 128 h 2"/>
                  <a:gd name="T14" fmla="*/ 0 w 1"/>
                  <a:gd name="T15" fmla="*/ 128 h 2"/>
                  <a:gd name="T16" fmla="*/ 0 w 1"/>
                  <a:gd name="T17" fmla="*/ 64 h 2"/>
                  <a:gd name="T18" fmla="*/ 0 w 1"/>
                  <a:gd name="T19" fmla="*/ 0 h 2"/>
                  <a:gd name="T20" fmla="*/ 0 w 1"/>
                  <a:gd name="T21" fmla="*/ 0 h 2"/>
                  <a:gd name="T22" fmla="*/ 0 w 1"/>
                  <a:gd name="T23" fmla="*/ 0 h 2"/>
                  <a:gd name="T24" fmla="*/ 0 w 1"/>
                  <a:gd name="T25" fmla="*/ 64 h 2"/>
                  <a:gd name="T26" fmla="*/ 0 w 1"/>
                  <a:gd name="T27" fmla="*/ 128 h 2"/>
                  <a:gd name="T28" fmla="*/ 0 w 1"/>
                  <a:gd name="T29" fmla="*/ 128 h 2"/>
                  <a:gd name="T30" fmla="*/ 64 w 1"/>
                  <a:gd name="T31" fmla="*/ 128 h 2"/>
                  <a:gd name="T32" fmla="*/ 64 w 1"/>
                  <a:gd name="T33" fmla="*/ 64 h 2"/>
                  <a:gd name="T34" fmla="*/ 64 w 1"/>
                  <a:gd name="T35" fmla="*/ 64 h 2"/>
                  <a:gd name="T36" fmla="*/ 0 w 1"/>
                  <a:gd name="T37" fmla="*/ 0 h 2"/>
                  <a:gd name="T38" fmla="*/ 0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0" y="0"/>
                    </a:moveTo>
                    <a:cubicBezTo>
                      <a:pt x="0" y="0"/>
                      <a:pt x="0" y="0"/>
                      <a:pt x="0" y="0"/>
                    </a:cubicBezTo>
                    <a:cubicBezTo>
                      <a:pt x="0" y="0"/>
                      <a:pt x="0" y="0"/>
                      <a:pt x="0" y="0"/>
                    </a:cubicBezTo>
                    <a:cubicBezTo>
                      <a:pt x="0" y="0"/>
                      <a:pt x="1" y="1"/>
                      <a:pt x="1" y="1"/>
                    </a:cubicBezTo>
                    <a:cubicBezTo>
                      <a:pt x="1" y="1"/>
                      <a:pt x="1" y="1"/>
                      <a:pt x="1" y="1"/>
                    </a:cubicBezTo>
                    <a:cubicBezTo>
                      <a:pt x="1" y="2"/>
                      <a:pt x="1" y="2"/>
                      <a:pt x="1" y="2"/>
                    </a:cubicBezTo>
                    <a:cubicBezTo>
                      <a:pt x="1" y="2"/>
                      <a:pt x="1" y="2"/>
                      <a:pt x="0" y="2"/>
                    </a:cubicBezTo>
                    <a:cubicBezTo>
                      <a:pt x="0" y="2"/>
                      <a:pt x="0" y="2"/>
                      <a:pt x="0" y="2"/>
                    </a:cubicBezTo>
                    <a:cubicBezTo>
                      <a:pt x="0" y="1"/>
                      <a:pt x="0" y="1"/>
                      <a:pt x="0" y="1"/>
                    </a:cubicBezTo>
                    <a:cubicBezTo>
                      <a:pt x="0" y="1"/>
                      <a:pt x="0" y="1"/>
                      <a:pt x="0"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1" y="2"/>
                      <a:pt x="1" y="2"/>
                      <a:pt x="1" y="2"/>
                    </a:cubicBezTo>
                    <a:cubicBezTo>
                      <a:pt x="1" y="2"/>
                      <a:pt x="1" y="2"/>
                      <a:pt x="1" y="1"/>
                    </a:cubicBezTo>
                    <a:cubicBezTo>
                      <a:pt x="1" y="1"/>
                      <a:pt x="1" y="1"/>
                      <a:pt x="1" y="1"/>
                    </a:cubicBezTo>
                    <a:cubicBezTo>
                      <a:pt x="1" y="1"/>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6" name="Freeform 237"/>
              <p:cNvSpPr>
                <a:spLocks noChangeArrowheads="1"/>
              </p:cNvSpPr>
              <p:nvPr/>
            </p:nvSpPr>
            <p:spPr bwMode="auto">
              <a:xfrm>
                <a:off x="2" y="893"/>
                <a:ext cx="3" cy="2"/>
              </a:xfrm>
              <a:custGeom>
                <a:avLst/>
                <a:gdLst>
                  <a:gd name="T0" fmla="*/ 0 w 1"/>
                  <a:gd name="T1" fmla="*/ 0 h 1"/>
                  <a:gd name="T2" fmla="*/ 729 w 1"/>
                  <a:gd name="T3" fmla="*/ 0 h 1"/>
                  <a:gd name="T4" fmla="*/ 729 w 1"/>
                  <a:gd name="T5" fmla="*/ 0 h 1"/>
                  <a:gd name="T6" fmla="*/ 729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1" y="0"/>
                      <a:pt x="1" y="0"/>
                    </a:cubicBezTo>
                    <a:cubicBezTo>
                      <a:pt x="1" y="0"/>
                      <a:pt x="1" y="0"/>
                      <a:pt x="1" y="0"/>
                    </a:cubicBezTo>
                    <a:cubicBezTo>
                      <a:pt x="1" y="1"/>
                      <a:pt x="1" y="1"/>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7" name="Freeform 238"/>
              <p:cNvSpPr>
                <a:spLocks noChangeArrowheads="1"/>
              </p:cNvSpPr>
              <p:nvPr/>
            </p:nvSpPr>
            <p:spPr bwMode="auto">
              <a:xfrm>
                <a:off x="2" y="893"/>
                <a:ext cx="3" cy="2"/>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64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64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8" name="Freeform 239"/>
              <p:cNvSpPr>
                <a:spLocks noChangeArrowheads="1"/>
              </p:cNvSpPr>
              <p:nvPr/>
            </p:nvSpPr>
            <p:spPr bwMode="auto">
              <a:xfrm>
                <a:off x="33" y="876"/>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1" y="2"/>
                      <a:pt x="0" y="1"/>
                      <a:pt x="0" y="1"/>
                    </a:cubicBezTo>
                    <a:cubicBezTo>
                      <a:pt x="0" y="1"/>
                      <a:pt x="0" y="0"/>
                      <a:pt x="0" y="0"/>
                    </a:cubicBezTo>
                    <a:cubicBezTo>
                      <a:pt x="0" y="0"/>
                      <a:pt x="1" y="0"/>
                      <a:pt x="1" y="0"/>
                    </a:cubicBezTo>
                    <a:cubicBezTo>
                      <a:pt x="1" y="0"/>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699" name="Freeform 240"/>
              <p:cNvSpPr>
                <a:spLocks noChangeArrowheads="1"/>
              </p:cNvSpPr>
              <p:nvPr/>
            </p:nvSpPr>
            <p:spPr bwMode="auto">
              <a:xfrm>
                <a:off x="33" y="876"/>
                <a:ext cx="2" cy="2"/>
              </a:xfrm>
              <a:custGeom>
                <a:avLst/>
                <a:gdLst>
                  <a:gd name="T0" fmla="*/ 64 w 1"/>
                  <a:gd name="T1" fmla="*/ 64 h 1"/>
                  <a:gd name="T2" fmla="*/ 64 w 1"/>
                  <a:gd name="T3" fmla="*/ 64 h 1"/>
                  <a:gd name="T4" fmla="*/ 64 w 1"/>
                  <a:gd name="T5" fmla="*/ 64 h 1"/>
                  <a:gd name="T6" fmla="*/ 0 w 1"/>
                  <a:gd name="T7" fmla="*/ 64 h 1"/>
                  <a:gd name="T8" fmla="*/ 0 w 1"/>
                  <a:gd name="T9" fmla="*/ 0 h 1"/>
                  <a:gd name="T10" fmla="*/ 0 w 1"/>
                  <a:gd name="T11" fmla="*/ 0 h 1"/>
                  <a:gd name="T12" fmla="*/ 0 w 1"/>
                  <a:gd name="T13" fmla="*/ 0 h 1"/>
                  <a:gd name="T14" fmla="*/ 64 w 1"/>
                  <a:gd name="T15" fmla="*/ 0 h 1"/>
                  <a:gd name="T16" fmla="*/ 64 w 1"/>
                  <a:gd name="T17" fmla="*/ 64 h 1"/>
                  <a:gd name="T18" fmla="*/ 64 w 1"/>
                  <a:gd name="T19" fmla="*/ 64 h 1"/>
                  <a:gd name="T20" fmla="*/ 64 w 1"/>
                  <a:gd name="T21" fmla="*/ 64 h 1"/>
                  <a:gd name="T22" fmla="*/ 64 w 1"/>
                  <a:gd name="T23" fmla="*/ 64 h 1"/>
                  <a:gd name="T24" fmla="*/ 64 w 1"/>
                  <a:gd name="T25" fmla="*/ 64 h 1"/>
                  <a:gd name="T26" fmla="*/ 64 w 1"/>
                  <a:gd name="T27" fmla="*/ 0 h 1"/>
                  <a:gd name="T28" fmla="*/ 0 w 1"/>
                  <a:gd name="T29" fmla="*/ 0 h 1"/>
                  <a:gd name="T30" fmla="*/ 0 w 1"/>
                  <a:gd name="T31" fmla="*/ 0 h 1"/>
                  <a:gd name="T32" fmla="*/ 0 w 1"/>
                  <a:gd name="T33" fmla="*/ 0 h 1"/>
                  <a:gd name="T34" fmla="*/ 0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0"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0" name="Freeform 241"/>
              <p:cNvSpPr>
                <a:spLocks noChangeArrowheads="1"/>
              </p:cNvSpPr>
              <p:nvPr/>
            </p:nvSpPr>
            <p:spPr bwMode="auto">
              <a:xfrm>
                <a:off x="38" y="876"/>
                <a:ext cx="2" cy="2"/>
              </a:xfrm>
              <a:custGeom>
                <a:avLst/>
                <a:gdLst>
                  <a:gd name="T0" fmla="*/ 64 w 1"/>
                  <a:gd name="T1" fmla="*/ 64 h 1"/>
                  <a:gd name="T2" fmla="*/ 0 w 1"/>
                  <a:gd name="T3" fmla="*/ 64 h 1"/>
                  <a:gd name="T4" fmla="*/ 0 w 1"/>
                  <a:gd name="T5" fmla="*/ 0 h 1"/>
                  <a:gd name="T6" fmla="*/ 64 w 1"/>
                  <a:gd name="T7" fmla="*/ 0 h 1"/>
                  <a:gd name="T8" fmla="*/ 64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0" y="1"/>
                    </a:cubicBezTo>
                    <a:cubicBezTo>
                      <a:pt x="0" y="1"/>
                      <a:pt x="0" y="0"/>
                      <a:pt x="0" y="0"/>
                    </a:cubicBezTo>
                    <a:cubicBezTo>
                      <a:pt x="0" y="0"/>
                      <a:pt x="1" y="0"/>
                      <a:pt x="1" y="0"/>
                    </a:cubicBezTo>
                    <a:cubicBezTo>
                      <a:pt x="1" y="0"/>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1" name="Freeform 242"/>
              <p:cNvSpPr>
                <a:spLocks noChangeArrowheads="1"/>
              </p:cNvSpPr>
              <p:nvPr/>
            </p:nvSpPr>
            <p:spPr bwMode="auto">
              <a:xfrm>
                <a:off x="38" y="876"/>
                <a:ext cx="2" cy="2"/>
              </a:xfrm>
              <a:custGeom>
                <a:avLst/>
                <a:gdLst>
                  <a:gd name="T0" fmla="*/ 64 w 1"/>
                  <a:gd name="T1" fmla="*/ 64 h 1"/>
                  <a:gd name="T2" fmla="*/ 64 w 1"/>
                  <a:gd name="T3" fmla="*/ 64 h 1"/>
                  <a:gd name="T4" fmla="*/ 64 w 1"/>
                  <a:gd name="T5" fmla="*/ 64 h 1"/>
                  <a:gd name="T6" fmla="*/ 0 w 1"/>
                  <a:gd name="T7" fmla="*/ 64 h 1"/>
                  <a:gd name="T8" fmla="*/ 0 w 1"/>
                  <a:gd name="T9" fmla="*/ 0 h 1"/>
                  <a:gd name="T10" fmla="*/ 0 w 1"/>
                  <a:gd name="T11" fmla="*/ 0 h 1"/>
                  <a:gd name="T12" fmla="*/ 64 w 1"/>
                  <a:gd name="T13" fmla="*/ 0 h 1"/>
                  <a:gd name="T14" fmla="*/ 64 w 1"/>
                  <a:gd name="T15" fmla="*/ 0 h 1"/>
                  <a:gd name="T16" fmla="*/ 64 w 1"/>
                  <a:gd name="T17" fmla="*/ 64 h 1"/>
                  <a:gd name="T18" fmla="*/ 64 w 1"/>
                  <a:gd name="T19" fmla="*/ 64 h 1"/>
                  <a:gd name="T20" fmla="*/ 64 w 1"/>
                  <a:gd name="T21" fmla="*/ 64 h 1"/>
                  <a:gd name="T22" fmla="*/ 64 w 1"/>
                  <a:gd name="T23" fmla="*/ 64 h 1"/>
                  <a:gd name="T24" fmla="*/ 64 w 1"/>
                  <a:gd name="T25" fmla="*/ 64 h 1"/>
                  <a:gd name="T26" fmla="*/ 64 w 1"/>
                  <a:gd name="T27" fmla="*/ 0 h 1"/>
                  <a:gd name="T28" fmla="*/ 64 w 1"/>
                  <a:gd name="T29" fmla="*/ 0 h 1"/>
                  <a:gd name="T30" fmla="*/ 0 w 1"/>
                  <a:gd name="T31" fmla="*/ 0 h 1"/>
                  <a:gd name="T32" fmla="*/ 0 w 1"/>
                  <a:gd name="T33" fmla="*/ 0 h 1"/>
                  <a:gd name="T34" fmla="*/ 0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0" y="0"/>
                      <a:pt x="0" y="0"/>
                      <a:pt x="0" y="0"/>
                    </a:cubicBezTo>
                    <a:cubicBezTo>
                      <a:pt x="0" y="0"/>
                      <a:pt x="0" y="0"/>
                      <a:pt x="0" y="0"/>
                    </a:cubicBezTo>
                    <a:cubicBezTo>
                      <a:pt x="0" y="1"/>
                      <a:pt x="0" y="1"/>
                      <a:pt x="0" y="1"/>
                    </a:cubicBezTo>
                    <a:cubicBezTo>
                      <a:pt x="0"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2" name="Freeform 243"/>
              <p:cNvSpPr>
                <a:spLocks noChangeArrowheads="1"/>
              </p:cNvSpPr>
              <p:nvPr/>
            </p:nvSpPr>
            <p:spPr bwMode="auto">
              <a:xfrm>
                <a:off x="45" y="871"/>
                <a:ext cx="2" cy="5"/>
              </a:xfrm>
              <a:custGeom>
                <a:avLst/>
                <a:gdLst>
                  <a:gd name="T0" fmla="*/ 64 w 1"/>
                  <a:gd name="T1" fmla="*/ 467 h 2"/>
                  <a:gd name="T2" fmla="*/ 64 w 1"/>
                  <a:gd name="T3" fmla="*/ 467 h 2"/>
                  <a:gd name="T4" fmla="*/ 0 w 1"/>
                  <a:gd name="T5" fmla="*/ 262 h 2"/>
                  <a:gd name="T6" fmla="*/ 64 w 1"/>
                  <a:gd name="T7" fmla="*/ 262 h 2"/>
                  <a:gd name="T8" fmla="*/ 64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1" y="2"/>
                      <a:pt x="1" y="2"/>
                    </a:cubicBezTo>
                    <a:cubicBezTo>
                      <a:pt x="0" y="1"/>
                      <a:pt x="0" y="1"/>
                      <a:pt x="0" y="1"/>
                    </a:cubicBezTo>
                    <a:cubicBezTo>
                      <a:pt x="1" y="0"/>
                      <a:pt x="1" y="1"/>
                      <a:pt x="1" y="1"/>
                    </a:cubicBezTo>
                    <a:cubicBezTo>
                      <a:pt x="1" y="1"/>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3" name="Freeform 244"/>
              <p:cNvSpPr>
                <a:spLocks noChangeArrowheads="1"/>
              </p:cNvSpPr>
              <p:nvPr/>
            </p:nvSpPr>
            <p:spPr bwMode="auto">
              <a:xfrm>
                <a:off x="45" y="874"/>
                <a:ext cx="2" cy="2"/>
              </a:xfrm>
              <a:custGeom>
                <a:avLst/>
                <a:gdLst>
                  <a:gd name="T0" fmla="*/ 64 w 1"/>
                  <a:gd name="T1" fmla="*/ 64 h 1"/>
                  <a:gd name="T2" fmla="*/ 64 w 1"/>
                  <a:gd name="T3" fmla="*/ 64 h 1"/>
                  <a:gd name="T4" fmla="*/ 64 w 1"/>
                  <a:gd name="T5" fmla="*/ 64 h 1"/>
                  <a:gd name="T6" fmla="*/ 64 w 1"/>
                  <a:gd name="T7" fmla="*/ 64 h 1"/>
                  <a:gd name="T8" fmla="*/ 0 w 1"/>
                  <a:gd name="T9" fmla="*/ 0 h 1"/>
                  <a:gd name="T10" fmla="*/ 0 w 1"/>
                  <a:gd name="T11" fmla="*/ 0 h 1"/>
                  <a:gd name="T12" fmla="*/ 64 w 1"/>
                  <a:gd name="T13" fmla="*/ 0 h 1"/>
                  <a:gd name="T14" fmla="*/ 64 w 1"/>
                  <a:gd name="T15" fmla="*/ 0 h 1"/>
                  <a:gd name="T16" fmla="*/ 64 w 1"/>
                  <a:gd name="T17" fmla="*/ 0 h 1"/>
                  <a:gd name="T18" fmla="*/ 64 w 1"/>
                  <a:gd name="T19" fmla="*/ 64 h 1"/>
                  <a:gd name="T20" fmla="*/ 64 w 1"/>
                  <a:gd name="T21" fmla="*/ 64 h 1"/>
                  <a:gd name="T22" fmla="*/ 64 w 1"/>
                  <a:gd name="T23" fmla="*/ 64 h 1"/>
                  <a:gd name="T24" fmla="*/ 64 w 1"/>
                  <a:gd name="T25" fmla="*/ 0 h 1"/>
                  <a:gd name="T26" fmla="*/ 64 w 1"/>
                  <a:gd name="T27" fmla="*/ 0 h 1"/>
                  <a:gd name="T28" fmla="*/ 64 w 1"/>
                  <a:gd name="T29" fmla="*/ 0 h 1"/>
                  <a:gd name="T30" fmla="*/ 0 w 1"/>
                  <a:gd name="T31" fmla="*/ 0 h 1"/>
                  <a:gd name="T32" fmla="*/ 0 w 1"/>
                  <a:gd name="T33" fmla="*/ 0 h 1"/>
                  <a:gd name="T34" fmla="*/ 64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1"/>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0" y="0"/>
                      <a:pt x="0" y="0"/>
                    </a:cubicBezTo>
                    <a:cubicBezTo>
                      <a:pt x="0" y="0"/>
                      <a:pt x="0" y="0"/>
                      <a:pt x="0" y="0"/>
                    </a:cubicBezTo>
                    <a:cubicBezTo>
                      <a:pt x="0" y="0"/>
                      <a:pt x="0" y="0"/>
                      <a:pt x="1" y="1"/>
                    </a:cubicBezTo>
                    <a:cubicBezTo>
                      <a:pt x="1"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4" name="Freeform 245"/>
              <p:cNvSpPr>
                <a:spLocks noChangeArrowheads="1"/>
              </p:cNvSpPr>
              <p:nvPr/>
            </p:nvSpPr>
            <p:spPr bwMode="auto">
              <a:xfrm>
                <a:off x="42" y="874"/>
                <a:ext cx="3" cy="4"/>
              </a:xfrm>
              <a:custGeom>
                <a:avLst/>
                <a:gdLst>
                  <a:gd name="T0" fmla="*/ 729 w 1"/>
                  <a:gd name="T1" fmla="*/ 128 h 2"/>
                  <a:gd name="T2" fmla="*/ 0 w 1"/>
                  <a:gd name="T3" fmla="*/ 128 h 2"/>
                  <a:gd name="T4" fmla="*/ 0 w 1"/>
                  <a:gd name="T5" fmla="*/ 0 h 2"/>
                  <a:gd name="T6" fmla="*/ 729 w 1"/>
                  <a:gd name="T7" fmla="*/ 64 h 2"/>
                  <a:gd name="T8" fmla="*/ 729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0"/>
                    </a:cubicBezTo>
                    <a:cubicBezTo>
                      <a:pt x="0" y="0"/>
                      <a:pt x="1" y="0"/>
                      <a:pt x="1" y="1"/>
                    </a:cubicBezTo>
                    <a:cubicBezTo>
                      <a:pt x="1" y="1"/>
                      <a:pt x="1" y="1"/>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5" name="Freeform 246"/>
              <p:cNvSpPr>
                <a:spLocks noChangeArrowheads="1"/>
              </p:cNvSpPr>
              <p:nvPr/>
            </p:nvSpPr>
            <p:spPr bwMode="auto">
              <a:xfrm>
                <a:off x="42" y="874"/>
                <a:ext cx="3" cy="4"/>
              </a:xfrm>
              <a:custGeom>
                <a:avLst/>
                <a:gdLst>
                  <a:gd name="T0" fmla="*/ 729 w 1"/>
                  <a:gd name="T1" fmla="*/ 128 h 2"/>
                  <a:gd name="T2" fmla="*/ 729 w 1"/>
                  <a:gd name="T3" fmla="*/ 128 h 2"/>
                  <a:gd name="T4" fmla="*/ 729 w 1"/>
                  <a:gd name="T5" fmla="*/ 128 h 2"/>
                  <a:gd name="T6" fmla="*/ 0 w 1"/>
                  <a:gd name="T7" fmla="*/ 128 h 2"/>
                  <a:gd name="T8" fmla="*/ 0 w 1"/>
                  <a:gd name="T9" fmla="*/ 64 h 2"/>
                  <a:gd name="T10" fmla="*/ 0 w 1"/>
                  <a:gd name="T11" fmla="*/ 0 h 2"/>
                  <a:gd name="T12" fmla="*/ 0 w 1"/>
                  <a:gd name="T13" fmla="*/ 0 h 2"/>
                  <a:gd name="T14" fmla="*/ 729 w 1"/>
                  <a:gd name="T15" fmla="*/ 64 h 2"/>
                  <a:gd name="T16" fmla="*/ 729 w 1"/>
                  <a:gd name="T17" fmla="*/ 64 h 2"/>
                  <a:gd name="T18" fmla="*/ 729 w 1"/>
                  <a:gd name="T19" fmla="*/ 128 h 2"/>
                  <a:gd name="T20" fmla="*/ 729 w 1"/>
                  <a:gd name="T21" fmla="*/ 128 h 2"/>
                  <a:gd name="T22" fmla="*/ 729 w 1"/>
                  <a:gd name="T23" fmla="*/ 128 h 2"/>
                  <a:gd name="T24" fmla="*/ 729 w 1"/>
                  <a:gd name="T25" fmla="*/ 64 h 2"/>
                  <a:gd name="T26" fmla="*/ 729 w 1"/>
                  <a:gd name="T27" fmla="*/ 64 h 2"/>
                  <a:gd name="T28" fmla="*/ 0 w 1"/>
                  <a:gd name="T29" fmla="*/ 0 h 2"/>
                  <a:gd name="T30" fmla="*/ 0 w 1"/>
                  <a:gd name="T31" fmla="*/ 0 h 2"/>
                  <a:gd name="T32" fmla="*/ 0 w 1"/>
                  <a:gd name="T33" fmla="*/ 64 h 2"/>
                  <a:gd name="T34" fmla="*/ 0 w 1"/>
                  <a:gd name="T35" fmla="*/ 128 h 2"/>
                  <a:gd name="T36" fmla="*/ 729 w 1"/>
                  <a:gd name="T37" fmla="*/ 128 h 2"/>
                  <a:gd name="T38" fmla="*/ 729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1" y="2"/>
                    </a:cubicBezTo>
                    <a:cubicBezTo>
                      <a:pt x="0" y="2"/>
                      <a:pt x="0" y="2"/>
                      <a:pt x="0" y="2"/>
                    </a:cubicBezTo>
                    <a:cubicBezTo>
                      <a:pt x="0" y="1"/>
                      <a:pt x="0" y="1"/>
                      <a:pt x="0" y="1"/>
                    </a:cubicBezTo>
                    <a:cubicBezTo>
                      <a:pt x="0" y="1"/>
                      <a:pt x="0" y="1"/>
                      <a:pt x="0" y="0"/>
                    </a:cubicBezTo>
                    <a:cubicBezTo>
                      <a:pt x="0" y="0"/>
                      <a:pt x="0" y="0"/>
                      <a:pt x="0" y="0"/>
                    </a:cubicBezTo>
                    <a:cubicBezTo>
                      <a:pt x="0" y="0"/>
                      <a:pt x="1" y="0"/>
                      <a:pt x="1" y="1"/>
                    </a:cubicBezTo>
                    <a:cubicBezTo>
                      <a:pt x="1" y="1"/>
                      <a:pt x="1" y="1"/>
                      <a:pt x="1" y="1"/>
                    </a:cubicBezTo>
                    <a:cubicBezTo>
                      <a:pt x="1" y="1"/>
                      <a:pt x="1" y="2"/>
                      <a:pt x="1" y="2"/>
                    </a:cubicBezTo>
                    <a:cubicBezTo>
                      <a:pt x="1" y="2"/>
                      <a:pt x="1" y="2"/>
                      <a:pt x="1" y="2"/>
                    </a:cubicBezTo>
                    <a:cubicBezTo>
                      <a:pt x="1" y="2"/>
                      <a:pt x="1" y="2"/>
                      <a:pt x="1" y="2"/>
                    </a:cubicBezTo>
                    <a:cubicBezTo>
                      <a:pt x="1" y="2"/>
                      <a:pt x="1" y="1"/>
                      <a:pt x="1" y="1"/>
                    </a:cubicBezTo>
                    <a:cubicBezTo>
                      <a:pt x="1" y="1"/>
                      <a:pt x="1" y="1"/>
                      <a:pt x="1" y="1"/>
                    </a:cubicBezTo>
                    <a:cubicBezTo>
                      <a:pt x="1" y="0"/>
                      <a:pt x="0" y="0"/>
                      <a:pt x="0" y="0"/>
                    </a:cubicBezTo>
                    <a:cubicBezTo>
                      <a:pt x="0" y="0"/>
                      <a:pt x="0" y="0"/>
                      <a:pt x="0" y="0"/>
                    </a:cubicBezTo>
                    <a:cubicBezTo>
                      <a:pt x="0" y="1"/>
                      <a:pt x="0" y="1"/>
                      <a:pt x="0" y="1"/>
                    </a:cubicBezTo>
                    <a:cubicBezTo>
                      <a:pt x="0" y="1"/>
                      <a:pt x="0" y="1"/>
                      <a:pt x="0" y="2"/>
                    </a:cubicBezTo>
                    <a:cubicBezTo>
                      <a:pt x="0" y="2"/>
                      <a:pt x="0" y="2"/>
                      <a:pt x="1" y="2"/>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6" name="Freeform 247"/>
              <p:cNvSpPr>
                <a:spLocks noChangeArrowheads="1"/>
              </p:cNvSpPr>
              <p:nvPr/>
            </p:nvSpPr>
            <p:spPr bwMode="auto">
              <a:xfrm>
                <a:off x="47" y="871"/>
                <a:ext cx="3" cy="3"/>
              </a:xfrm>
              <a:custGeom>
                <a:avLst/>
                <a:gdLst>
                  <a:gd name="T0" fmla="*/ 729 w 1"/>
                  <a:gd name="T1" fmla="*/ 729 h 1"/>
                  <a:gd name="T2" fmla="*/ 729 w 1"/>
                  <a:gd name="T3" fmla="*/ 0 h 1"/>
                  <a:gd name="T4" fmla="*/ 0 w 1"/>
                  <a:gd name="T5" fmla="*/ 0 h 1"/>
                  <a:gd name="T6" fmla="*/ 729 w 1"/>
                  <a:gd name="T7" fmla="*/ 0 h 1"/>
                  <a:gd name="T8" fmla="*/ 729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1" y="0"/>
                    </a:cubicBezTo>
                    <a:cubicBezTo>
                      <a:pt x="0" y="0"/>
                      <a:pt x="0" y="0"/>
                      <a:pt x="0" y="0"/>
                    </a:cubicBezTo>
                    <a:cubicBezTo>
                      <a:pt x="1" y="0"/>
                      <a:pt x="1" y="0"/>
                      <a:pt x="1" y="0"/>
                    </a:cubicBezTo>
                    <a:cubicBezTo>
                      <a:pt x="1" y="0"/>
                      <a:pt x="1" y="0"/>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7" name="Freeform 248"/>
              <p:cNvSpPr>
                <a:spLocks noChangeArrowheads="1"/>
              </p:cNvSpPr>
              <p:nvPr/>
            </p:nvSpPr>
            <p:spPr bwMode="auto">
              <a:xfrm>
                <a:off x="47" y="871"/>
                <a:ext cx="3" cy="3"/>
              </a:xfrm>
              <a:custGeom>
                <a:avLst/>
                <a:gdLst>
                  <a:gd name="T0" fmla="*/ 729 w 1"/>
                  <a:gd name="T1" fmla="*/ 729 h 1"/>
                  <a:gd name="T2" fmla="*/ 729 w 1"/>
                  <a:gd name="T3" fmla="*/ 729 h 1"/>
                  <a:gd name="T4" fmla="*/ 729 w 1"/>
                  <a:gd name="T5" fmla="*/ 729 h 1"/>
                  <a:gd name="T6" fmla="*/ 729 w 1"/>
                  <a:gd name="T7" fmla="*/ 0 h 1"/>
                  <a:gd name="T8" fmla="*/ 0 w 1"/>
                  <a:gd name="T9" fmla="*/ 0 h 1"/>
                  <a:gd name="T10" fmla="*/ 0 w 1"/>
                  <a:gd name="T11" fmla="*/ 0 h 1"/>
                  <a:gd name="T12" fmla="*/ 729 w 1"/>
                  <a:gd name="T13" fmla="*/ 0 h 1"/>
                  <a:gd name="T14" fmla="*/ 729 w 1"/>
                  <a:gd name="T15" fmla="*/ 0 h 1"/>
                  <a:gd name="T16" fmla="*/ 729 w 1"/>
                  <a:gd name="T17" fmla="*/ 0 h 1"/>
                  <a:gd name="T18" fmla="*/ 729 w 1"/>
                  <a:gd name="T19" fmla="*/ 729 h 1"/>
                  <a:gd name="T20" fmla="*/ 729 w 1"/>
                  <a:gd name="T21" fmla="*/ 729 h 1"/>
                  <a:gd name="T22" fmla="*/ 729 w 1"/>
                  <a:gd name="T23" fmla="*/ 729 h 1"/>
                  <a:gd name="T24" fmla="*/ 729 w 1"/>
                  <a:gd name="T25" fmla="*/ 0 h 1"/>
                  <a:gd name="T26" fmla="*/ 729 w 1"/>
                  <a:gd name="T27" fmla="*/ 0 h 1"/>
                  <a:gd name="T28" fmla="*/ 729 w 1"/>
                  <a:gd name="T29" fmla="*/ 0 h 1"/>
                  <a:gd name="T30" fmla="*/ 0 w 1"/>
                  <a:gd name="T31" fmla="*/ 0 h 1"/>
                  <a:gd name="T32" fmla="*/ 0 w 1"/>
                  <a:gd name="T33" fmla="*/ 0 h 1"/>
                  <a:gd name="T34" fmla="*/ 729 w 1"/>
                  <a:gd name="T35" fmla="*/ 0 h 1"/>
                  <a:gd name="T36" fmla="*/ 729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1" y="0"/>
                    </a:cubicBezTo>
                    <a:cubicBezTo>
                      <a:pt x="1"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8" name="Freeform 249"/>
              <p:cNvSpPr>
                <a:spLocks noChangeArrowheads="1"/>
              </p:cNvSpPr>
              <p:nvPr/>
            </p:nvSpPr>
            <p:spPr bwMode="auto">
              <a:xfrm>
                <a:off x="50" y="869"/>
                <a:ext cx="2" cy="1"/>
              </a:xfrm>
              <a:custGeom>
                <a:avLst/>
                <a:gdLst>
                  <a:gd name="T0" fmla="*/ 64 w 1"/>
                  <a:gd name="T1" fmla="*/ 0 h 1"/>
                  <a:gd name="T2" fmla="*/ 0 w 1"/>
                  <a:gd name="T3" fmla="*/ 0 h 1"/>
                  <a:gd name="T4" fmla="*/ 0 w 1"/>
                  <a:gd name="T5" fmla="*/ 0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0" y="0"/>
                      <a:pt x="0" y="0"/>
                      <a:pt x="0" y="0"/>
                    </a:cubicBezTo>
                    <a:cubicBezTo>
                      <a:pt x="0" y="0"/>
                      <a:pt x="0" y="0"/>
                      <a:pt x="0" y="0"/>
                    </a:cubicBezTo>
                    <a:cubicBezTo>
                      <a:pt x="0" y="0"/>
                      <a:pt x="0" y="0"/>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09" name="Freeform 250"/>
              <p:cNvSpPr>
                <a:spLocks noChangeArrowheads="1"/>
              </p:cNvSpPr>
              <p:nvPr/>
            </p:nvSpPr>
            <p:spPr bwMode="auto">
              <a:xfrm>
                <a:off x="50" y="869"/>
                <a:ext cx="2" cy="1"/>
              </a:xfrm>
              <a:custGeom>
                <a:avLst/>
                <a:gdLst>
                  <a:gd name="T0" fmla="*/ 64 w 1"/>
                  <a:gd name="T1" fmla="*/ 0 h 1"/>
                  <a:gd name="T2" fmla="*/ 64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0" name="Freeform 251"/>
              <p:cNvSpPr>
                <a:spLocks noChangeArrowheads="1"/>
              </p:cNvSpPr>
              <p:nvPr/>
            </p:nvSpPr>
            <p:spPr bwMode="auto">
              <a:xfrm>
                <a:off x="50" y="867"/>
                <a:ext cx="2" cy="1"/>
              </a:xfrm>
              <a:custGeom>
                <a:avLst/>
                <a:gdLst>
                  <a:gd name="T0" fmla="*/ 64 w 1"/>
                  <a:gd name="T1" fmla="*/ 0 h 1"/>
                  <a:gd name="T2" fmla="*/ 0 w 1"/>
                  <a:gd name="T3" fmla="*/ 0 h 1"/>
                  <a:gd name="T4" fmla="*/ 0 w 1"/>
                  <a:gd name="T5" fmla="*/ 0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0" y="0"/>
                    </a:cubicBezTo>
                    <a:cubicBezTo>
                      <a:pt x="0" y="0"/>
                      <a:pt x="0" y="0"/>
                      <a:pt x="0" y="0"/>
                    </a:cubicBezTo>
                    <a:cubicBezTo>
                      <a:pt x="0"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1" name="Freeform 252"/>
              <p:cNvSpPr>
                <a:spLocks noChangeArrowheads="1"/>
              </p:cNvSpPr>
              <p:nvPr/>
            </p:nvSpPr>
            <p:spPr bwMode="auto">
              <a:xfrm>
                <a:off x="50" y="867"/>
                <a:ext cx="2" cy="1"/>
              </a:xfrm>
              <a:custGeom>
                <a:avLst/>
                <a:gdLst>
                  <a:gd name="T0" fmla="*/ 64 w 1"/>
                  <a:gd name="T1" fmla="*/ 0 h 1"/>
                  <a:gd name="T2" fmla="*/ 64 w 1"/>
                  <a:gd name="T3" fmla="*/ 0 h 1"/>
                  <a:gd name="T4" fmla="*/ 64 w 1"/>
                  <a:gd name="T5" fmla="*/ 0 h 1"/>
                  <a:gd name="T6" fmla="*/ 0 w 1"/>
                  <a:gd name="T7" fmla="*/ 0 h 1"/>
                  <a:gd name="T8" fmla="*/ 0 w 1"/>
                  <a:gd name="T9" fmla="*/ 0 h 1"/>
                  <a:gd name="T10" fmla="*/ 0 w 1"/>
                  <a:gd name="T11" fmla="*/ 0 h 1"/>
                  <a:gd name="T12" fmla="*/ 64 w 1"/>
                  <a:gd name="T13" fmla="*/ 0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64 w 1"/>
                  <a:gd name="T29" fmla="*/ 0 h 1"/>
                  <a:gd name="T30" fmla="*/ 0 w 1"/>
                  <a:gd name="T31" fmla="*/ 0 h 1"/>
                  <a:gd name="T32" fmla="*/ 0 w 1"/>
                  <a:gd name="T33" fmla="*/ 0 h 1"/>
                  <a:gd name="T34" fmla="*/ 0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2" name="Freeform 253"/>
              <p:cNvSpPr>
                <a:spLocks noChangeArrowheads="1"/>
              </p:cNvSpPr>
              <p:nvPr/>
            </p:nvSpPr>
            <p:spPr bwMode="auto">
              <a:xfrm>
                <a:off x="28" y="874"/>
                <a:ext cx="3" cy="4"/>
              </a:xfrm>
              <a:custGeom>
                <a:avLst/>
                <a:gdLst>
                  <a:gd name="T0" fmla="*/ 729 w 1"/>
                  <a:gd name="T1" fmla="*/ 128 h 2"/>
                  <a:gd name="T2" fmla="*/ 0 w 1"/>
                  <a:gd name="T3" fmla="*/ 128 h 2"/>
                  <a:gd name="T4" fmla="*/ 0 w 1"/>
                  <a:gd name="T5" fmla="*/ 64 h 2"/>
                  <a:gd name="T6" fmla="*/ 729 w 1"/>
                  <a:gd name="T7" fmla="*/ 64 h 2"/>
                  <a:gd name="T8" fmla="*/ 729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1"/>
                    </a:cubicBezTo>
                    <a:cubicBezTo>
                      <a:pt x="0" y="0"/>
                      <a:pt x="1" y="0"/>
                      <a:pt x="1" y="1"/>
                    </a:cubicBezTo>
                    <a:cubicBezTo>
                      <a:pt x="1" y="1"/>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3" name="Freeform 254"/>
              <p:cNvSpPr>
                <a:spLocks noChangeArrowheads="1"/>
              </p:cNvSpPr>
              <p:nvPr/>
            </p:nvSpPr>
            <p:spPr bwMode="auto">
              <a:xfrm>
                <a:off x="28" y="874"/>
                <a:ext cx="3" cy="4"/>
              </a:xfrm>
              <a:custGeom>
                <a:avLst/>
                <a:gdLst>
                  <a:gd name="T0" fmla="*/ 729 w 1"/>
                  <a:gd name="T1" fmla="*/ 128 h 2"/>
                  <a:gd name="T2" fmla="*/ 729 w 1"/>
                  <a:gd name="T3" fmla="*/ 128 h 2"/>
                  <a:gd name="T4" fmla="*/ 0 w 1"/>
                  <a:gd name="T5" fmla="*/ 128 h 2"/>
                  <a:gd name="T6" fmla="*/ 0 w 1"/>
                  <a:gd name="T7" fmla="*/ 128 h 2"/>
                  <a:gd name="T8" fmla="*/ 0 w 1"/>
                  <a:gd name="T9" fmla="*/ 64 h 2"/>
                  <a:gd name="T10" fmla="*/ 0 w 1"/>
                  <a:gd name="T11" fmla="*/ 64 h 2"/>
                  <a:gd name="T12" fmla="*/ 0 w 1"/>
                  <a:gd name="T13" fmla="*/ 0 h 2"/>
                  <a:gd name="T14" fmla="*/ 729 w 1"/>
                  <a:gd name="T15" fmla="*/ 64 h 2"/>
                  <a:gd name="T16" fmla="*/ 729 w 1"/>
                  <a:gd name="T17" fmla="*/ 128 h 2"/>
                  <a:gd name="T18" fmla="*/ 729 w 1"/>
                  <a:gd name="T19" fmla="*/ 128 h 2"/>
                  <a:gd name="T20" fmla="*/ 729 w 1"/>
                  <a:gd name="T21" fmla="*/ 128 h 2"/>
                  <a:gd name="T22" fmla="*/ 729 w 1"/>
                  <a:gd name="T23" fmla="*/ 128 h 2"/>
                  <a:gd name="T24" fmla="*/ 729 w 1"/>
                  <a:gd name="T25" fmla="*/ 128 h 2"/>
                  <a:gd name="T26" fmla="*/ 729 w 1"/>
                  <a:gd name="T27" fmla="*/ 64 h 2"/>
                  <a:gd name="T28" fmla="*/ 0 w 1"/>
                  <a:gd name="T29" fmla="*/ 0 h 2"/>
                  <a:gd name="T30" fmla="*/ 0 w 1"/>
                  <a:gd name="T31" fmla="*/ 64 h 2"/>
                  <a:gd name="T32" fmla="*/ 0 w 1"/>
                  <a:gd name="T33" fmla="*/ 64 h 2"/>
                  <a:gd name="T34" fmla="*/ 0 w 1"/>
                  <a:gd name="T35" fmla="*/ 128 h 2"/>
                  <a:gd name="T36" fmla="*/ 0 w 1"/>
                  <a:gd name="T37" fmla="*/ 128 h 2"/>
                  <a:gd name="T38" fmla="*/ 729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0" y="2"/>
                    </a:cubicBezTo>
                    <a:cubicBezTo>
                      <a:pt x="0" y="2"/>
                      <a:pt x="0" y="2"/>
                      <a:pt x="0" y="2"/>
                    </a:cubicBezTo>
                    <a:cubicBezTo>
                      <a:pt x="0" y="1"/>
                      <a:pt x="0" y="1"/>
                      <a:pt x="0" y="1"/>
                    </a:cubicBezTo>
                    <a:cubicBezTo>
                      <a:pt x="0" y="1"/>
                      <a:pt x="0" y="1"/>
                      <a:pt x="0" y="1"/>
                    </a:cubicBezTo>
                    <a:cubicBezTo>
                      <a:pt x="0" y="0"/>
                      <a:pt x="0" y="0"/>
                      <a:pt x="0" y="0"/>
                    </a:cubicBezTo>
                    <a:cubicBezTo>
                      <a:pt x="1" y="1"/>
                      <a:pt x="1" y="1"/>
                      <a:pt x="1" y="1"/>
                    </a:cubicBezTo>
                    <a:cubicBezTo>
                      <a:pt x="1" y="1"/>
                      <a:pt x="1" y="1"/>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1" y="1"/>
                      <a:pt x="1" y="1"/>
                      <a:pt x="0" y="0"/>
                    </a:cubicBezTo>
                    <a:cubicBezTo>
                      <a:pt x="0" y="0"/>
                      <a:pt x="0" y="0"/>
                      <a:pt x="0" y="1"/>
                    </a:cubicBezTo>
                    <a:cubicBezTo>
                      <a:pt x="0" y="1"/>
                      <a:pt x="0" y="1"/>
                      <a:pt x="0" y="1"/>
                    </a:cubicBezTo>
                    <a:cubicBezTo>
                      <a:pt x="0" y="1"/>
                      <a:pt x="0" y="1"/>
                      <a:pt x="0" y="2"/>
                    </a:cubicBezTo>
                    <a:cubicBezTo>
                      <a:pt x="0" y="2"/>
                      <a:pt x="0" y="2"/>
                      <a:pt x="0" y="2"/>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4" name="Freeform 255"/>
              <p:cNvSpPr>
                <a:spLocks noChangeArrowheads="1"/>
              </p:cNvSpPr>
              <p:nvPr/>
            </p:nvSpPr>
            <p:spPr bwMode="auto">
              <a:xfrm>
                <a:off x="50" y="864"/>
                <a:ext cx="2" cy="1"/>
              </a:xfrm>
              <a:custGeom>
                <a:avLst/>
                <a:gdLst>
                  <a:gd name="T0" fmla="*/ 64 w 1"/>
                  <a:gd name="T1" fmla="*/ 0 h 1"/>
                  <a:gd name="T2" fmla="*/ 64 w 1"/>
                  <a:gd name="T3" fmla="*/ 0 h 1"/>
                  <a:gd name="T4" fmla="*/ 64 w 1"/>
                  <a:gd name="T5" fmla="*/ 0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5" name="Freeform 256"/>
              <p:cNvSpPr>
                <a:spLocks noChangeArrowheads="1"/>
              </p:cNvSpPr>
              <p:nvPr/>
            </p:nvSpPr>
            <p:spPr bwMode="auto">
              <a:xfrm>
                <a:off x="50" y="864"/>
                <a:ext cx="2" cy="1"/>
              </a:xfrm>
              <a:custGeom>
                <a:avLst/>
                <a:gdLst>
                  <a:gd name="T0" fmla="*/ 64 w 1"/>
                  <a:gd name="T1" fmla="*/ 0 h 1"/>
                  <a:gd name="T2" fmla="*/ 64 w 1"/>
                  <a:gd name="T3" fmla="*/ 0 h 1"/>
                  <a:gd name="T4" fmla="*/ 64 w 1"/>
                  <a:gd name="T5" fmla="*/ 0 h 1"/>
                  <a:gd name="T6" fmla="*/ 64 w 1"/>
                  <a:gd name="T7" fmla="*/ 0 h 1"/>
                  <a:gd name="T8" fmla="*/ 0 w 1"/>
                  <a:gd name="T9" fmla="*/ 0 h 1"/>
                  <a:gd name="T10" fmla="*/ 64 w 1"/>
                  <a:gd name="T11" fmla="*/ 0 h 1"/>
                  <a:gd name="T12" fmla="*/ 64 w 1"/>
                  <a:gd name="T13" fmla="*/ 0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64 w 1"/>
                  <a:gd name="T29" fmla="*/ 0 h 1"/>
                  <a:gd name="T30" fmla="*/ 64 w 1"/>
                  <a:gd name="T31" fmla="*/ 0 h 1"/>
                  <a:gd name="T32" fmla="*/ 0 w 1"/>
                  <a:gd name="T33" fmla="*/ 0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1" y="0"/>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6" name="Freeform 257"/>
              <p:cNvSpPr>
                <a:spLocks noChangeArrowheads="1"/>
              </p:cNvSpPr>
              <p:nvPr/>
            </p:nvSpPr>
            <p:spPr bwMode="auto">
              <a:xfrm>
                <a:off x="45" y="782"/>
                <a:ext cx="78" cy="85"/>
              </a:xfrm>
              <a:custGeom>
                <a:avLst/>
                <a:gdLst>
                  <a:gd name="T0" fmla="*/ 5614 w 33"/>
                  <a:gd name="T1" fmla="*/ 524 h 36"/>
                  <a:gd name="T2" fmla="*/ 1900 w 33"/>
                  <a:gd name="T3" fmla="*/ 2581 h 36"/>
                  <a:gd name="T4" fmla="*/ 5744 w 33"/>
                  <a:gd name="T5" fmla="*/ 659 h 36"/>
                  <a:gd name="T6" fmla="*/ 369 w 33"/>
                  <a:gd name="T7" fmla="*/ 6255 h 36"/>
                  <a:gd name="T8" fmla="*/ 4715 w 33"/>
                  <a:gd name="T9" fmla="*/ 368 h 36"/>
                  <a:gd name="T10" fmla="*/ 5614 w 33"/>
                  <a:gd name="T11" fmla="*/ 524 h 36"/>
                  <a:gd name="T12" fmla="*/ 0 60000 65536"/>
                  <a:gd name="T13" fmla="*/ 0 60000 65536"/>
                  <a:gd name="T14" fmla="*/ 0 60000 65536"/>
                  <a:gd name="T15" fmla="*/ 0 60000 65536"/>
                  <a:gd name="T16" fmla="*/ 0 60000 65536"/>
                  <a:gd name="T17" fmla="*/ 0 60000 65536"/>
                  <a:gd name="T18" fmla="*/ 0 w 33"/>
                  <a:gd name="T19" fmla="*/ 0 h 36"/>
                  <a:gd name="T20" fmla="*/ 33 w 33"/>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3" h="36">
                    <a:moveTo>
                      <a:pt x="32" y="3"/>
                    </a:moveTo>
                    <a:cubicBezTo>
                      <a:pt x="23" y="5"/>
                      <a:pt x="15" y="6"/>
                      <a:pt x="11" y="15"/>
                    </a:cubicBezTo>
                    <a:cubicBezTo>
                      <a:pt x="17" y="8"/>
                      <a:pt x="24" y="8"/>
                      <a:pt x="33" y="4"/>
                    </a:cubicBezTo>
                    <a:cubicBezTo>
                      <a:pt x="22" y="17"/>
                      <a:pt x="8" y="17"/>
                      <a:pt x="2" y="36"/>
                    </a:cubicBezTo>
                    <a:cubicBezTo>
                      <a:pt x="0" y="26"/>
                      <a:pt x="5" y="0"/>
                      <a:pt x="27" y="2"/>
                    </a:cubicBezTo>
                    <a:cubicBezTo>
                      <a:pt x="30" y="2"/>
                      <a:pt x="31" y="3"/>
                      <a:pt x="3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7" name="Freeform 258"/>
              <p:cNvSpPr>
                <a:spLocks noChangeArrowheads="1"/>
              </p:cNvSpPr>
              <p:nvPr/>
            </p:nvSpPr>
            <p:spPr bwMode="auto">
              <a:xfrm>
                <a:off x="66" y="793"/>
                <a:ext cx="71" cy="64"/>
              </a:xfrm>
              <a:custGeom>
                <a:avLst/>
                <a:gdLst>
                  <a:gd name="T0" fmla="*/ 4385 w 30"/>
                  <a:gd name="T1" fmla="*/ 0 h 27"/>
                  <a:gd name="T2" fmla="*/ 2823 w 30"/>
                  <a:gd name="T3" fmla="*/ 3501 h 27"/>
                  <a:gd name="T4" fmla="*/ 4241 w 30"/>
                  <a:gd name="T5" fmla="*/ 0 h 27"/>
                  <a:gd name="T6" fmla="*/ 0 w 30"/>
                  <a:gd name="T7" fmla="*/ 4793 h 27"/>
                  <a:gd name="T8" fmla="*/ 4733 w 30"/>
                  <a:gd name="T9" fmla="*/ 1041 h 27"/>
                  <a:gd name="T10" fmla="*/ 4385 w 30"/>
                  <a:gd name="T11" fmla="*/ 0 h 27"/>
                  <a:gd name="T12" fmla="*/ 0 60000 65536"/>
                  <a:gd name="T13" fmla="*/ 0 60000 65536"/>
                  <a:gd name="T14" fmla="*/ 0 60000 65536"/>
                  <a:gd name="T15" fmla="*/ 0 60000 65536"/>
                  <a:gd name="T16" fmla="*/ 0 60000 65536"/>
                  <a:gd name="T17" fmla="*/ 0 60000 65536"/>
                  <a:gd name="T18" fmla="*/ 0 w 30"/>
                  <a:gd name="T19" fmla="*/ 0 h 27"/>
                  <a:gd name="T20" fmla="*/ 30 w 30"/>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0" h="27">
                    <a:moveTo>
                      <a:pt x="25" y="0"/>
                    </a:moveTo>
                    <a:cubicBezTo>
                      <a:pt x="24" y="9"/>
                      <a:pt x="24" y="16"/>
                      <a:pt x="16" y="20"/>
                    </a:cubicBezTo>
                    <a:cubicBezTo>
                      <a:pt x="22" y="14"/>
                      <a:pt x="21" y="8"/>
                      <a:pt x="24" y="0"/>
                    </a:cubicBezTo>
                    <a:cubicBezTo>
                      <a:pt x="11" y="12"/>
                      <a:pt x="12" y="24"/>
                      <a:pt x="0" y="27"/>
                    </a:cubicBezTo>
                    <a:cubicBezTo>
                      <a:pt x="12" y="27"/>
                      <a:pt x="30" y="23"/>
                      <a:pt x="27" y="6"/>
                    </a:cubicBezTo>
                    <a:cubicBezTo>
                      <a:pt x="27" y="3"/>
                      <a:pt x="25" y="1"/>
                      <a:pt x="25"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8" name="Freeform 259"/>
              <p:cNvSpPr>
                <a:spLocks noChangeArrowheads="1"/>
              </p:cNvSpPr>
              <p:nvPr/>
            </p:nvSpPr>
            <p:spPr bwMode="auto">
              <a:xfrm>
                <a:off x="50" y="829"/>
                <a:ext cx="47" cy="97"/>
              </a:xfrm>
              <a:custGeom>
                <a:avLst/>
                <a:gdLst>
                  <a:gd name="T0" fmla="*/ 3027 w 20"/>
                  <a:gd name="T1" fmla="*/ 6835 h 41"/>
                  <a:gd name="T2" fmla="*/ 2009 w 20"/>
                  <a:gd name="T3" fmla="*/ 7048 h 41"/>
                  <a:gd name="T4" fmla="*/ 1375 w 20"/>
                  <a:gd name="T5" fmla="*/ 6303 h 41"/>
                  <a:gd name="T6" fmla="*/ 1492 w 20"/>
                  <a:gd name="T7" fmla="*/ 873 h 41"/>
                  <a:gd name="T8" fmla="*/ 2373 w 20"/>
                  <a:gd name="T9" fmla="*/ 156 h 41"/>
                  <a:gd name="T10" fmla="*/ 2507 w 20"/>
                  <a:gd name="T11" fmla="*/ 0 h 41"/>
                  <a:gd name="T12" fmla="*/ 635 w 20"/>
                  <a:gd name="T13" fmla="*/ 2451 h 41"/>
                  <a:gd name="T14" fmla="*/ 635 w 20"/>
                  <a:gd name="T15" fmla="*/ 5257 h 41"/>
                  <a:gd name="T16" fmla="*/ 1492 w 20"/>
                  <a:gd name="T17" fmla="*/ 6516 h 41"/>
                  <a:gd name="T18" fmla="*/ 2507 w 20"/>
                  <a:gd name="T19" fmla="*/ 7048 h 41"/>
                  <a:gd name="T20" fmla="*/ 3027 w 20"/>
                  <a:gd name="T21" fmla="*/ 6835 h 41"/>
                  <a:gd name="T22" fmla="*/ 3231 w 20"/>
                  <a:gd name="T23" fmla="*/ 6303 h 41"/>
                  <a:gd name="T24" fmla="*/ 2867 w 20"/>
                  <a:gd name="T25" fmla="*/ 5799 h 41"/>
                  <a:gd name="T26" fmla="*/ 2712 w 20"/>
                  <a:gd name="T27" fmla="*/ 5799 h 41"/>
                  <a:gd name="T28" fmla="*/ 2712 w 20"/>
                  <a:gd name="T29" fmla="*/ 5799 h 41"/>
                  <a:gd name="T30" fmla="*/ 2867 w 20"/>
                  <a:gd name="T31" fmla="*/ 5922 h 41"/>
                  <a:gd name="T32" fmla="*/ 3231 w 20"/>
                  <a:gd name="T33" fmla="*/ 6303 h 41"/>
                  <a:gd name="T34" fmla="*/ 3027 w 20"/>
                  <a:gd name="T35" fmla="*/ 6835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41"/>
                  <a:gd name="T56" fmla="*/ 20 w 20"/>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41">
                    <a:moveTo>
                      <a:pt x="18" y="39"/>
                    </a:moveTo>
                    <a:cubicBezTo>
                      <a:pt x="17" y="41"/>
                      <a:pt x="14" y="40"/>
                      <a:pt x="12" y="40"/>
                    </a:cubicBezTo>
                    <a:cubicBezTo>
                      <a:pt x="11" y="39"/>
                      <a:pt x="9" y="37"/>
                      <a:pt x="8" y="36"/>
                    </a:cubicBezTo>
                    <a:cubicBezTo>
                      <a:pt x="0" y="28"/>
                      <a:pt x="1" y="14"/>
                      <a:pt x="9" y="5"/>
                    </a:cubicBezTo>
                    <a:cubicBezTo>
                      <a:pt x="11" y="3"/>
                      <a:pt x="12" y="2"/>
                      <a:pt x="14" y="1"/>
                    </a:cubicBezTo>
                    <a:cubicBezTo>
                      <a:pt x="15" y="1"/>
                      <a:pt x="15" y="1"/>
                      <a:pt x="15" y="0"/>
                    </a:cubicBezTo>
                    <a:cubicBezTo>
                      <a:pt x="10" y="3"/>
                      <a:pt x="6" y="8"/>
                      <a:pt x="4" y="14"/>
                    </a:cubicBezTo>
                    <a:cubicBezTo>
                      <a:pt x="2" y="19"/>
                      <a:pt x="2" y="25"/>
                      <a:pt x="4" y="30"/>
                    </a:cubicBezTo>
                    <a:cubicBezTo>
                      <a:pt x="5" y="33"/>
                      <a:pt x="7" y="35"/>
                      <a:pt x="9" y="37"/>
                    </a:cubicBezTo>
                    <a:cubicBezTo>
                      <a:pt x="11" y="39"/>
                      <a:pt x="13" y="40"/>
                      <a:pt x="15" y="40"/>
                    </a:cubicBezTo>
                    <a:cubicBezTo>
                      <a:pt x="17" y="40"/>
                      <a:pt x="18" y="40"/>
                      <a:pt x="18" y="39"/>
                    </a:cubicBezTo>
                    <a:cubicBezTo>
                      <a:pt x="19" y="38"/>
                      <a:pt x="19" y="37"/>
                      <a:pt x="19" y="36"/>
                    </a:cubicBezTo>
                    <a:cubicBezTo>
                      <a:pt x="19" y="35"/>
                      <a:pt x="18" y="34"/>
                      <a:pt x="17" y="33"/>
                    </a:cubicBezTo>
                    <a:cubicBezTo>
                      <a:pt x="17" y="33"/>
                      <a:pt x="17" y="33"/>
                      <a:pt x="16" y="33"/>
                    </a:cubicBezTo>
                    <a:cubicBezTo>
                      <a:pt x="16" y="33"/>
                      <a:pt x="16" y="33"/>
                      <a:pt x="16" y="33"/>
                    </a:cubicBezTo>
                    <a:cubicBezTo>
                      <a:pt x="17" y="33"/>
                      <a:pt x="17" y="33"/>
                      <a:pt x="17" y="34"/>
                    </a:cubicBezTo>
                    <a:cubicBezTo>
                      <a:pt x="18" y="34"/>
                      <a:pt x="19" y="35"/>
                      <a:pt x="19" y="36"/>
                    </a:cubicBezTo>
                    <a:cubicBezTo>
                      <a:pt x="20" y="37"/>
                      <a:pt x="19" y="38"/>
                      <a:pt x="18" y="3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719" name="Freeform 260"/>
              <p:cNvSpPr>
                <a:spLocks noChangeArrowheads="1"/>
              </p:cNvSpPr>
              <p:nvPr/>
            </p:nvSpPr>
            <p:spPr bwMode="auto">
              <a:xfrm>
                <a:off x="52" y="867"/>
                <a:ext cx="9" cy="7"/>
              </a:xfrm>
              <a:custGeom>
                <a:avLst/>
                <a:gdLst>
                  <a:gd name="T0" fmla="*/ 0 w 4"/>
                  <a:gd name="T1" fmla="*/ 355 h 3"/>
                  <a:gd name="T2" fmla="*/ 126 w 4"/>
                  <a:gd name="T3" fmla="*/ 0 h 3"/>
                  <a:gd name="T4" fmla="*/ 409 w 4"/>
                  <a:gd name="T5" fmla="*/ 152 h 3"/>
                  <a:gd name="T6" fmla="*/ 409 w 4"/>
                  <a:gd name="T7" fmla="*/ 469 h 3"/>
                  <a:gd name="T8" fmla="*/ 0 w 4"/>
                  <a:gd name="T9" fmla="*/ 355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2"/>
                    </a:moveTo>
                    <a:cubicBezTo>
                      <a:pt x="0" y="1"/>
                      <a:pt x="0" y="0"/>
                      <a:pt x="1" y="0"/>
                    </a:cubicBezTo>
                    <a:cubicBezTo>
                      <a:pt x="2" y="0"/>
                      <a:pt x="3" y="0"/>
                      <a:pt x="3" y="1"/>
                    </a:cubicBezTo>
                    <a:cubicBezTo>
                      <a:pt x="4" y="2"/>
                      <a:pt x="3" y="3"/>
                      <a:pt x="3" y="3"/>
                    </a:cubicBezTo>
                    <a:cubicBezTo>
                      <a:pt x="2" y="3"/>
                      <a:pt x="1" y="3"/>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grpSp>
        <p:grpSp>
          <p:nvGrpSpPr>
            <p:cNvPr id="119261" name="Group 462"/>
            <p:cNvGrpSpPr/>
            <p:nvPr/>
          </p:nvGrpSpPr>
          <p:grpSpPr bwMode="auto">
            <a:xfrm>
              <a:off x="52" y="0"/>
              <a:ext cx="1783" cy="1769"/>
              <a:chOff x="0" y="0"/>
              <a:chExt cx="1783" cy="1769"/>
            </a:xfrm>
          </p:grpSpPr>
          <p:sp>
            <p:nvSpPr>
              <p:cNvPr id="119320" name="Freeform 262"/>
              <p:cNvSpPr>
                <a:spLocks noChangeArrowheads="1"/>
              </p:cNvSpPr>
              <p:nvPr/>
            </p:nvSpPr>
            <p:spPr bwMode="auto">
              <a:xfrm>
                <a:off x="0" y="1096"/>
                <a:ext cx="7" cy="7"/>
              </a:xfrm>
              <a:custGeom>
                <a:avLst/>
                <a:gdLst>
                  <a:gd name="T0" fmla="*/ 0 w 3"/>
                  <a:gd name="T1" fmla="*/ 355 h 3"/>
                  <a:gd name="T2" fmla="*/ 0 w 3"/>
                  <a:gd name="T3" fmla="*/ 355 h 3"/>
                  <a:gd name="T4" fmla="*/ 0 w 3"/>
                  <a:gd name="T5" fmla="*/ 152 h 3"/>
                  <a:gd name="T6" fmla="*/ 152 w 3"/>
                  <a:gd name="T7" fmla="*/ 0 h 3"/>
                  <a:gd name="T8" fmla="*/ 355 w 3"/>
                  <a:gd name="T9" fmla="*/ 0 h 3"/>
                  <a:gd name="T10" fmla="*/ 469 w 3"/>
                  <a:gd name="T11" fmla="*/ 152 h 3"/>
                  <a:gd name="T12" fmla="*/ 469 w 3"/>
                  <a:gd name="T13" fmla="*/ 355 h 3"/>
                  <a:gd name="T14" fmla="*/ 469 w 3"/>
                  <a:gd name="T15" fmla="*/ 469 h 3"/>
                  <a:gd name="T16" fmla="*/ 152 w 3"/>
                  <a:gd name="T17" fmla="*/ 469 h 3"/>
                  <a:gd name="T18" fmla="*/ 0 w 3"/>
                  <a:gd name="T19" fmla="*/ 355 h 3"/>
                  <a:gd name="T20" fmla="*/ 0 w 3"/>
                  <a:gd name="T21" fmla="*/ 355 h 3"/>
                  <a:gd name="T22" fmla="*/ 0 w 3"/>
                  <a:gd name="T23" fmla="*/ 355 h 3"/>
                  <a:gd name="T24" fmla="*/ 152 w 3"/>
                  <a:gd name="T25" fmla="*/ 469 h 3"/>
                  <a:gd name="T26" fmla="*/ 469 w 3"/>
                  <a:gd name="T27" fmla="*/ 469 h 3"/>
                  <a:gd name="T28" fmla="*/ 469 w 3"/>
                  <a:gd name="T29" fmla="*/ 355 h 3"/>
                  <a:gd name="T30" fmla="*/ 469 w 3"/>
                  <a:gd name="T31" fmla="*/ 152 h 3"/>
                  <a:gd name="T32" fmla="*/ 355 w 3"/>
                  <a:gd name="T33" fmla="*/ 0 h 3"/>
                  <a:gd name="T34" fmla="*/ 152 w 3"/>
                  <a:gd name="T35" fmla="*/ 0 h 3"/>
                  <a:gd name="T36" fmla="*/ 0 w 3"/>
                  <a:gd name="T37" fmla="*/ 152 h 3"/>
                  <a:gd name="T38" fmla="*/ 0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2"/>
                    </a:moveTo>
                    <a:cubicBezTo>
                      <a:pt x="0" y="2"/>
                      <a:pt x="0" y="2"/>
                      <a:pt x="0" y="2"/>
                    </a:cubicBezTo>
                    <a:cubicBezTo>
                      <a:pt x="0" y="1"/>
                      <a:pt x="0" y="1"/>
                      <a:pt x="0" y="1"/>
                    </a:cubicBezTo>
                    <a:cubicBezTo>
                      <a:pt x="0" y="0"/>
                      <a:pt x="1" y="0"/>
                      <a:pt x="1" y="0"/>
                    </a:cubicBezTo>
                    <a:cubicBezTo>
                      <a:pt x="1" y="0"/>
                      <a:pt x="2" y="0"/>
                      <a:pt x="2" y="0"/>
                    </a:cubicBezTo>
                    <a:cubicBezTo>
                      <a:pt x="3" y="1"/>
                      <a:pt x="3" y="1"/>
                      <a:pt x="3" y="1"/>
                    </a:cubicBezTo>
                    <a:cubicBezTo>
                      <a:pt x="3" y="2"/>
                      <a:pt x="3" y="2"/>
                      <a:pt x="3" y="2"/>
                    </a:cubicBezTo>
                    <a:cubicBezTo>
                      <a:pt x="3" y="3"/>
                      <a:pt x="3" y="3"/>
                      <a:pt x="3" y="3"/>
                    </a:cubicBezTo>
                    <a:cubicBezTo>
                      <a:pt x="2" y="3"/>
                      <a:pt x="2" y="3"/>
                      <a:pt x="1" y="3"/>
                    </a:cubicBezTo>
                    <a:cubicBezTo>
                      <a:pt x="1" y="3"/>
                      <a:pt x="1" y="2"/>
                      <a:pt x="0" y="2"/>
                    </a:cubicBezTo>
                    <a:cubicBezTo>
                      <a:pt x="0" y="2"/>
                      <a:pt x="0" y="2"/>
                      <a:pt x="0" y="2"/>
                    </a:cubicBezTo>
                    <a:cubicBezTo>
                      <a:pt x="0" y="2"/>
                      <a:pt x="0" y="2"/>
                      <a:pt x="0" y="2"/>
                    </a:cubicBezTo>
                    <a:cubicBezTo>
                      <a:pt x="1" y="2"/>
                      <a:pt x="1" y="3"/>
                      <a:pt x="1" y="3"/>
                    </a:cubicBezTo>
                    <a:cubicBezTo>
                      <a:pt x="2" y="3"/>
                      <a:pt x="2" y="3"/>
                      <a:pt x="3" y="3"/>
                    </a:cubicBezTo>
                    <a:cubicBezTo>
                      <a:pt x="3" y="3"/>
                      <a:pt x="3" y="3"/>
                      <a:pt x="3" y="2"/>
                    </a:cubicBezTo>
                    <a:cubicBezTo>
                      <a:pt x="3" y="2"/>
                      <a:pt x="3" y="2"/>
                      <a:pt x="3" y="1"/>
                    </a:cubicBezTo>
                    <a:cubicBezTo>
                      <a:pt x="3" y="1"/>
                      <a:pt x="3" y="0"/>
                      <a:pt x="2" y="0"/>
                    </a:cubicBezTo>
                    <a:cubicBezTo>
                      <a:pt x="2" y="0"/>
                      <a:pt x="1" y="0"/>
                      <a:pt x="1" y="0"/>
                    </a:cubicBezTo>
                    <a:cubicBezTo>
                      <a:pt x="1" y="0"/>
                      <a:pt x="0" y="0"/>
                      <a:pt x="0" y="1"/>
                    </a:cubicBezTo>
                    <a:cubicBezTo>
                      <a:pt x="0" y="1"/>
                      <a:pt x="0" y="1"/>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1" name="Freeform 263"/>
              <p:cNvSpPr>
                <a:spLocks noChangeArrowheads="1"/>
              </p:cNvSpPr>
              <p:nvPr/>
            </p:nvSpPr>
            <p:spPr bwMode="auto">
              <a:xfrm>
                <a:off x="0" y="1105"/>
                <a:ext cx="7" cy="7"/>
              </a:xfrm>
              <a:custGeom>
                <a:avLst/>
                <a:gdLst>
                  <a:gd name="T0" fmla="*/ 0 w 3"/>
                  <a:gd name="T1" fmla="*/ 355 h 3"/>
                  <a:gd name="T2" fmla="*/ 152 w 3"/>
                  <a:gd name="T3" fmla="*/ 0 h 3"/>
                  <a:gd name="T4" fmla="*/ 469 w 3"/>
                  <a:gd name="T5" fmla="*/ 355 h 3"/>
                  <a:gd name="T6" fmla="*/ 355 w 3"/>
                  <a:gd name="T7" fmla="*/ 469 h 3"/>
                  <a:gd name="T8" fmla="*/ 0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cubicBezTo>
                      <a:pt x="0" y="1"/>
                      <a:pt x="0" y="1"/>
                      <a:pt x="1" y="0"/>
                    </a:cubicBezTo>
                    <a:cubicBezTo>
                      <a:pt x="1" y="0"/>
                      <a:pt x="2" y="1"/>
                      <a:pt x="3" y="2"/>
                    </a:cubicBezTo>
                    <a:cubicBezTo>
                      <a:pt x="3" y="2"/>
                      <a:pt x="3" y="3"/>
                      <a:pt x="2" y="3"/>
                    </a:cubicBezTo>
                    <a:cubicBezTo>
                      <a:pt x="1" y="3"/>
                      <a:pt x="1" y="3"/>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2" name="Freeform 264"/>
              <p:cNvSpPr>
                <a:spLocks noChangeArrowheads="1"/>
              </p:cNvSpPr>
              <p:nvPr/>
            </p:nvSpPr>
            <p:spPr bwMode="auto">
              <a:xfrm>
                <a:off x="0" y="1105"/>
                <a:ext cx="7" cy="7"/>
              </a:xfrm>
              <a:custGeom>
                <a:avLst/>
                <a:gdLst>
                  <a:gd name="T0" fmla="*/ 0 w 3"/>
                  <a:gd name="T1" fmla="*/ 355 h 3"/>
                  <a:gd name="T2" fmla="*/ 0 w 3"/>
                  <a:gd name="T3" fmla="*/ 355 h 3"/>
                  <a:gd name="T4" fmla="*/ 0 w 3"/>
                  <a:gd name="T5" fmla="*/ 152 h 3"/>
                  <a:gd name="T6" fmla="*/ 152 w 3"/>
                  <a:gd name="T7" fmla="*/ 0 h 3"/>
                  <a:gd name="T8" fmla="*/ 355 w 3"/>
                  <a:gd name="T9" fmla="*/ 152 h 3"/>
                  <a:gd name="T10" fmla="*/ 469 w 3"/>
                  <a:gd name="T11" fmla="*/ 355 h 3"/>
                  <a:gd name="T12" fmla="*/ 469 w 3"/>
                  <a:gd name="T13" fmla="*/ 469 h 3"/>
                  <a:gd name="T14" fmla="*/ 355 w 3"/>
                  <a:gd name="T15" fmla="*/ 469 h 3"/>
                  <a:gd name="T16" fmla="*/ 152 w 3"/>
                  <a:gd name="T17" fmla="*/ 469 h 3"/>
                  <a:gd name="T18" fmla="*/ 0 w 3"/>
                  <a:gd name="T19" fmla="*/ 355 h 3"/>
                  <a:gd name="T20" fmla="*/ 0 w 3"/>
                  <a:gd name="T21" fmla="*/ 355 h 3"/>
                  <a:gd name="T22" fmla="*/ 0 w 3"/>
                  <a:gd name="T23" fmla="*/ 355 h 3"/>
                  <a:gd name="T24" fmla="*/ 152 w 3"/>
                  <a:gd name="T25" fmla="*/ 469 h 3"/>
                  <a:gd name="T26" fmla="*/ 355 w 3"/>
                  <a:gd name="T27" fmla="*/ 469 h 3"/>
                  <a:gd name="T28" fmla="*/ 469 w 3"/>
                  <a:gd name="T29" fmla="*/ 469 h 3"/>
                  <a:gd name="T30" fmla="*/ 469 w 3"/>
                  <a:gd name="T31" fmla="*/ 355 h 3"/>
                  <a:gd name="T32" fmla="*/ 355 w 3"/>
                  <a:gd name="T33" fmla="*/ 152 h 3"/>
                  <a:gd name="T34" fmla="*/ 152 w 3"/>
                  <a:gd name="T35" fmla="*/ 0 h 3"/>
                  <a:gd name="T36" fmla="*/ 0 w 3"/>
                  <a:gd name="T37" fmla="*/ 152 h 3"/>
                  <a:gd name="T38" fmla="*/ 0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2"/>
                    </a:moveTo>
                    <a:cubicBezTo>
                      <a:pt x="0" y="2"/>
                      <a:pt x="0" y="2"/>
                      <a:pt x="0" y="2"/>
                    </a:cubicBezTo>
                    <a:cubicBezTo>
                      <a:pt x="0" y="2"/>
                      <a:pt x="0" y="1"/>
                      <a:pt x="0" y="1"/>
                    </a:cubicBezTo>
                    <a:cubicBezTo>
                      <a:pt x="0" y="1"/>
                      <a:pt x="0" y="1"/>
                      <a:pt x="1" y="0"/>
                    </a:cubicBezTo>
                    <a:cubicBezTo>
                      <a:pt x="1" y="0"/>
                      <a:pt x="2" y="0"/>
                      <a:pt x="2" y="1"/>
                    </a:cubicBezTo>
                    <a:cubicBezTo>
                      <a:pt x="2" y="1"/>
                      <a:pt x="3" y="1"/>
                      <a:pt x="3" y="2"/>
                    </a:cubicBezTo>
                    <a:cubicBezTo>
                      <a:pt x="3" y="2"/>
                      <a:pt x="3" y="2"/>
                      <a:pt x="3" y="3"/>
                    </a:cubicBezTo>
                    <a:cubicBezTo>
                      <a:pt x="3" y="3"/>
                      <a:pt x="3" y="3"/>
                      <a:pt x="2" y="3"/>
                    </a:cubicBezTo>
                    <a:cubicBezTo>
                      <a:pt x="2" y="3"/>
                      <a:pt x="1" y="3"/>
                      <a:pt x="1" y="3"/>
                    </a:cubicBezTo>
                    <a:cubicBezTo>
                      <a:pt x="1" y="3"/>
                      <a:pt x="0" y="2"/>
                      <a:pt x="0" y="2"/>
                    </a:cubicBezTo>
                    <a:cubicBezTo>
                      <a:pt x="0" y="2"/>
                      <a:pt x="0" y="2"/>
                      <a:pt x="0" y="2"/>
                    </a:cubicBezTo>
                    <a:cubicBezTo>
                      <a:pt x="0" y="2"/>
                      <a:pt x="0" y="2"/>
                      <a:pt x="0" y="2"/>
                    </a:cubicBezTo>
                    <a:cubicBezTo>
                      <a:pt x="0" y="2"/>
                      <a:pt x="1" y="3"/>
                      <a:pt x="1" y="3"/>
                    </a:cubicBezTo>
                    <a:cubicBezTo>
                      <a:pt x="1" y="3"/>
                      <a:pt x="2" y="3"/>
                      <a:pt x="2" y="3"/>
                    </a:cubicBezTo>
                    <a:cubicBezTo>
                      <a:pt x="3" y="3"/>
                      <a:pt x="3" y="3"/>
                      <a:pt x="3" y="3"/>
                    </a:cubicBezTo>
                    <a:cubicBezTo>
                      <a:pt x="3" y="2"/>
                      <a:pt x="3" y="2"/>
                      <a:pt x="3" y="2"/>
                    </a:cubicBezTo>
                    <a:cubicBezTo>
                      <a:pt x="3" y="1"/>
                      <a:pt x="2" y="1"/>
                      <a:pt x="2" y="1"/>
                    </a:cubicBezTo>
                    <a:cubicBezTo>
                      <a:pt x="2" y="0"/>
                      <a:pt x="1" y="0"/>
                      <a:pt x="1" y="0"/>
                    </a:cubicBezTo>
                    <a:cubicBezTo>
                      <a:pt x="0" y="0"/>
                      <a:pt x="0" y="1"/>
                      <a:pt x="0" y="1"/>
                    </a:cubicBezTo>
                    <a:cubicBezTo>
                      <a:pt x="0" y="1"/>
                      <a:pt x="0" y="2"/>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3" name="Freeform 265"/>
              <p:cNvSpPr>
                <a:spLocks noChangeArrowheads="1"/>
              </p:cNvSpPr>
              <p:nvPr/>
            </p:nvSpPr>
            <p:spPr bwMode="auto">
              <a:xfrm>
                <a:off x="2" y="1124"/>
                <a:ext cx="7" cy="7"/>
              </a:xfrm>
              <a:custGeom>
                <a:avLst/>
                <a:gdLst>
                  <a:gd name="T0" fmla="*/ 152 w 3"/>
                  <a:gd name="T1" fmla="*/ 355 h 3"/>
                  <a:gd name="T2" fmla="*/ 152 w 3"/>
                  <a:gd name="T3" fmla="*/ 0 h 3"/>
                  <a:gd name="T4" fmla="*/ 469 w 3"/>
                  <a:gd name="T5" fmla="*/ 152 h 3"/>
                  <a:gd name="T6" fmla="*/ 355 w 3"/>
                  <a:gd name="T7" fmla="*/ 355 h 3"/>
                  <a:gd name="T8" fmla="*/ 152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1"/>
                      <a:pt x="1" y="0"/>
                      <a:pt x="1" y="0"/>
                    </a:cubicBezTo>
                    <a:cubicBezTo>
                      <a:pt x="2" y="0"/>
                      <a:pt x="2" y="1"/>
                      <a:pt x="3" y="1"/>
                    </a:cubicBezTo>
                    <a:cubicBezTo>
                      <a:pt x="3" y="2"/>
                      <a:pt x="3" y="2"/>
                      <a:pt x="2" y="2"/>
                    </a:cubicBezTo>
                    <a:cubicBezTo>
                      <a:pt x="2" y="3"/>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4" name="Freeform 266"/>
              <p:cNvSpPr>
                <a:spLocks noChangeArrowheads="1"/>
              </p:cNvSpPr>
              <p:nvPr/>
            </p:nvSpPr>
            <p:spPr bwMode="auto">
              <a:xfrm>
                <a:off x="2" y="1124"/>
                <a:ext cx="7" cy="5"/>
              </a:xfrm>
              <a:custGeom>
                <a:avLst/>
                <a:gdLst>
                  <a:gd name="T0" fmla="*/ 152 w 3"/>
                  <a:gd name="T1" fmla="*/ 467 h 2"/>
                  <a:gd name="T2" fmla="*/ 152 w 3"/>
                  <a:gd name="T3" fmla="*/ 467 h 2"/>
                  <a:gd name="T4" fmla="*/ 152 w 3"/>
                  <a:gd name="T5" fmla="*/ 262 h 2"/>
                  <a:gd name="T6" fmla="*/ 152 w 3"/>
                  <a:gd name="T7" fmla="*/ 0 h 2"/>
                  <a:gd name="T8" fmla="*/ 355 w 3"/>
                  <a:gd name="T9" fmla="*/ 0 h 2"/>
                  <a:gd name="T10" fmla="*/ 469 w 3"/>
                  <a:gd name="T11" fmla="*/ 262 h 2"/>
                  <a:gd name="T12" fmla="*/ 469 w 3"/>
                  <a:gd name="T13" fmla="*/ 467 h 2"/>
                  <a:gd name="T14" fmla="*/ 355 w 3"/>
                  <a:gd name="T15" fmla="*/ 467 h 2"/>
                  <a:gd name="T16" fmla="*/ 152 w 3"/>
                  <a:gd name="T17" fmla="*/ 467 h 2"/>
                  <a:gd name="T18" fmla="*/ 152 w 3"/>
                  <a:gd name="T19" fmla="*/ 467 h 2"/>
                  <a:gd name="T20" fmla="*/ 152 w 3"/>
                  <a:gd name="T21" fmla="*/ 467 h 2"/>
                  <a:gd name="T22" fmla="*/ 152 w 3"/>
                  <a:gd name="T23" fmla="*/ 467 h 2"/>
                  <a:gd name="T24" fmla="*/ 152 w 3"/>
                  <a:gd name="T25" fmla="*/ 467 h 2"/>
                  <a:gd name="T26" fmla="*/ 355 w 3"/>
                  <a:gd name="T27" fmla="*/ 467 h 2"/>
                  <a:gd name="T28" fmla="*/ 469 w 3"/>
                  <a:gd name="T29" fmla="*/ 467 h 2"/>
                  <a:gd name="T30" fmla="*/ 469 w 3"/>
                  <a:gd name="T31" fmla="*/ 262 h 2"/>
                  <a:gd name="T32" fmla="*/ 355 w 3"/>
                  <a:gd name="T33" fmla="*/ 0 h 2"/>
                  <a:gd name="T34" fmla="*/ 152 w 3"/>
                  <a:gd name="T35" fmla="*/ 0 h 2"/>
                  <a:gd name="T36" fmla="*/ 152 w 3"/>
                  <a:gd name="T37" fmla="*/ 262 h 2"/>
                  <a:gd name="T38" fmla="*/ 152 w 3"/>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1" y="2"/>
                    </a:moveTo>
                    <a:cubicBezTo>
                      <a:pt x="1" y="2"/>
                      <a:pt x="1" y="2"/>
                      <a:pt x="1" y="2"/>
                    </a:cubicBezTo>
                    <a:cubicBezTo>
                      <a:pt x="1" y="1"/>
                      <a:pt x="1" y="1"/>
                      <a:pt x="1" y="1"/>
                    </a:cubicBezTo>
                    <a:cubicBezTo>
                      <a:pt x="1" y="1"/>
                      <a:pt x="1" y="0"/>
                      <a:pt x="1" y="0"/>
                    </a:cubicBezTo>
                    <a:cubicBezTo>
                      <a:pt x="1" y="0"/>
                      <a:pt x="2" y="0"/>
                      <a:pt x="2" y="0"/>
                    </a:cubicBezTo>
                    <a:cubicBezTo>
                      <a:pt x="2" y="1"/>
                      <a:pt x="3" y="1"/>
                      <a:pt x="3" y="1"/>
                    </a:cubicBezTo>
                    <a:cubicBezTo>
                      <a:pt x="3" y="1"/>
                      <a:pt x="3" y="2"/>
                      <a:pt x="3" y="2"/>
                    </a:cubicBezTo>
                    <a:cubicBezTo>
                      <a:pt x="3" y="2"/>
                      <a:pt x="3" y="2"/>
                      <a:pt x="2" y="2"/>
                    </a:cubicBezTo>
                    <a:cubicBezTo>
                      <a:pt x="2" y="2"/>
                      <a:pt x="2" y="2"/>
                      <a:pt x="1" y="2"/>
                    </a:cubicBezTo>
                    <a:cubicBezTo>
                      <a:pt x="1" y="2"/>
                      <a:pt x="1" y="2"/>
                      <a:pt x="1" y="2"/>
                    </a:cubicBezTo>
                    <a:cubicBezTo>
                      <a:pt x="1" y="2"/>
                      <a:pt x="1" y="2"/>
                      <a:pt x="1" y="2"/>
                    </a:cubicBezTo>
                    <a:cubicBezTo>
                      <a:pt x="1" y="2"/>
                      <a:pt x="1" y="2"/>
                      <a:pt x="1" y="2"/>
                    </a:cubicBezTo>
                    <a:cubicBezTo>
                      <a:pt x="1" y="2"/>
                      <a:pt x="1" y="2"/>
                      <a:pt x="1" y="2"/>
                    </a:cubicBezTo>
                    <a:cubicBezTo>
                      <a:pt x="2" y="2"/>
                      <a:pt x="2" y="2"/>
                      <a:pt x="2" y="2"/>
                    </a:cubicBezTo>
                    <a:cubicBezTo>
                      <a:pt x="3" y="2"/>
                      <a:pt x="3" y="2"/>
                      <a:pt x="3" y="2"/>
                    </a:cubicBezTo>
                    <a:cubicBezTo>
                      <a:pt x="3" y="2"/>
                      <a:pt x="3" y="1"/>
                      <a:pt x="3" y="1"/>
                    </a:cubicBezTo>
                    <a:cubicBezTo>
                      <a:pt x="3" y="1"/>
                      <a:pt x="2" y="1"/>
                      <a:pt x="2" y="0"/>
                    </a:cubicBezTo>
                    <a:cubicBezTo>
                      <a:pt x="2" y="0"/>
                      <a:pt x="1" y="0"/>
                      <a:pt x="1" y="0"/>
                    </a:cubicBezTo>
                    <a:cubicBezTo>
                      <a:pt x="1" y="0"/>
                      <a:pt x="1" y="0"/>
                      <a:pt x="1" y="1"/>
                    </a:cubicBezTo>
                    <a:cubicBezTo>
                      <a:pt x="0" y="1"/>
                      <a:pt x="0" y="1"/>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5" name="Freeform 267"/>
              <p:cNvSpPr>
                <a:spLocks noChangeArrowheads="1"/>
              </p:cNvSpPr>
              <p:nvPr/>
            </p:nvSpPr>
            <p:spPr bwMode="auto">
              <a:xfrm>
                <a:off x="0" y="1114"/>
                <a:ext cx="7" cy="8"/>
              </a:xfrm>
              <a:custGeom>
                <a:avLst/>
                <a:gdLst>
                  <a:gd name="T0" fmla="*/ 152 w 3"/>
                  <a:gd name="T1" fmla="*/ 661 h 3"/>
                  <a:gd name="T2" fmla="*/ 152 w 3"/>
                  <a:gd name="T3" fmla="*/ 0 h 3"/>
                  <a:gd name="T4" fmla="*/ 469 w 3"/>
                  <a:gd name="T5" fmla="*/ 397 h 3"/>
                  <a:gd name="T6" fmla="*/ 355 w 3"/>
                  <a:gd name="T7" fmla="*/ 1059 h 3"/>
                  <a:gd name="T8" fmla="*/ 152 w 3"/>
                  <a:gd name="T9" fmla="*/ 661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1"/>
                      <a:pt x="0" y="1"/>
                      <a:pt x="1" y="0"/>
                    </a:cubicBezTo>
                    <a:cubicBezTo>
                      <a:pt x="2" y="0"/>
                      <a:pt x="3" y="1"/>
                      <a:pt x="3" y="1"/>
                    </a:cubicBezTo>
                    <a:cubicBezTo>
                      <a:pt x="3" y="2"/>
                      <a:pt x="3" y="3"/>
                      <a:pt x="2" y="3"/>
                    </a:cubicBezTo>
                    <a:cubicBezTo>
                      <a:pt x="2" y="3"/>
                      <a:pt x="1" y="3"/>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6" name="Freeform 268"/>
              <p:cNvSpPr>
                <a:spLocks noChangeArrowheads="1"/>
              </p:cNvSpPr>
              <p:nvPr/>
            </p:nvSpPr>
            <p:spPr bwMode="auto">
              <a:xfrm>
                <a:off x="0" y="1114"/>
                <a:ext cx="7" cy="8"/>
              </a:xfrm>
              <a:custGeom>
                <a:avLst/>
                <a:gdLst>
                  <a:gd name="T0" fmla="*/ 152 w 3"/>
                  <a:gd name="T1" fmla="*/ 661 h 3"/>
                  <a:gd name="T2" fmla="*/ 152 w 3"/>
                  <a:gd name="T3" fmla="*/ 661 h 3"/>
                  <a:gd name="T4" fmla="*/ 0 w 3"/>
                  <a:gd name="T5" fmla="*/ 397 h 3"/>
                  <a:gd name="T6" fmla="*/ 152 w 3"/>
                  <a:gd name="T7" fmla="*/ 0 h 3"/>
                  <a:gd name="T8" fmla="*/ 355 w 3"/>
                  <a:gd name="T9" fmla="*/ 397 h 3"/>
                  <a:gd name="T10" fmla="*/ 469 w 3"/>
                  <a:gd name="T11" fmla="*/ 397 h 3"/>
                  <a:gd name="T12" fmla="*/ 469 w 3"/>
                  <a:gd name="T13" fmla="*/ 661 h 3"/>
                  <a:gd name="T14" fmla="*/ 355 w 3"/>
                  <a:gd name="T15" fmla="*/ 1059 h 3"/>
                  <a:gd name="T16" fmla="*/ 152 w 3"/>
                  <a:gd name="T17" fmla="*/ 1059 h 3"/>
                  <a:gd name="T18" fmla="*/ 152 w 3"/>
                  <a:gd name="T19" fmla="*/ 661 h 3"/>
                  <a:gd name="T20" fmla="*/ 152 w 3"/>
                  <a:gd name="T21" fmla="*/ 661 h 3"/>
                  <a:gd name="T22" fmla="*/ 152 w 3"/>
                  <a:gd name="T23" fmla="*/ 661 h 3"/>
                  <a:gd name="T24" fmla="*/ 152 w 3"/>
                  <a:gd name="T25" fmla="*/ 1059 h 3"/>
                  <a:gd name="T26" fmla="*/ 355 w 3"/>
                  <a:gd name="T27" fmla="*/ 1059 h 3"/>
                  <a:gd name="T28" fmla="*/ 469 w 3"/>
                  <a:gd name="T29" fmla="*/ 661 h 3"/>
                  <a:gd name="T30" fmla="*/ 469 w 3"/>
                  <a:gd name="T31" fmla="*/ 397 h 3"/>
                  <a:gd name="T32" fmla="*/ 355 w 3"/>
                  <a:gd name="T33" fmla="*/ 397 h 3"/>
                  <a:gd name="T34" fmla="*/ 152 w 3"/>
                  <a:gd name="T35" fmla="*/ 0 h 3"/>
                  <a:gd name="T36" fmla="*/ 0 w 3"/>
                  <a:gd name="T37" fmla="*/ 397 h 3"/>
                  <a:gd name="T38" fmla="*/ 152 w 3"/>
                  <a:gd name="T39" fmla="*/ 661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2"/>
                    </a:moveTo>
                    <a:cubicBezTo>
                      <a:pt x="1" y="2"/>
                      <a:pt x="1" y="2"/>
                      <a:pt x="1" y="2"/>
                    </a:cubicBezTo>
                    <a:cubicBezTo>
                      <a:pt x="0" y="2"/>
                      <a:pt x="0" y="1"/>
                      <a:pt x="0" y="1"/>
                    </a:cubicBezTo>
                    <a:cubicBezTo>
                      <a:pt x="1" y="1"/>
                      <a:pt x="1" y="0"/>
                      <a:pt x="1" y="0"/>
                    </a:cubicBezTo>
                    <a:cubicBezTo>
                      <a:pt x="1" y="0"/>
                      <a:pt x="2" y="0"/>
                      <a:pt x="2" y="1"/>
                    </a:cubicBezTo>
                    <a:cubicBezTo>
                      <a:pt x="2" y="1"/>
                      <a:pt x="3" y="1"/>
                      <a:pt x="3" y="1"/>
                    </a:cubicBezTo>
                    <a:cubicBezTo>
                      <a:pt x="3" y="2"/>
                      <a:pt x="3" y="2"/>
                      <a:pt x="3" y="2"/>
                    </a:cubicBezTo>
                    <a:cubicBezTo>
                      <a:pt x="3" y="3"/>
                      <a:pt x="3" y="3"/>
                      <a:pt x="2" y="3"/>
                    </a:cubicBezTo>
                    <a:cubicBezTo>
                      <a:pt x="2" y="3"/>
                      <a:pt x="2" y="3"/>
                      <a:pt x="1" y="3"/>
                    </a:cubicBezTo>
                    <a:cubicBezTo>
                      <a:pt x="1" y="2"/>
                      <a:pt x="1" y="2"/>
                      <a:pt x="1" y="2"/>
                    </a:cubicBezTo>
                    <a:cubicBezTo>
                      <a:pt x="1" y="2"/>
                      <a:pt x="1" y="2"/>
                      <a:pt x="1" y="2"/>
                    </a:cubicBezTo>
                    <a:cubicBezTo>
                      <a:pt x="1" y="2"/>
                      <a:pt x="1" y="2"/>
                      <a:pt x="1" y="2"/>
                    </a:cubicBezTo>
                    <a:cubicBezTo>
                      <a:pt x="1" y="2"/>
                      <a:pt x="1" y="2"/>
                      <a:pt x="1" y="3"/>
                    </a:cubicBezTo>
                    <a:cubicBezTo>
                      <a:pt x="2" y="3"/>
                      <a:pt x="2" y="3"/>
                      <a:pt x="2" y="3"/>
                    </a:cubicBezTo>
                    <a:cubicBezTo>
                      <a:pt x="3" y="3"/>
                      <a:pt x="3" y="3"/>
                      <a:pt x="3" y="2"/>
                    </a:cubicBezTo>
                    <a:cubicBezTo>
                      <a:pt x="3" y="2"/>
                      <a:pt x="3" y="2"/>
                      <a:pt x="3" y="1"/>
                    </a:cubicBezTo>
                    <a:cubicBezTo>
                      <a:pt x="3" y="1"/>
                      <a:pt x="2" y="1"/>
                      <a:pt x="2" y="1"/>
                    </a:cubicBezTo>
                    <a:cubicBezTo>
                      <a:pt x="2" y="0"/>
                      <a:pt x="1" y="0"/>
                      <a:pt x="1" y="0"/>
                    </a:cubicBezTo>
                    <a:cubicBezTo>
                      <a:pt x="1" y="0"/>
                      <a:pt x="1" y="1"/>
                      <a:pt x="0" y="1"/>
                    </a:cubicBezTo>
                    <a:cubicBezTo>
                      <a:pt x="0" y="1"/>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7" name="Freeform 269"/>
              <p:cNvSpPr>
                <a:spLocks noChangeArrowheads="1"/>
              </p:cNvSpPr>
              <p:nvPr/>
            </p:nvSpPr>
            <p:spPr bwMode="auto">
              <a:xfrm>
                <a:off x="7" y="1133"/>
                <a:ext cx="5" cy="3"/>
              </a:xfrm>
              <a:custGeom>
                <a:avLst/>
                <a:gdLst>
                  <a:gd name="T0" fmla="*/ 0 w 2"/>
                  <a:gd name="T1" fmla="*/ 729 h 1"/>
                  <a:gd name="T2" fmla="*/ 262 w 2"/>
                  <a:gd name="T3" fmla="*/ 0 h 1"/>
                  <a:gd name="T4" fmla="*/ 467 w 2"/>
                  <a:gd name="T5" fmla="*/ 0 h 1"/>
                  <a:gd name="T6" fmla="*/ 467 w 2"/>
                  <a:gd name="T7" fmla="*/ 729 h 1"/>
                  <a:gd name="T8" fmla="*/ 0 w 2"/>
                  <a:gd name="T9" fmla="*/ 729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1"/>
                    </a:moveTo>
                    <a:cubicBezTo>
                      <a:pt x="0" y="0"/>
                      <a:pt x="0" y="0"/>
                      <a:pt x="1" y="0"/>
                    </a:cubicBezTo>
                    <a:cubicBezTo>
                      <a:pt x="1" y="0"/>
                      <a:pt x="2" y="0"/>
                      <a:pt x="2" y="0"/>
                    </a:cubicBezTo>
                    <a:cubicBezTo>
                      <a:pt x="2" y="1"/>
                      <a:pt x="2" y="1"/>
                      <a:pt x="2" y="1"/>
                    </a:cubicBezTo>
                    <a:cubicBezTo>
                      <a:pt x="1" y="1"/>
                      <a:pt x="1"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8" name="Freeform 270"/>
              <p:cNvSpPr>
                <a:spLocks noChangeArrowheads="1"/>
              </p:cNvSpPr>
              <p:nvPr/>
            </p:nvSpPr>
            <p:spPr bwMode="auto">
              <a:xfrm>
                <a:off x="7" y="1133"/>
                <a:ext cx="5" cy="3"/>
              </a:xfrm>
              <a:custGeom>
                <a:avLst/>
                <a:gdLst>
                  <a:gd name="T0" fmla="*/ 0 w 2"/>
                  <a:gd name="T1" fmla="*/ 729 h 1"/>
                  <a:gd name="T2" fmla="*/ 0 w 2"/>
                  <a:gd name="T3" fmla="*/ 729 h 1"/>
                  <a:gd name="T4" fmla="*/ 0 w 2"/>
                  <a:gd name="T5" fmla="*/ 0 h 1"/>
                  <a:gd name="T6" fmla="*/ 262 w 2"/>
                  <a:gd name="T7" fmla="*/ 0 h 1"/>
                  <a:gd name="T8" fmla="*/ 262 w 2"/>
                  <a:gd name="T9" fmla="*/ 0 h 1"/>
                  <a:gd name="T10" fmla="*/ 467 w 2"/>
                  <a:gd name="T11" fmla="*/ 0 h 1"/>
                  <a:gd name="T12" fmla="*/ 467 w 2"/>
                  <a:gd name="T13" fmla="*/ 729 h 1"/>
                  <a:gd name="T14" fmla="*/ 467 w 2"/>
                  <a:gd name="T15" fmla="*/ 729 h 1"/>
                  <a:gd name="T16" fmla="*/ 262 w 2"/>
                  <a:gd name="T17" fmla="*/ 729 h 1"/>
                  <a:gd name="T18" fmla="*/ 0 w 2"/>
                  <a:gd name="T19" fmla="*/ 729 h 1"/>
                  <a:gd name="T20" fmla="*/ 0 w 2"/>
                  <a:gd name="T21" fmla="*/ 729 h 1"/>
                  <a:gd name="T22" fmla="*/ 0 w 2"/>
                  <a:gd name="T23" fmla="*/ 729 h 1"/>
                  <a:gd name="T24" fmla="*/ 262 w 2"/>
                  <a:gd name="T25" fmla="*/ 729 h 1"/>
                  <a:gd name="T26" fmla="*/ 467 w 2"/>
                  <a:gd name="T27" fmla="*/ 729 h 1"/>
                  <a:gd name="T28" fmla="*/ 467 w 2"/>
                  <a:gd name="T29" fmla="*/ 729 h 1"/>
                  <a:gd name="T30" fmla="*/ 467 w 2"/>
                  <a:gd name="T31" fmla="*/ 0 h 1"/>
                  <a:gd name="T32" fmla="*/ 262 w 2"/>
                  <a:gd name="T33" fmla="*/ 0 h 1"/>
                  <a:gd name="T34" fmla="*/ 262 w 2"/>
                  <a:gd name="T35" fmla="*/ 0 h 1"/>
                  <a:gd name="T36" fmla="*/ 0 w 2"/>
                  <a:gd name="T37" fmla="*/ 0 h 1"/>
                  <a:gd name="T38" fmla="*/ 0 w 2"/>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0" y="1"/>
                    </a:moveTo>
                    <a:cubicBezTo>
                      <a:pt x="0" y="1"/>
                      <a:pt x="0" y="1"/>
                      <a:pt x="0" y="1"/>
                    </a:cubicBezTo>
                    <a:cubicBezTo>
                      <a:pt x="0" y="0"/>
                      <a:pt x="0" y="0"/>
                      <a:pt x="0" y="0"/>
                    </a:cubicBezTo>
                    <a:cubicBezTo>
                      <a:pt x="0" y="0"/>
                      <a:pt x="1" y="0"/>
                      <a:pt x="1" y="0"/>
                    </a:cubicBezTo>
                    <a:cubicBezTo>
                      <a:pt x="1" y="0"/>
                      <a:pt x="1" y="0"/>
                      <a:pt x="1" y="0"/>
                    </a:cubicBezTo>
                    <a:cubicBezTo>
                      <a:pt x="2" y="0"/>
                      <a:pt x="2" y="0"/>
                      <a:pt x="2" y="0"/>
                    </a:cubicBezTo>
                    <a:cubicBezTo>
                      <a:pt x="2" y="1"/>
                      <a:pt x="2" y="1"/>
                      <a:pt x="2" y="1"/>
                    </a:cubicBezTo>
                    <a:cubicBezTo>
                      <a:pt x="2" y="1"/>
                      <a:pt x="2" y="1"/>
                      <a:pt x="2" y="1"/>
                    </a:cubicBezTo>
                    <a:cubicBezTo>
                      <a:pt x="1" y="1"/>
                      <a:pt x="1" y="1"/>
                      <a:pt x="1" y="1"/>
                    </a:cubicBezTo>
                    <a:cubicBezTo>
                      <a:pt x="1" y="1"/>
                      <a:pt x="1" y="1"/>
                      <a:pt x="0" y="1"/>
                    </a:cubicBezTo>
                    <a:cubicBezTo>
                      <a:pt x="0" y="1"/>
                      <a:pt x="0" y="1"/>
                      <a:pt x="0" y="1"/>
                    </a:cubicBezTo>
                    <a:cubicBezTo>
                      <a:pt x="0" y="1"/>
                      <a:pt x="0" y="1"/>
                      <a:pt x="0" y="1"/>
                    </a:cubicBezTo>
                    <a:cubicBezTo>
                      <a:pt x="0" y="1"/>
                      <a:pt x="1" y="1"/>
                      <a:pt x="1" y="1"/>
                    </a:cubicBezTo>
                    <a:cubicBezTo>
                      <a:pt x="1" y="1"/>
                      <a:pt x="1" y="1"/>
                      <a:pt x="2" y="1"/>
                    </a:cubicBezTo>
                    <a:cubicBezTo>
                      <a:pt x="2" y="1"/>
                      <a:pt x="2" y="1"/>
                      <a:pt x="2" y="1"/>
                    </a:cubicBezTo>
                    <a:cubicBezTo>
                      <a:pt x="2" y="1"/>
                      <a:pt x="2" y="1"/>
                      <a:pt x="2" y="0"/>
                    </a:cubicBezTo>
                    <a:cubicBezTo>
                      <a:pt x="2" y="0"/>
                      <a:pt x="2" y="0"/>
                      <a:pt x="1" y="0"/>
                    </a:cubicBezTo>
                    <a:cubicBezTo>
                      <a:pt x="1" y="0"/>
                      <a:pt x="1" y="0"/>
                      <a:pt x="1" y="0"/>
                    </a:cubicBezTo>
                    <a:cubicBezTo>
                      <a:pt x="1" y="0"/>
                      <a:pt x="0" y="0"/>
                      <a:pt x="0" y="0"/>
                    </a:cubicBezTo>
                    <a:cubicBezTo>
                      <a:pt x="0" y="0"/>
                      <a:pt x="0" y="0"/>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29" name="Freeform 271"/>
              <p:cNvSpPr>
                <a:spLocks noChangeArrowheads="1"/>
              </p:cNvSpPr>
              <p:nvPr/>
            </p:nvSpPr>
            <p:spPr bwMode="auto">
              <a:xfrm>
                <a:off x="12" y="1138"/>
                <a:ext cx="4" cy="2"/>
              </a:xfrm>
              <a:custGeom>
                <a:avLst/>
                <a:gdLst>
                  <a:gd name="T0" fmla="*/ 0 w 2"/>
                  <a:gd name="T1" fmla="*/ 64 h 1"/>
                  <a:gd name="T2" fmla="*/ 0 w 2"/>
                  <a:gd name="T3" fmla="*/ 0 h 1"/>
                  <a:gd name="T4" fmla="*/ 64 w 2"/>
                  <a:gd name="T5" fmla="*/ 64 h 1"/>
                  <a:gd name="T6" fmla="*/ 64 w 2"/>
                  <a:gd name="T7" fmla="*/ 64 h 1"/>
                  <a:gd name="T8" fmla="*/ 0 w 2"/>
                  <a:gd name="T9" fmla="*/ 64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1"/>
                    </a:moveTo>
                    <a:cubicBezTo>
                      <a:pt x="0" y="1"/>
                      <a:pt x="0" y="0"/>
                      <a:pt x="0" y="0"/>
                    </a:cubicBezTo>
                    <a:cubicBezTo>
                      <a:pt x="1" y="0"/>
                      <a:pt x="1" y="0"/>
                      <a:pt x="1" y="1"/>
                    </a:cubicBezTo>
                    <a:cubicBezTo>
                      <a:pt x="2"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0" name="Freeform 272"/>
              <p:cNvSpPr>
                <a:spLocks noChangeArrowheads="1"/>
              </p:cNvSpPr>
              <p:nvPr/>
            </p:nvSpPr>
            <p:spPr bwMode="auto">
              <a:xfrm>
                <a:off x="12" y="1138"/>
                <a:ext cx="2" cy="2"/>
              </a:xfrm>
              <a:custGeom>
                <a:avLst/>
                <a:gdLst>
                  <a:gd name="T0" fmla="*/ 0 w 1"/>
                  <a:gd name="T1" fmla="*/ 64 h 1"/>
                  <a:gd name="T2" fmla="*/ 0 w 1"/>
                  <a:gd name="T3" fmla="*/ 64 h 1"/>
                  <a:gd name="T4" fmla="*/ 0 w 1"/>
                  <a:gd name="T5" fmla="*/ 0 h 1"/>
                  <a:gd name="T6" fmla="*/ 0 w 1"/>
                  <a:gd name="T7" fmla="*/ 0 h 1"/>
                  <a:gd name="T8" fmla="*/ 64 w 1"/>
                  <a:gd name="T9" fmla="*/ 0 h 1"/>
                  <a:gd name="T10" fmla="*/ 64 w 1"/>
                  <a:gd name="T11" fmla="*/ 64 h 1"/>
                  <a:gd name="T12" fmla="*/ 64 w 1"/>
                  <a:gd name="T13" fmla="*/ 64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64 h 1"/>
                  <a:gd name="T30" fmla="*/ 64 w 1"/>
                  <a:gd name="T31" fmla="*/ 64 h 1"/>
                  <a:gd name="T32" fmla="*/ 64 w 1"/>
                  <a:gd name="T33" fmla="*/ 0 h 1"/>
                  <a:gd name="T34" fmla="*/ 0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0"/>
                    </a:cubicBezTo>
                    <a:cubicBezTo>
                      <a:pt x="0" y="0"/>
                      <a:pt x="0" y="0"/>
                      <a:pt x="0"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0"/>
                      <a:pt x="0" y="0"/>
                      <a:pt x="0" y="0"/>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1" name="Freeform 273"/>
              <p:cNvSpPr>
                <a:spLocks noChangeArrowheads="1"/>
              </p:cNvSpPr>
              <p:nvPr/>
            </p:nvSpPr>
            <p:spPr bwMode="auto">
              <a:xfrm>
                <a:off x="16" y="1143"/>
                <a:ext cx="3" cy="2"/>
              </a:xfrm>
              <a:custGeom>
                <a:avLst/>
                <a:gdLst>
                  <a:gd name="T0" fmla="*/ 0 w 1"/>
                  <a:gd name="T1" fmla="*/ 64 h 1"/>
                  <a:gd name="T2" fmla="*/ 0 w 1"/>
                  <a:gd name="T3" fmla="*/ 0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0"/>
                      <a:pt x="0" y="0"/>
                    </a:cubicBezTo>
                    <a:cubicBezTo>
                      <a:pt x="0" y="0"/>
                      <a:pt x="1" y="0"/>
                      <a:pt x="1" y="1"/>
                    </a:cubicBezTo>
                    <a:cubicBezTo>
                      <a:pt x="1" y="1"/>
                      <a:pt x="1" y="1"/>
                      <a:pt x="1"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2" name="Freeform 274"/>
              <p:cNvSpPr>
                <a:spLocks noChangeArrowheads="1"/>
              </p:cNvSpPr>
              <p:nvPr/>
            </p:nvSpPr>
            <p:spPr bwMode="auto">
              <a:xfrm>
                <a:off x="16" y="1143"/>
                <a:ext cx="3" cy="2"/>
              </a:xfrm>
              <a:custGeom>
                <a:avLst/>
                <a:gdLst>
                  <a:gd name="T0" fmla="*/ 0 w 1"/>
                  <a:gd name="T1" fmla="*/ 64 h 1"/>
                  <a:gd name="T2" fmla="*/ 0 w 1"/>
                  <a:gd name="T3" fmla="*/ 64 h 1"/>
                  <a:gd name="T4" fmla="*/ 0 w 1"/>
                  <a:gd name="T5" fmla="*/ 0 h 1"/>
                  <a:gd name="T6" fmla="*/ 0 w 1"/>
                  <a:gd name="T7" fmla="*/ 0 h 1"/>
                  <a:gd name="T8" fmla="*/ 729 w 1"/>
                  <a:gd name="T9" fmla="*/ 0 h 1"/>
                  <a:gd name="T10" fmla="*/ 729 w 1"/>
                  <a:gd name="T11" fmla="*/ 64 h 1"/>
                  <a:gd name="T12" fmla="*/ 729 w 1"/>
                  <a:gd name="T13" fmla="*/ 64 h 1"/>
                  <a:gd name="T14" fmla="*/ 729 w 1"/>
                  <a:gd name="T15" fmla="*/ 64 h 1"/>
                  <a:gd name="T16" fmla="*/ 0 w 1"/>
                  <a:gd name="T17" fmla="*/ 64 h 1"/>
                  <a:gd name="T18" fmla="*/ 0 w 1"/>
                  <a:gd name="T19" fmla="*/ 64 h 1"/>
                  <a:gd name="T20" fmla="*/ 0 w 1"/>
                  <a:gd name="T21" fmla="*/ 64 h 1"/>
                  <a:gd name="T22" fmla="*/ 0 w 1"/>
                  <a:gd name="T23" fmla="*/ 64 h 1"/>
                  <a:gd name="T24" fmla="*/ 0 w 1"/>
                  <a:gd name="T25" fmla="*/ 64 h 1"/>
                  <a:gd name="T26" fmla="*/ 729 w 1"/>
                  <a:gd name="T27" fmla="*/ 64 h 1"/>
                  <a:gd name="T28" fmla="*/ 729 w 1"/>
                  <a:gd name="T29" fmla="*/ 64 h 1"/>
                  <a:gd name="T30" fmla="*/ 729 w 1"/>
                  <a:gd name="T31" fmla="*/ 64 h 1"/>
                  <a:gd name="T32" fmla="*/ 729 w 1"/>
                  <a:gd name="T33" fmla="*/ 0 h 1"/>
                  <a:gd name="T34" fmla="*/ 0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0"/>
                    </a:cubicBezTo>
                    <a:cubicBezTo>
                      <a:pt x="0" y="0"/>
                      <a:pt x="0" y="0"/>
                      <a:pt x="0" y="0"/>
                    </a:cubicBezTo>
                    <a:cubicBezTo>
                      <a:pt x="0" y="0"/>
                      <a:pt x="0" y="0"/>
                      <a:pt x="1" y="0"/>
                    </a:cubicBezTo>
                    <a:cubicBezTo>
                      <a:pt x="1" y="0"/>
                      <a:pt x="1" y="0"/>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3" name="Freeform 275"/>
              <p:cNvSpPr>
                <a:spLocks noChangeArrowheads="1"/>
              </p:cNvSpPr>
              <p:nvPr/>
            </p:nvSpPr>
            <p:spPr bwMode="auto">
              <a:xfrm>
                <a:off x="2" y="1086"/>
                <a:ext cx="10" cy="7"/>
              </a:xfrm>
              <a:custGeom>
                <a:avLst/>
                <a:gdLst>
                  <a:gd name="T0" fmla="*/ 262 w 4"/>
                  <a:gd name="T1" fmla="*/ 355 h 3"/>
                  <a:gd name="T2" fmla="*/ 262 w 4"/>
                  <a:gd name="T3" fmla="*/ 152 h 3"/>
                  <a:gd name="T4" fmla="*/ 655 w 4"/>
                  <a:gd name="T5" fmla="*/ 355 h 3"/>
                  <a:gd name="T6" fmla="*/ 467 w 4"/>
                  <a:gd name="T7" fmla="*/ 469 h 3"/>
                  <a:gd name="T8" fmla="*/ 262 w 4"/>
                  <a:gd name="T9" fmla="*/ 355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2"/>
                    </a:moveTo>
                    <a:cubicBezTo>
                      <a:pt x="0" y="1"/>
                      <a:pt x="1" y="1"/>
                      <a:pt x="1" y="1"/>
                    </a:cubicBezTo>
                    <a:cubicBezTo>
                      <a:pt x="2" y="0"/>
                      <a:pt x="3" y="1"/>
                      <a:pt x="3" y="2"/>
                    </a:cubicBezTo>
                    <a:cubicBezTo>
                      <a:pt x="4" y="3"/>
                      <a:pt x="3" y="3"/>
                      <a:pt x="2" y="3"/>
                    </a:cubicBezTo>
                    <a:cubicBezTo>
                      <a:pt x="2" y="3"/>
                      <a:pt x="1" y="3"/>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4" name="Freeform 276"/>
              <p:cNvSpPr>
                <a:spLocks noChangeArrowheads="1"/>
              </p:cNvSpPr>
              <p:nvPr/>
            </p:nvSpPr>
            <p:spPr bwMode="auto">
              <a:xfrm>
                <a:off x="2" y="1086"/>
                <a:ext cx="7" cy="7"/>
              </a:xfrm>
              <a:custGeom>
                <a:avLst/>
                <a:gdLst>
                  <a:gd name="T0" fmla="*/ 152 w 3"/>
                  <a:gd name="T1" fmla="*/ 355 h 3"/>
                  <a:gd name="T2" fmla="*/ 152 w 3"/>
                  <a:gd name="T3" fmla="*/ 355 h 3"/>
                  <a:gd name="T4" fmla="*/ 152 w 3"/>
                  <a:gd name="T5" fmla="*/ 152 h 3"/>
                  <a:gd name="T6" fmla="*/ 152 w 3"/>
                  <a:gd name="T7" fmla="*/ 152 h 3"/>
                  <a:gd name="T8" fmla="*/ 469 w 3"/>
                  <a:gd name="T9" fmla="*/ 152 h 3"/>
                  <a:gd name="T10" fmla="*/ 469 w 3"/>
                  <a:gd name="T11" fmla="*/ 355 h 3"/>
                  <a:gd name="T12" fmla="*/ 469 w 3"/>
                  <a:gd name="T13" fmla="*/ 469 h 3"/>
                  <a:gd name="T14" fmla="*/ 355 w 3"/>
                  <a:gd name="T15" fmla="*/ 469 h 3"/>
                  <a:gd name="T16" fmla="*/ 152 w 3"/>
                  <a:gd name="T17" fmla="*/ 469 h 3"/>
                  <a:gd name="T18" fmla="*/ 152 w 3"/>
                  <a:gd name="T19" fmla="*/ 355 h 3"/>
                  <a:gd name="T20" fmla="*/ 152 w 3"/>
                  <a:gd name="T21" fmla="*/ 355 h 3"/>
                  <a:gd name="T22" fmla="*/ 152 w 3"/>
                  <a:gd name="T23" fmla="*/ 355 h 3"/>
                  <a:gd name="T24" fmla="*/ 152 w 3"/>
                  <a:gd name="T25" fmla="*/ 469 h 3"/>
                  <a:gd name="T26" fmla="*/ 355 w 3"/>
                  <a:gd name="T27" fmla="*/ 469 h 3"/>
                  <a:gd name="T28" fmla="*/ 469 w 3"/>
                  <a:gd name="T29" fmla="*/ 469 h 3"/>
                  <a:gd name="T30" fmla="*/ 469 w 3"/>
                  <a:gd name="T31" fmla="*/ 355 h 3"/>
                  <a:gd name="T32" fmla="*/ 469 w 3"/>
                  <a:gd name="T33" fmla="*/ 152 h 3"/>
                  <a:gd name="T34" fmla="*/ 152 w 3"/>
                  <a:gd name="T35" fmla="*/ 152 h 3"/>
                  <a:gd name="T36" fmla="*/ 152 w 3"/>
                  <a:gd name="T37" fmla="*/ 152 h 3"/>
                  <a:gd name="T38" fmla="*/ 152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2"/>
                    </a:moveTo>
                    <a:cubicBezTo>
                      <a:pt x="1" y="2"/>
                      <a:pt x="1" y="2"/>
                      <a:pt x="1" y="2"/>
                    </a:cubicBezTo>
                    <a:cubicBezTo>
                      <a:pt x="0" y="2"/>
                      <a:pt x="0" y="1"/>
                      <a:pt x="1" y="1"/>
                    </a:cubicBezTo>
                    <a:cubicBezTo>
                      <a:pt x="1" y="1"/>
                      <a:pt x="1" y="1"/>
                      <a:pt x="1" y="1"/>
                    </a:cubicBezTo>
                    <a:cubicBezTo>
                      <a:pt x="2" y="1"/>
                      <a:pt x="2" y="1"/>
                      <a:pt x="3" y="1"/>
                    </a:cubicBezTo>
                    <a:cubicBezTo>
                      <a:pt x="3" y="1"/>
                      <a:pt x="3" y="2"/>
                      <a:pt x="3" y="2"/>
                    </a:cubicBezTo>
                    <a:cubicBezTo>
                      <a:pt x="3" y="2"/>
                      <a:pt x="3" y="3"/>
                      <a:pt x="3" y="3"/>
                    </a:cubicBezTo>
                    <a:cubicBezTo>
                      <a:pt x="3" y="3"/>
                      <a:pt x="3" y="3"/>
                      <a:pt x="2" y="3"/>
                    </a:cubicBezTo>
                    <a:cubicBezTo>
                      <a:pt x="2" y="3"/>
                      <a:pt x="2" y="3"/>
                      <a:pt x="1" y="3"/>
                    </a:cubicBezTo>
                    <a:cubicBezTo>
                      <a:pt x="1" y="3"/>
                      <a:pt x="1" y="2"/>
                      <a:pt x="1" y="2"/>
                    </a:cubicBezTo>
                    <a:cubicBezTo>
                      <a:pt x="1" y="2"/>
                      <a:pt x="1" y="2"/>
                      <a:pt x="1" y="2"/>
                    </a:cubicBezTo>
                    <a:cubicBezTo>
                      <a:pt x="1" y="2"/>
                      <a:pt x="1" y="2"/>
                      <a:pt x="1" y="2"/>
                    </a:cubicBezTo>
                    <a:cubicBezTo>
                      <a:pt x="1" y="2"/>
                      <a:pt x="1" y="3"/>
                      <a:pt x="1" y="3"/>
                    </a:cubicBezTo>
                    <a:cubicBezTo>
                      <a:pt x="2" y="3"/>
                      <a:pt x="2" y="3"/>
                      <a:pt x="2" y="3"/>
                    </a:cubicBezTo>
                    <a:cubicBezTo>
                      <a:pt x="3" y="3"/>
                      <a:pt x="3" y="3"/>
                      <a:pt x="3" y="3"/>
                    </a:cubicBezTo>
                    <a:cubicBezTo>
                      <a:pt x="3" y="3"/>
                      <a:pt x="3" y="2"/>
                      <a:pt x="3" y="2"/>
                    </a:cubicBezTo>
                    <a:cubicBezTo>
                      <a:pt x="3" y="2"/>
                      <a:pt x="3" y="1"/>
                      <a:pt x="3" y="1"/>
                    </a:cubicBezTo>
                    <a:cubicBezTo>
                      <a:pt x="2" y="1"/>
                      <a:pt x="2" y="0"/>
                      <a:pt x="1" y="1"/>
                    </a:cubicBezTo>
                    <a:cubicBezTo>
                      <a:pt x="1" y="1"/>
                      <a:pt x="1" y="1"/>
                      <a:pt x="1" y="1"/>
                    </a:cubicBezTo>
                    <a:cubicBezTo>
                      <a:pt x="0" y="1"/>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5" name="Freeform 277"/>
              <p:cNvSpPr>
                <a:spLocks noChangeArrowheads="1"/>
              </p:cNvSpPr>
              <p:nvPr/>
            </p:nvSpPr>
            <p:spPr bwMode="auto">
              <a:xfrm>
                <a:off x="21" y="1148"/>
                <a:ext cx="2" cy="2"/>
              </a:xfrm>
              <a:custGeom>
                <a:avLst/>
                <a:gdLst>
                  <a:gd name="T0" fmla="*/ 0 w 1"/>
                  <a:gd name="T1" fmla="*/ 0 h 1"/>
                  <a:gd name="T2" fmla="*/ 0 w 1"/>
                  <a:gd name="T3" fmla="*/ 0 h 1"/>
                  <a:gd name="T4" fmla="*/ 64 w 1"/>
                  <a:gd name="T5" fmla="*/ 0 h 1"/>
                  <a:gd name="T6" fmla="*/ 64 w 1"/>
                  <a:gd name="T7" fmla="*/ 6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0"/>
                      <a:pt x="1" y="0"/>
                      <a:pt x="1" y="0"/>
                    </a:cubicBezTo>
                    <a:cubicBezTo>
                      <a:pt x="1" y="1"/>
                      <a:pt x="1" y="1"/>
                      <a:pt x="1" y="1"/>
                    </a:cubicBezTo>
                    <a:cubicBezTo>
                      <a:pt x="0" y="1"/>
                      <a:pt x="0" y="1"/>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6" name="Freeform 278"/>
              <p:cNvSpPr>
                <a:spLocks noChangeArrowheads="1"/>
              </p:cNvSpPr>
              <p:nvPr/>
            </p:nvSpPr>
            <p:spPr bwMode="auto">
              <a:xfrm>
                <a:off x="21" y="1148"/>
                <a:ext cx="2" cy="2"/>
              </a:xfrm>
              <a:custGeom>
                <a:avLst/>
                <a:gdLst>
                  <a:gd name="T0" fmla="*/ 0 w 1"/>
                  <a:gd name="T1" fmla="*/ 0 h 1"/>
                  <a:gd name="T2" fmla="*/ 0 w 1"/>
                  <a:gd name="T3" fmla="*/ 0 h 1"/>
                  <a:gd name="T4" fmla="*/ 0 w 1"/>
                  <a:gd name="T5" fmla="*/ 0 h 1"/>
                  <a:gd name="T6" fmla="*/ 0 w 1"/>
                  <a:gd name="T7" fmla="*/ 0 h 1"/>
                  <a:gd name="T8" fmla="*/ 64 w 1"/>
                  <a:gd name="T9" fmla="*/ 0 h 1"/>
                  <a:gd name="T10" fmla="*/ 64 w 1"/>
                  <a:gd name="T11" fmla="*/ 0 h 1"/>
                  <a:gd name="T12" fmla="*/ 64 w 1"/>
                  <a:gd name="T13" fmla="*/ 64 h 1"/>
                  <a:gd name="T14" fmla="*/ 64 w 1"/>
                  <a:gd name="T15" fmla="*/ 64 h 1"/>
                  <a:gd name="T16" fmla="*/ 0 w 1"/>
                  <a:gd name="T17" fmla="*/ 64 h 1"/>
                  <a:gd name="T18" fmla="*/ 0 w 1"/>
                  <a:gd name="T19" fmla="*/ 0 h 1"/>
                  <a:gd name="T20" fmla="*/ 0 w 1"/>
                  <a:gd name="T21" fmla="*/ 0 h 1"/>
                  <a:gd name="T22" fmla="*/ 0 w 1"/>
                  <a:gd name="T23" fmla="*/ 0 h 1"/>
                  <a:gd name="T24" fmla="*/ 0 w 1"/>
                  <a:gd name="T25" fmla="*/ 64 h 1"/>
                  <a:gd name="T26" fmla="*/ 64 w 1"/>
                  <a:gd name="T27" fmla="*/ 64 h 1"/>
                  <a:gd name="T28" fmla="*/ 64 w 1"/>
                  <a:gd name="T29" fmla="*/ 64 h 1"/>
                  <a:gd name="T30" fmla="*/ 64 w 1"/>
                  <a:gd name="T31" fmla="*/ 0 h 1"/>
                  <a:gd name="T32" fmla="*/ 64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1" y="1"/>
                      <a:pt x="1" y="1"/>
                      <a:pt x="1" y="1"/>
                    </a:cubicBezTo>
                    <a:cubicBezTo>
                      <a:pt x="0" y="1"/>
                      <a:pt x="0" y="1"/>
                      <a:pt x="0" y="1"/>
                    </a:cubicBezTo>
                    <a:cubicBezTo>
                      <a:pt x="0" y="1"/>
                      <a:pt x="0" y="1"/>
                      <a:pt x="0" y="0"/>
                    </a:cubicBezTo>
                    <a:cubicBezTo>
                      <a:pt x="0" y="0"/>
                      <a:pt x="0" y="0"/>
                      <a:pt x="0" y="0"/>
                    </a:cubicBezTo>
                    <a:cubicBezTo>
                      <a:pt x="0" y="0"/>
                      <a:pt x="0" y="0"/>
                      <a:pt x="0" y="0"/>
                    </a:cubicBezTo>
                    <a:cubicBezTo>
                      <a:pt x="0" y="1"/>
                      <a:pt x="0" y="1"/>
                      <a:pt x="0" y="1"/>
                    </a:cubicBezTo>
                    <a:cubicBezTo>
                      <a:pt x="0" y="1"/>
                      <a:pt x="0" y="1"/>
                      <a:pt x="1" y="1"/>
                    </a:cubicBezTo>
                    <a:cubicBezTo>
                      <a:pt x="1" y="1"/>
                      <a:pt x="1" y="1"/>
                      <a:pt x="1" y="1"/>
                    </a:cubicBezTo>
                    <a:cubicBezTo>
                      <a:pt x="1" y="1"/>
                      <a:pt x="1" y="0"/>
                      <a:pt x="1" y="0"/>
                    </a:cubicBezTo>
                    <a:cubicBezTo>
                      <a:pt x="1" y="0"/>
                      <a:pt x="1" y="0"/>
                      <a:pt x="1" y="0"/>
                    </a:cubicBezTo>
                    <a:cubicBezTo>
                      <a:pt x="0"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7" name="Freeform 279"/>
              <p:cNvSpPr>
                <a:spLocks noChangeArrowheads="1"/>
              </p:cNvSpPr>
              <p:nvPr/>
            </p:nvSpPr>
            <p:spPr bwMode="auto">
              <a:xfrm>
                <a:off x="7" y="1079"/>
                <a:ext cx="7" cy="7"/>
              </a:xfrm>
              <a:custGeom>
                <a:avLst/>
                <a:gdLst>
                  <a:gd name="T0" fmla="*/ 0 w 3"/>
                  <a:gd name="T1" fmla="*/ 152 h 3"/>
                  <a:gd name="T2" fmla="*/ 152 w 3"/>
                  <a:gd name="T3" fmla="*/ 0 h 3"/>
                  <a:gd name="T4" fmla="*/ 469 w 3"/>
                  <a:gd name="T5" fmla="*/ 152 h 3"/>
                  <a:gd name="T6" fmla="*/ 355 w 3"/>
                  <a:gd name="T7" fmla="*/ 355 h 3"/>
                  <a:gd name="T8" fmla="*/ 0 w 3"/>
                  <a:gd name="T9" fmla="*/ 152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cubicBezTo>
                      <a:pt x="0" y="0"/>
                      <a:pt x="0" y="0"/>
                      <a:pt x="1" y="0"/>
                    </a:cubicBezTo>
                    <a:cubicBezTo>
                      <a:pt x="2" y="0"/>
                      <a:pt x="2" y="0"/>
                      <a:pt x="3" y="1"/>
                    </a:cubicBezTo>
                    <a:cubicBezTo>
                      <a:pt x="3" y="2"/>
                      <a:pt x="2" y="3"/>
                      <a:pt x="2" y="2"/>
                    </a:cubicBezTo>
                    <a:cubicBezTo>
                      <a:pt x="1" y="2"/>
                      <a:pt x="0"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8" name="Freeform 280"/>
              <p:cNvSpPr>
                <a:spLocks noChangeArrowheads="1"/>
              </p:cNvSpPr>
              <p:nvPr/>
            </p:nvSpPr>
            <p:spPr bwMode="auto">
              <a:xfrm>
                <a:off x="7" y="1079"/>
                <a:ext cx="7" cy="7"/>
              </a:xfrm>
              <a:custGeom>
                <a:avLst/>
                <a:gdLst>
                  <a:gd name="T0" fmla="*/ 0 w 3"/>
                  <a:gd name="T1" fmla="*/ 152 h 3"/>
                  <a:gd name="T2" fmla="*/ 0 w 3"/>
                  <a:gd name="T3" fmla="*/ 152 h 3"/>
                  <a:gd name="T4" fmla="*/ 0 w 3"/>
                  <a:gd name="T5" fmla="*/ 0 h 3"/>
                  <a:gd name="T6" fmla="*/ 152 w 3"/>
                  <a:gd name="T7" fmla="*/ 0 h 3"/>
                  <a:gd name="T8" fmla="*/ 355 w 3"/>
                  <a:gd name="T9" fmla="*/ 0 h 3"/>
                  <a:gd name="T10" fmla="*/ 469 w 3"/>
                  <a:gd name="T11" fmla="*/ 152 h 3"/>
                  <a:gd name="T12" fmla="*/ 469 w 3"/>
                  <a:gd name="T13" fmla="*/ 355 h 3"/>
                  <a:gd name="T14" fmla="*/ 355 w 3"/>
                  <a:gd name="T15" fmla="*/ 355 h 3"/>
                  <a:gd name="T16" fmla="*/ 152 w 3"/>
                  <a:gd name="T17" fmla="*/ 355 h 3"/>
                  <a:gd name="T18" fmla="*/ 0 w 3"/>
                  <a:gd name="T19" fmla="*/ 152 h 3"/>
                  <a:gd name="T20" fmla="*/ 0 w 3"/>
                  <a:gd name="T21" fmla="*/ 152 h 3"/>
                  <a:gd name="T22" fmla="*/ 0 w 3"/>
                  <a:gd name="T23" fmla="*/ 152 h 3"/>
                  <a:gd name="T24" fmla="*/ 152 w 3"/>
                  <a:gd name="T25" fmla="*/ 355 h 3"/>
                  <a:gd name="T26" fmla="*/ 355 w 3"/>
                  <a:gd name="T27" fmla="*/ 469 h 3"/>
                  <a:gd name="T28" fmla="*/ 469 w 3"/>
                  <a:gd name="T29" fmla="*/ 355 h 3"/>
                  <a:gd name="T30" fmla="*/ 469 w 3"/>
                  <a:gd name="T31" fmla="*/ 152 h 3"/>
                  <a:gd name="T32" fmla="*/ 355 w 3"/>
                  <a:gd name="T33" fmla="*/ 0 h 3"/>
                  <a:gd name="T34" fmla="*/ 152 w 3"/>
                  <a:gd name="T35" fmla="*/ 0 h 3"/>
                  <a:gd name="T36" fmla="*/ 0 w 3"/>
                  <a:gd name="T37" fmla="*/ 0 h 3"/>
                  <a:gd name="T38" fmla="*/ 0 w 3"/>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1"/>
                    </a:moveTo>
                    <a:cubicBezTo>
                      <a:pt x="0" y="1"/>
                      <a:pt x="0" y="1"/>
                      <a:pt x="0" y="1"/>
                    </a:cubicBezTo>
                    <a:cubicBezTo>
                      <a:pt x="0" y="1"/>
                      <a:pt x="0" y="1"/>
                      <a:pt x="0" y="0"/>
                    </a:cubicBezTo>
                    <a:cubicBezTo>
                      <a:pt x="0" y="0"/>
                      <a:pt x="1" y="0"/>
                      <a:pt x="1" y="0"/>
                    </a:cubicBezTo>
                    <a:cubicBezTo>
                      <a:pt x="1" y="0"/>
                      <a:pt x="2" y="0"/>
                      <a:pt x="2" y="0"/>
                    </a:cubicBezTo>
                    <a:cubicBezTo>
                      <a:pt x="2" y="1"/>
                      <a:pt x="2" y="1"/>
                      <a:pt x="3" y="1"/>
                    </a:cubicBezTo>
                    <a:cubicBezTo>
                      <a:pt x="3" y="2"/>
                      <a:pt x="3" y="2"/>
                      <a:pt x="3" y="2"/>
                    </a:cubicBezTo>
                    <a:cubicBezTo>
                      <a:pt x="2" y="2"/>
                      <a:pt x="2" y="2"/>
                      <a:pt x="2" y="2"/>
                    </a:cubicBezTo>
                    <a:cubicBezTo>
                      <a:pt x="1" y="2"/>
                      <a:pt x="1" y="2"/>
                      <a:pt x="1" y="2"/>
                    </a:cubicBezTo>
                    <a:cubicBezTo>
                      <a:pt x="0" y="2"/>
                      <a:pt x="0" y="2"/>
                      <a:pt x="0" y="1"/>
                    </a:cubicBezTo>
                    <a:cubicBezTo>
                      <a:pt x="0" y="1"/>
                      <a:pt x="0" y="1"/>
                      <a:pt x="0" y="1"/>
                    </a:cubicBezTo>
                    <a:cubicBezTo>
                      <a:pt x="0" y="1"/>
                      <a:pt x="0" y="1"/>
                      <a:pt x="0" y="1"/>
                    </a:cubicBezTo>
                    <a:cubicBezTo>
                      <a:pt x="0" y="2"/>
                      <a:pt x="0" y="2"/>
                      <a:pt x="1" y="2"/>
                    </a:cubicBezTo>
                    <a:cubicBezTo>
                      <a:pt x="1" y="2"/>
                      <a:pt x="1" y="3"/>
                      <a:pt x="2" y="3"/>
                    </a:cubicBezTo>
                    <a:cubicBezTo>
                      <a:pt x="2" y="3"/>
                      <a:pt x="2" y="2"/>
                      <a:pt x="3" y="2"/>
                    </a:cubicBezTo>
                    <a:cubicBezTo>
                      <a:pt x="3" y="2"/>
                      <a:pt x="3" y="2"/>
                      <a:pt x="3" y="1"/>
                    </a:cubicBezTo>
                    <a:cubicBezTo>
                      <a:pt x="2" y="1"/>
                      <a:pt x="2" y="1"/>
                      <a:pt x="2" y="0"/>
                    </a:cubicBezTo>
                    <a:cubicBezTo>
                      <a:pt x="2" y="0"/>
                      <a:pt x="1" y="0"/>
                      <a:pt x="1" y="0"/>
                    </a:cubicBezTo>
                    <a:cubicBezTo>
                      <a:pt x="1" y="0"/>
                      <a:pt x="0" y="0"/>
                      <a:pt x="0" y="0"/>
                    </a:cubicBezTo>
                    <a:cubicBezTo>
                      <a:pt x="0" y="0"/>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39" name="Freeform 281"/>
              <p:cNvSpPr>
                <a:spLocks noChangeArrowheads="1"/>
              </p:cNvSpPr>
              <p:nvPr/>
            </p:nvSpPr>
            <p:spPr bwMode="auto">
              <a:xfrm>
                <a:off x="12" y="1072"/>
                <a:ext cx="7" cy="5"/>
              </a:xfrm>
              <a:custGeom>
                <a:avLst/>
                <a:gdLst>
                  <a:gd name="T0" fmla="*/ 0 w 3"/>
                  <a:gd name="T1" fmla="*/ 262 h 2"/>
                  <a:gd name="T2" fmla="*/ 152 w 3"/>
                  <a:gd name="T3" fmla="*/ 0 h 2"/>
                  <a:gd name="T4" fmla="*/ 355 w 3"/>
                  <a:gd name="T5" fmla="*/ 262 h 2"/>
                  <a:gd name="T6" fmla="*/ 355 w 3"/>
                  <a:gd name="T7" fmla="*/ 467 h 2"/>
                  <a:gd name="T8" fmla="*/ 0 w 3"/>
                  <a:gd name="T9" fmla="*/ 262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cubicBezTo>
                      <a:pt x="0" y="0"/>
                      <a:pt x="0" y="0"/>
                      <a:pt x="1" y="0"/>
                    </a:cubicBezTo>
                    <a:cubicBezTo>
                      <a:pt x="2" y="0"/>
                      <a:pt x="2" y="1"/>
                      <a:pt x="2" y="1"/>
                    </a:cubicBezTo>
                    <a:cubicBezTo>
                      <a:pt x="3" y="2"/>
                      <a:pt x="2" y="2"/>
                      <a:pt x="2" y="2"/>
                    </a:cubicBezTo>
                    <a:cubicBezTo>
                      <a:pt x="1" y="2"/>
                      <a:pt x="0"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0" name="Freeform 282"/>
              <p:cNvSpPr>
                <a:spLocks noChangeArrowheads="1"/>
              </p:cNvSpPr>
              <p:nvPr/>
            </p:nvSpPr>
            <p:spPr bwMode="auto">
              <a:xfrm>
                <a:off x="12" y="1072"/>
                <a:ext cx="7" cy="5"/>
              </a:xfrm>
              <a:custGeom>
                <a:avLst/>
                <a:gdLst>
                  <a:gd name="T0" fmla="*/ 0 w 3"/>
                  <a:gd name="T1" fmla="*/ 262 h 2"/>
                  <a:gd name="T2" fmla="*/ 0 w 3"/>
                  <a:gd name="T3" fmla="*/ 262 h 2"/>
                  <a:gd name="T4" fmla="*/ 0 w 3"/>
                  <a:gd name="T5" fmla="*/ 0 h 2"/>
                  <a:gd name="T6" fmla="*/ 152 w 3"/>
                  <a:gd name="T7" fmla="*/ 0 h 2"/>
                  <a:gd name="T8" fmla="*/ 355 w 3"/>
                  <a:gd name="T9" fmla="*/ 0 h 2"/>
                  <a:gd name="T10" fmla="*/ 355 w 3"/>
                  <a:gd name="T11" fmla="*/ 262 h 2"/>
                  <a:gd name="T12" fmla="*/ 355 w 3"/>
                  <a:gd name="T13" fmla="*/ 467 h 2"/>
                  <a:gd name="T14" fmla="*/ 355 w 3"/>
                  <a:gd name="T15" fmla="*/ 467 h 2"/>
                  <a:gd name="T16" fmla="*/ 152 w 3"/>
                  <a:gd name="T17" fmla="*/ 467 h 2"/>
                  <a:gd name="T18" fmla="*/ 0 w 3"/>
                  <a:gd name="T19" fmla="*/ 262 h 2"/>
                  <a:gd name="T20" fmla="*/ 0 w 3"/>
                  <a:gd name="T21" fmla="*/ 262 h 2"/>
                  <a:gd name="T22" fmla="*/ 0 w 3"/>
                  <a:gd name="T23" fmla="*/ 262 h 2"/>
                  <a:gd name="T24" fmla="*/ 152 w 3"/>
                  <a:gd name="T25" fmla="*/ 467 h 2"/>
                  <a:gd name="T26" fmla="*/ 355 w 3"/>
                  <a:gd name="T27" fmla="*/ 467 h 2"/>
                  <a:gd name="T28" fmla="*/ 355 w 3"/>
                  <a:gd name="T29" fmla="*/ 467 h 2"/>
                  <a:gd name="T30" fmla="*/ 355 w 3"/>
                  <a:gd name="T31" fmla="*/ 262 h 2"/>
                  <a:gd name="T32" fmla="*/ 355 w 3"/>
                  <a:gd name="T33" fmla="*/ 0 h 2"/>
                  <a:gd name="T34" fmla="*/ 152 w 3"/>
                  <a:gd name="T35" fmla="*/ 0 h 2"/>
                  <a:gd name="T36" fmla="*/ 0 w 3"/>
                  <a:gd name="T37" fmla="*/ 0 h 2"/>
                  <a:gd name="T38" fmla="*/ 0 w 3"/>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0" y="1"/>
                    </a:moveTo>
                    <a:cubicBezTo>
                      <a:pt x="0" y="1"/>
                      <a:pt x="0" y="1"/>
                      <a:pt x="0" y="1"/>
                    </a:cubicBezTo>
                    <a:cubicBezTo>
                      <a:pt x="0" y="1"/>
                      <a:pt x="0" y="0"/>
                      <a:pt x="0" y="0"/>
                    </a:cubicBezTo>
                    <a:cubicBezTo>
                      <a:pt x="0" y="0"/>
                      <a:pt x="1" y="0"/>
                      <a:pt x="1" y="0"/>
                    </a:cubicBezTo>
                    <a:cubicBezTo>
                      <a:pt x="1" y="0"/>
                      <a:pt x="2" y="0"/>
                      <a:pt x="2" y="0"/>
                    </a:cubicBezTo>
                    <a:cubicBezTo>
                      <a:pt x="2" y="1"/>
                      <a:pt x="2" y="1"/>
                      <a:pt x="2" y="1"/>
                    </a:cubicBezTo>
                    <a:cubicBezTo>
                      <a:pt x="2" y="1"/>
                      <a:pt x="2" y="2"/>
                      <a:pt x="2" y="2"/>
                    </a:cubicBezTo>
                    <a:cubicBezTo>
                      <a:pt x="2" y="2"/>
                      <a:pt x="2" y="2"/>
                      <a:pt x="2" y="2"/>
                    </a:cubicBezTo>
                    <a:cubicBezTo>
                      <a:pt x="1" y="2"/>
                      <a:pt x="1" y="2"/>
                      <a:pt x="1" y="2"/>
                    </a:cubicBezTo>
                    <a:cubicBezTo>
                      <a:pt x="0" y="2"/>
                      <a:pt x="0" y="1"/>
                      <a:pt x="0" y="1"/>
                    </a:cubicBezTo>
                    <a:cubicBezTo>
                      <a:pt x="0" y="1"/>
                      <a:pt x="0" y="1"/>
                      <a:pt x="0" y="1"/>
                    </a:cubicBezTo>
                    <a:cubicBezTo>
                      <a:pt x="0" y="1"/>
                      <a:pt x="0" y="1"/>
                      <a:pt x="0" y="1"/>
                    </a:cubicBezTo>
                    <a:cubicBezTo>
                      <a:pt x="0" y="1"/>
                      <a:pt x="0" y="2"/>
                      <a:pt x="1" y="2"/>
                    </a:cubicBezTo>
                    <a:cubicBezTo>
                      <a:pt x="1" y="2"/>
                      <a:pt x="1" y="2"/>
                      <a:pt x="2" y="2"/>
                    </a:cubicBezTo>
                    <a:cubicBezTo>
                      <a:pt x="2" y="2"/>
                      <a:pt x="2" y="2"/>
                      <a:pt x="2" y="2"/>
                    </a:cubicBezTo>
                    <a:cubicBezTo>
                      <a:pt x="2" y="2"/>
                      <a:pt x="3" y="1"/>
                      <a:pt x="2" y="1"/>
                    </a:cubicBezTo>
                    <a:cubicBezTo>
                      <a:pt x="2" y="1"/>
                      <a:pt x="2" y="1"/>
                      <a:pt x="2" y="0"/>
                    </a:cubicBezTo>
                    <a:cubicBezTo>
                      <a:pt x="2" y="0"/>
                      <a:pt x="1" y="0"/>
                      <a:pt x="1" y="0"/>
                    </a:cubicBezTo>
                    <a:cubicBezTo>
                      <a:pt x="1" y="0"/>
                      <a:pt x="0" y="0"/>
                      <a:pt x="0" y="0"/>
                    </a:cubicBezTo>
                    <a:cubicBezTo>
                      <a:pt x="0" y="0"/>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1" name="Freeform 283"/>
              <p:cNvSpPr>
                <a:spLocks noChangeArrowheads="1"/>
              </p:cNvSpPr>
              <p:nvPr/>
            </p:nvSpPr>
            <p:spPr bwMode="auto">
              <a:xfrm>
                <a:off x="16" y="1067"/>
                <a:ext cx="5" cy="5"/>
              </a:xfrm>
              <a:custGeom>
                <a:avLst/>
                <a:gdLst>
                  <a:gd name="T0" fmla="*/ 262 w 2"/>
                  <a:gd name="T1" fmla="*/ 262 h 2"/>
                  <a:gd name="T2" fmla="*/ 262 w 2"/>
                  <a:gd name="T3" fmla="*/ 0 h 2"/>
                  <a:gd name="T4" fmla="*/ 467 w 2"/>
                  <a:gd name="T5" fmla="*/ 262 h 2"/>
                  <a:gd name="T6" fmla="*/ 467 w 2"/>
                  <a:gd name="T7" fmla="*/ 467 h 2"/>
                  <a:gd name="T8" fmla="*/ 262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0" y="0"/>
                      <a:pt x="1" y="0"/>
                      <a:pt x="1" y="0"/>
                    </a:cubicBezTo>
                    <a:cubicBezTo>
                      <a:pt x="2" y="0"/>
                      <a:pt x="2" y="0"/>
                      <a:pt x="2" y="1"/>
                    </a:cubicBezTo>
                    <a:cubicBezTo>
                      <a:pt x="2" y="1"/>
                      <a:pt x="2" y="2"/>
                      <a:pt x="2" y="2"/>
                    </a:cubicBezTo>
                    <a:cubicBezTo>
                      <a:pt x="1" y="2"/>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2" name="Freeform 284"/>
              <p:cNvSpPr>
                <a:spLocks noChangeArrowheads="1"/>
              </p:cNvSpPr>
              <p:nvPr/>
            </p:nvSpPr>
            <p:spPr bwMode="auto">
              <a:xfrm>
                <a:off x="16" y="1067"/>
                <a:ext cx="5" cy="5"/>
              </a:xfrm>
              <a:custGeom>
                <a:avLst/>
                <a:gdLst>
                  <a:gd name="T0" fmla="*/ 262 w 2"/>
                  <a:gd name="T1" fmla="*/ 262 h 2"/>
                  <a:gd name="T2" fmla="*/ 262 w 2"/>
                  <a:gd name="T3" fmla="*/ 262 h 2"/>
                  <a:gd name="T4" fmla="*/ 262 w 2"/>
                  <a:gd name="T5" fmla="*/ 0 h 2"/>
                  <a:gd name="T6" fmla="*/ 262 w 2"/>
                  <a:gd name="T7" fmla="*/ 0 h 2"/>
                  <a:gd name="T8" fmla="*/ 467 w 2"/>
                  <a:gd name="T9" fmla="*/ 0 h 2"/>
                  <a:gd name="T10" fmla="*/ 467 w 2"/>
                  <a:gd name="T11" fmla="*/ 262 h 2"/>
                  <a:gd name="T12" fmla="*/ 467 w 2"/>
                  <a:gd name="T13" fmla="*/ 262 h 2"/>
                  <a:gd name="T14" fmla="*/ 467 w 2"/>
                  <a:gd name="T15" fmla="*/ 467 h 2"/>
                  <a:gd name="T16" fmla="*/ 262 w 2"/>
                  <a:gd name="T17" fmla="*/ 262 h 2"/>
                  <a:gd name="T18" fmla="*/ 262 w 2"/>
                  <a:gd name="T19" fmla="*/ 262 h 2"/>
                  <a:gd name="T20" fmla="*/ 262 w 2"/>
                  <a:gd name="T21" fmla="*/ 262 h 2"/>
                  <a:gd name="T22" fmla="*/ 262 w 2"/>
                  <a:gd name="T23" fmla="*/ 262 h 2"/>
                  <a:gd name="T24" fmla="*/ 262 w 2"/>
                  <a:gd name="T25" fmla="*/ 262 h 2"/>
                  <a:gd name="T26" fmla="*/ 467 w 2"/>
                  <a:gd name="T27" fmla="*/ 467 h 2"/>
                  <a:gd name="T28" fmla="*/ 467 w 2"/>
                  <a:gd name="T29" fmla="*/ 262 h 2"/>
                  <a:gd name="T30" fmla="*/ 467 w 2"/>
                  <a:gd name="T31" fmla="*/ 262 h 2"/>
                  <a:gd name="T32" fmla="*/ 467 w 2"/>
                  <a:gd name="T33" fmla="*/ 0 h 2"/>
                  <a:gd name="T34" fmla="*/ 262 w 2"/>
                  <a:gd name="T35" fmla="*/ 0 h 2"/>
                  <a:gd name="T36" fmla="*/ 262 w 2"/>
                  <a:gd name="T37" fmla="*/ 0 h 2"/>
                  <a:gd name="T38" fmla="*/ 262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1"/>
                    </a:moveTo>
                    <a:cubicBezTo>
                      <a:pt x="1" y="1"/>
                      <a:pt x="1" y="1"/>
                      <a:pt x="1" y="1"/>
                    </a:cubicBezTo>
                    <a:cubicBezTo>
                      <a:pt x="1" y="0"/>
                      <a:pt x="1" y="0"/>
                      <a:pt x="1" y="0"/>
                    </a:cubicBezTo>
                    <a:cubicBezTo>
                      <a:pt x="1" y="0"/>
                      <a:pt x="1" y="0"/>
                      <a:pt x="1" y="0"/>
                    </a:cubicBezTo>
                    <a:cubicBezTo>
                      <a:pt x="1" y="0"/>
                      <a:pt x="2" y="0"/>
                      <a:pt x="2" y="0"/>
                    </a:cubicBezTo>
                    <a:cubicBezTo>
                      <a:pt x="2" y="0"/>
                      <a:pt x="2" y="1"/>
                      <a:pt x="2" y="1"/>
                    </a:cubicBezTo>
                    <a:cubicBezTo>
                      <a:pt x="2" y="1"/>
                      <a:pt x="2" y="1"/>
                      <a:pt x="2" y="1"/>
                    </a:cubicBezTo>
                    <a:cubicBezTo>
                      <a:pt x="2" y="2"/>
                      <a:pt x="2" y="2"/>
                      <a:pt x="2" y="2"/>
                    </a:cubicBezTo>
                    <a:cubicBezTo>
                      <a:pt x="1" y="2"/>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2" y="2"/>
                    </a:cubicBezTo>
                    <a:cubicBezTo>
                      <a:pt x="2" y="2"/>
                      <a:pt x="2" y="2"/>
                      <a:pt x="2" y="1"/>
                    </a:cubicBezTo>
                    <a:cubicBezTo>
                      <a:pt x="2" y="1"/>
                      <a:pt x="2" y="1"/>
                      <a:pt x="2" y="1"/>
                    </a:cubicBezTo>
                    <a:cubicBezTo>
                      <a:pt x="2" y="1"/>
                      <a:pt x="2" y="0"/>
                      <a:pt x="2" y="0"/>
                    </a:cubicBezTo>
                    <a:cubicBezTo>
                      <a:pt x="2" y="0"/>
                      <a:pt x="1" y="0"/>
                      <a:pt x="1" y="0"/>
                    </a:cubicBezTo>
                    <a:cubicBezTo>
                      <a:pt x="1" y="0"/>
                      <a:pt x="1" y="0"/>
                      <a:pt x="1" y="0"/>
                    </a:cubicBezTo>
                    <a:cubicBezTo>
                      <a:pt x="1" y="0"/>
                      <a:pt x="0" y="0"/>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3" name="Freeform 285"/>
              <p:cNvSpPr>
                <a:spLocks noChangeArrowheads="1"/>
              </p:cNvSpPr>
              <p:nvPr/>
            </p:nvSpPr>
            <p:spPr bwMode="auto">
              <a:xfrm>
                <a:off x="876" y="304"/>
                <a:ext cx="623" cy="501"/>
              </a:xfrm>
              <a:custGeom>
                <a:avLst/>
                <a:gdLst>
                  <a:gd name="T0" fmla="*/ 43171 w 264"/>
                  <a:gd name="T1" fmla="*/ 0 h 212"/>
                  <a:gd name="T2" fmla="*/ 39015 w 264"/>
                  <a:gd name="T3" fmla="*/ 14966 h 212"/>
                  <a:gd name="T4" fmla="*/ 24875 w 264"/>
                  <a:gd name="T5" fmla="*/ 20931 h 212"/>
                  <a:gd name="T6" fmla="*/ 156 w 264"/>
                  <a:gd name="T7" fmla="*/ 35687 h 212"/>
                  <a:gd name="T8" fmla="*/ 656 w 264"/>
                  <a:gd name="T9" fmla="*/ 36927 h 212"/>
                  <a:gd name="T10" fmla="*/ 24535 w 264"/>
                  <a:gd name="T11" fmla="*/ 22122 h 212"/>
                  <a:gd name="T12" fmla="*/ 39228 w 264"/>
                  <a:gd name="T13" fmla="*/ 16720 h 212"/>
                  <a:gd name="T14" fmla="*/ 43855 w 264"/>
                  <a:gd name="T15" fmla="*/ 1257 h 212"/>
                  <a:gd name="T16" fmla="*/ 43171 w 264"/>
                  <a:gd name="T17" fmla="*/ 0 h 2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4"/>
                  <a:gd name="T28" fmla="*/ 0 h 212"/>
                  <a:gd name="T29" fmla="*/ 264 w 264"/>
                  <a:gd name="T30" fmla="*/ 212 h 2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4" h="212">
                    <a:moveTo>
                      <a:pt x="250" y="0"/>
                    </a:moveTo>
                    <a:cubicBezTo>
                      <a:pt x="260" y="35"/>
                      <a:pt x="245" y="65"/>
                      <a:pt x="226" y="86"/>
                    </a:cubicBezTo>
                    <a:cubicBezTo>
                      <a:pt x="203" y="112"/>
                      <a:pt x="174" y="118"/>
                      <a:pt x="144" y="120"/>
                    </a:cubicBezTo>
                    <a:cubicBezTo>
                      <a:pt x="95" y="124"/>
                      <a:pt x="18" y="126"/>
                      <a:pt x="1" y="205"/>
                    </a:cubicBezTo>
                    <a:cubicBezTo>
                      <a:pt x="0" y="207"/>
                      <a:pt x="5" y="210"/>
                      <a:pt x="4" y="212"/>
                    </a:cubicBezTo>
                    <a:cubicBezTo>
                      <a:pt x="21" y="137"/>
                      <a:pt x="94" y="130"/>
                      <a:pt x="142" y="127"/>
                    </a:cubicBezTo>
                    <a:cubicBezTo>
                      <a:pt x="173" y="126"/>
                      <a:pt x="202" y="121"/>
                      <a:pt x="227" y="96"/>
                    </a:cubicBezTo>
                    <a:cubicBezTo>
                      <a:pt x="247" y="76"/>
                      <a:pt x="264" y="43"/>
                      <a:pt x="254" y="7"/>
                    </a:cubicBezTo>
                    <a:cubicBezTo>
                      <a:pt x="253" y="4"/>
                      <a:pt x="251" y="3"/>
                      <a:pt x="25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4" name="Freeform 286"/>
              <p:cNvSpPr>
                <a:spLocks noChangeArrowheads="1"/>
              </p:cNvSpPr>
              <p:nvPr/>
            </p:nvSpPr>
            <p:spPr bwMode="auto">
              <a:xfrm>
                <a:off x="985" y="21"/>
                <a:ext cx="498" cy="354"/>
              </a:xfrm>
              <a:custGeom>
                <a:avLst/>
                <a:gdLst>
                  <a:gd name="T0" fmla="*/ 1024 w 211"/>
                  <a:gd name="T1" fmla="*/ 10700 h 150"/>
                  <a:gd name="T2" fmla="*/ 3288 w 211"/>
                  <a:gd name="T3" fmla="*/ 5209 h 150"/>
                  <a:gd name="T4" fmla="*/ 8506 w 211"/>
                  <a:gd name="T5" fmla="*/ 2785 h 150"/>
                  <a:gd name="T6" fmla="*/ 34943 w 211"/>
                  <a:gd name="T7" fmla="*/ 18679 h 150"/>
                  <a:gd name="T8" fmla="*/ 36458 w 211"/>
                  <a:gd name="T9" fmla="*/ 25252 h 150"/>
                  <a:gd name="T10" fmla="*/ 36113 w 211"/>
                  <a:gd name="T11" fmla="*/ 25910 h 150"/>
                  <a:gd name="T12" fmla="*/ 29356 w 211"/>
                  <a:gd name="T13" fmla="*/ 10176 h 150"/>
                  <a:gd name="T14" fmla="*/ 15013 w 211"/>
                  <a:gd name="T15" fmla="*/ 2417 h 150"/>
                  <a:gd name="T16" fmla="*/ 7102 w 211"/>
                  <a:gd name="T17" fmla="*/ 3285 h 150"/>
                  <a:gd name="T18" fmla="*/ 1553 w 211"/>
                  <a:gd name="T19" fmla="*/ 7597 h 150"/>
                  <a:gd name="T20" fmla="*/ 1393 w 211"/>
                  <a:gd name="T21" fmla="*/ 10700 h 150"/>
                  <a:gd name="T22" fmla="*/ 3809 w 211"/>
                  <a:gd name="T23" fmla="*/ 12815 h 150"/>
                  <a:gd name="T24" fmla="*/ 6892 w 211"/>
                  <a:gd name="T25" fmla="*/ 12293 h 150"/>
                  <a:gd name="T26" fmla="*/ 7387 w 211"/>
                  <a:gd name="T27" fmla="*/ 11724 h 150"/>
                  <a:gd name="T28" fmla="*/ 7387 w 211"/>
                  <a:gd name="T29" fmla="*/ 11724 h 150"/>
                  <a:gd name="T30" fmla="*/ 6361 w 211"/>
                  <a:gd name="T31" fmla="*/ 12437 h 150"/>
                  <a:gd name="T32" fmla="*/ 3444 w 211"/>
                  <a:gd name="T33" fmla="*/ 12961 h 150"/>
                  <a:gd name="T34" fmla="*/ 1024 w 211"/>
                  <a:gd name="T35" fmla="*/ 10700 h 1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1"/>
                  <a:gd name="T55" fmla="*/ 0 h 150"/>
                  <a:gd name="T56" fmla="*/ 211 w 211"/>
                  <a:gd name="T57" fmla="*/ 150 h 1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1" h="150">
                    <a:moveTo>
                      <a:pt x="6" y="62"/>
                    </a:moveTo>
                    <a:cubicBezTo>
                      <a:pt x="0" y="49"/>
                      <a:pt x="11" y="37"/>
                      <a:pt x="19" y="30"/>
                    </a:cubicBezTo>
                    <a:cubicBezTo>
                      <a:pt x="28" y="23"/>
                      <a:pt x="38" y="19"/>
                      <a:pt x="49" y="16"/>
                    </a:cubicBezTo>
                    <a:cubicBezTo>
                      <a:pt x="109" y="0"/>
                      <a:pt x="177" y="42"/>
                      <a:pt x="202" y="108"/>
                    </a:cubicBezTo>
                    <a:cubicBezTo>
                      <a:pt x="206" y="120"/>
                      <a:pt x="209" y="133"/>
                      <a:pt x="211" y="146"/>
                    </a:cubicBezTo>
                    <a:cubicBezTo>
                      <a:pt x="210" y="147"/>
                      <a:pt x="209" y="148"/>
                      <a:pt x="209" y="150"/>
                    </a:cubicBezTo>
                    <a:cubicBezTo>
                      <a:pt x="206" y="117"/>
                      <a:pt x="192" y="84"/>
                      <a:pt x="170" y="59"/>
                    </a:cubicBezTo>
                    <a:cubicBezTo>
                      <a:pt x="147" y="34"/>
                      <a:pt x="117" y="18"/>
                      <a:pt x="87" y="14"/>
                    </a:cubicBezTo>
                    <a:cubicBezTo>
                      <a:pt x="71" y="12"/>
                      <a:pt x="56" y="14"/>
                      <a:pt x="41" y="19"/>
                    </a:cubicBezTo>
                    <a:cubicBezTo>
                      <a:pt x="28" y="23"/>
                      <a:pt x="15" y="31"/>
                      <a:pt x="9" y="44"/>
                    </a:cubicBezTo>
                    <a:cubicBezTo>
                      <a:pt x="6" y="49"/>
                      <a:pt x="6" y="56"/>
                      <a:pt x="8" y="62"/>
                    </a:cubicBezTo>
                    <a:cubicBezTo>
                      <a:pt x="11" y="68"/>
                      <a:pt x="16" y="73"/>
                      <a:pt x="22" y="74"/>
                    </a:cubicBezTo>
                    <a:cubicBezTo>
                      <a:pt x="28" y="75"/>
                      <a:pt x="34" y="73"/>
                      <a:pt x="40" y="71"/>
                    </a:cubicBezTo>
                    <a:cubicBezTo>
                      <a:pt x="40" y="70"/>
                      <a:pt x="42" y="69"/>
                      <a:pt x="43" y="68"/>
                    </a:cubicBezTo>
                    <a:cubicBezTo>
                      <a:pt x="43" y="68"/>
                      <a:pt x="43" y="68"/>
                      <a:pt x="43" y="68"/>
                    </a:cubicBezTo>
                    <a:cubicBezTo>
                      <a:pt x="41" y="70"/>
                      <a:pt x="38" y="71"/>
                      <a:pt x="37" y="72"/>
                    </a:cubicBezTo>
                    <a:cubicBezTo>
                      <a:pt x="32" y="74"/>
                      <a:pt x="26" y="76"/>
                      <a:pt x="20" y="75"/>
                    </a:cubicBezTo>
                    <a:cubicBezTo>
                      <a:pt x="14" y="74"/>
                      <a:pt x="9" y="68"/>
                      <a:pt x="6" y="6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5" name="Freeform 287"/>
              <p:cNvSpPr>
                <a:spLocks noChangeArrowheads="1"/>
              </p:cNvSpPr>
              <p:nvPr/>
            </p:nvSpPr>
            <p:spPr bwMode="auto">
              <a:xfrm>
                <a:off x="1107" y="99"/>
                <a:ext cx="185" cy="132"/>
              </a:xfrm>
              <a:custGeom>
                <a:avLst/>
                <a:gdLst>
                  <a:gd name="T0" fmla="*/ 0 w 78"/>
                  <a:gd name="T1" fmla="*/ 5462 h 56"/>
                  <a:gd name="T2" fmla="*/ 8033 w 78"/>
                  <a:gd name="T3" fmla="*/ 5162 h 56"/>
                  <a:gd name="T4" fmla="*/ 0 w 78"/>
                  <a:gd name="T5" fmla="*/ 6051 h 56"/>
                  <a:gd name="T6" fmla="*/ 13889 w 78"/>
                  <a:gd name="T7" fmla="*/ 9601 h 56"/>
                  <a:gd name="T8" fmla="*/ 1428 w 78"/>
                  <a:gd name="T9" fmla="*/ 4295 h 56"/>
                  <a:gd name="T10" fmla="*/ 0 w 78"/>
                  <a:gd name="T11" fmla="*/ 5462 h 56"/>
                  <a:gd name="T12" fmla="*/ 0 60000 65536"/>
                  <a:gd name="T13" fmla="*/ 0 60000 65536"/>
                  <a:gd name="T14" fmla="*/ 0 60000 65536"/>
                  <a:gd name="T15" fmla="*/ 0 60000 65536"/>
                  <a:gd name="T16" fmla="*/ 0 60000 65536"/>
                  <a:gd name="T17" fmla="*/ 0 60000 65536"/>
                  <a:gd name="T18" fmla="*/ 0 w 78"/>
                  <a:gd name="T19" fmla="*/ 0 h 56"/>
                  <a:gd name="T20" fmla="*/ 78 w 78"/>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8" h="56">
                    <a:moveTo>
                      <a:pt x="0" y="32"/>
                    </a:moveTo>
                    <a:cubicBezTo>
                      <a:pt x="17" y="25"/>
                      <a:pt x="30" y="19"/>
                      <a:pt x="45" y="30"/>
                    </a:cubicBezTo>
                    <a:cubicBezTo>
                      <a:pt x="27" y="25"/>
                      <a:pt x="18" y="31"/>
                      <a:pt x="0" y="35"/>
                    </a:cubicBezTo>
                    <a:cubicBezTo>
                      <a:pt x="29" y="44"/>
                      <a:pt x="51" y="31"/>
                      <a:pt x="78" y="56"/>
                    </a:cubicBezTo>
                    <a:cubicBezTo>
                      <a:pt x="72" y="37"/>
                      <a:pt x="40" y="0"/>
                      <a:pt x="8" y="25"/>
                    </a:cubicBezTo>
                    <a:cubicBezTo>
                      <a:pt x="3" y="28"/>
                      <a:pt x="1" y="31"/>
                      <a:pt x="0" y="3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6" name="Freeform 288"/>
              <p:cNvSpPr>
                <a:spLocks noChangeArrowheads="1"/>
              </p:cNvSpPr>
              <p:nvPr/>
            </p:nvSpPr>
            <p:spPr bwMode="auto">
              <a:xfrm>
                <a:off x="1164" y="0"/>
                <a:ext cx="97" cy="137"/>
              </a:xfrm>
              <a:custGeom>
                <a:avLst/>
                <a:gdLst>
                  <a:gd name="T0" fmla="*/ 1405 w 41"/>
                  <a:gd name="T1" fmla="*/ 9184 h 58"/>
                  <a:gd name="T2" fmla="*/ 5922 w 41"/>
                  <a:gd name="T3" fmla="*/ 4703 h 58"/>
                  <a:gd name="T4" fmla="*/ 0 w 41"/>
                  <a:gd name="T5" fmla="*/ 9557 h 58"/>
                  <a:gd name="T6" fmla="*/ 5643 w 41"/>
                  <a:gd name="T7" fmla="*/ 3678 h 58"/>
                  <a:gd name="T8" fmla="*/ 7048 w 41"/>
                  <a:gd name="T9" fmla="*/ 0 h 58"/>
                  <a:gd name="T10" fmla="*/ 2065 w 41"/>
                  <a:gd name="T11" fmla="*/ 9557 h 58"/>
                  <a:gd name="T12" fmla="*/ 1405 w 41"/>
                  <a:gd name="T13" fmla="*/ 9184 h 58"/>
                  <a:gd name="T14" fmla="*/ 0 60000 65536"/>
                  <a:gd name="T15" fmla="*/ 0 60000 65536"/>
                  <a:gd name="T16" fmla="*/ 0 60000 65536"/>
                  <a:gd name="T17" fmla="*/ 0 60000 65536"/>
                  <a:gd name="T18" fmla="*/ 0 60000 65536"/>
                  <a:gd name="T19" fmla="*/ 0 60000 65536"/>
                  <a:gd name="T20" fmla="*/ 0 60000 65536"/>
                  <a:gd name="T21" fmla="*/ 0 w 41"/>
                  <a:gd name="T22" fmla="*/ 0 h 58"/>
                  <a:gd name="T23" fmla="*/ 41 w 4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58">
                    <a:moveTo>
                      <a:pt x="8" y="53"/>
                    </a:moveTo>
                    <a:cubicBezTo>
                      <a:pt x="20" y="42"/>
                      <a:pt x="25" y="44"/>
                      <a:pt x="34" y="27"/>
                    </a:cubicBezTo>
                    <a:cubicBezTo>
                      <a:pt x="23" y="32"/>
                      <a:pt x="9" y="47"/>
                      <a:pt x="0" y="55"/>
                    </a:cubicBezTo>
                    <a:cubicBezTo>
                      <a:pt x="3" y="45"/>
                      <a:pt x="9" y="27"/>
                      <a:pt x="32" y="21"/>
                    </a:cubicBezTo>
                    <a:cubicBezTo>
                      <a:pt x="37" y="17"/>
                      <a:pt x="38" y="8"/>
                      <a:pt x="40" y="0"/>
                    </a:cubicBezTo>
                    <a:cubicBezTo>
                      <a:pt x="41" y="18"/>
                      <a:pt x="38" y="56"/>
                      <a:pt x="12" y="55"/>
                    </a:cubicBezTo>
                    <a:cubicBezTo>
                      <a:pt x="7" y="54"/>
                      <a:pt x="2" y="58"/>
                      <a:pt x="8" y="5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7" name="Freeform 289"/>
              <p:cNvSpPr>
                <a:spLocks noChangeArrowheads="1"/>
              </p:cNvSpPr>
              <p:nvPr/>
            </p:nvSpPr>
            <p:spPr bwMode="auto">
              <a:xfrm>
                <a:off x="1218" y="49"/>
                <a:ext cx="137" cy="132"/>
              </a:xfrm>
              <a:custGeom>
                <a:avLst/>
                <a:gdLst>
                  <a:gd name="T0" fmla="*/ 0 w 58"/>
                  <a:gd name="T1" fmla="*/ 6551 h 56"/>
                  <a:gd name="T2" fmla="*/ 5735 w 58"/>
                  <a:gd name="T3" fmla="*/ 5162 h 56"/>
                  <a:gd name="T4" fmla="*/ 0 w 58"/>
                  <a:gd name="T5" fmla="*/ 6166 h 56"/>
                  <a:gd name="T6" fmla="*/ 10081 w 58"/>
                  <a:gd name="T7" fmla="*/ 0 h 56"/>
                  <a:gd name="T8" fmla="*/ 1238 w 58"/>
                  <a:gd name="T9" fmla="*/ 7074 h 56"/>
                  <a:gd name="T10" fmla="*/ 0 w 58"/>
                  <a:gd name="T11" fmla="*/ 6551 h 56"/>
                  <a:gd name="T12" fmla="*/ 0 60000 65536"/>
                  <a:gd name="T13" fmla="*/ 0 60000 65536"/>
                  <a:gd name="T14" fmla="*/ 0 60000 65536"/>
                  <a:gd name="T15" fmla="*/ 0 60000 65536"/>
                  <a:gd name="T16" fmla="*/ 0 60000 65536"/>
                  <a:gd name="T17" fmla="*/ 0 60000 65536"/>
                  <a:gd name="T18" fmla="*/ 0 w 58"/>
                  <a:gd name="T19" fmla="*/ 0 h 56"/>
                  <a:gd name="T20" fmla="*/ 58 w 58"/>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8" h="56">
                    <a:moveTo>
                      <a:pt x="0" y="38"/>
                    </a:moveTo>
                    <a:cubicBezTo>
                      <a:pt x="13" y="39"/>
                      <a:pt x="25" y="40"/>
                      <a:pt x="33" y="30"/>
                    </a:cubicBezTo>
                    <a:cubicBezTo>
                      <a:pt x="22" y="37"/>
                      <a:pt x="13" y="35"/>
                      <a:pt x="0" y="36"/>
                    </a:cubicBezTo>
                    <a:cubicBezTo>
                      <a:pt x="21" y="18"/>
                      <a:pt x="41" y="28"/>
                      <a:pt x="58" y="0"/>
                    </a:cubicBezTo>
                    <a:cubicBezTo>
                      <a:pt x="43" y="28"/>
                      <a:pt x="37" y="56"/>
                      <a:pt x="7" y="41"/>
                    </a:cubicBezTo>
                    <a:cubicBezTo>
                      <a:pt x="3" y="40"/>
                      <a:pt x="1" y="38"/>
                      <a:pt x="0" y="38"/>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8" name="Freeform 290"/>
              <p:cNvSpPr>
                <a:spLocks noChangeArrowheads="1"/>
              </p:cNvSpPr>
              <p:nvPr/>
            </p:nvSpPr>
            <p:spPr bwMode="auto">
              <a:xfrm>
                <a:off x="1100" y="189"/>
                <a:ext cx="137" cy="87"/>
              </a:xfrm>
              <a:custGeom>
                <a:avLst/>
                <a:gdLst>
                  <a:gd name="T0" fmla="*/ 0 w 58"/>
                  <a:gd name="T1" fmla="*/ 364 h 37"/>
                  <a:gd name="T2" fmla="*/ 5071 w 58"/>
                  <a:gd name="T3" fmla="*/ 3395 h 37"/>
                  <a:gd name="T4" fmla="*/ 368 w 58"/>
                  <a:gd name="T5" fmla="*/ 0 h 37"/>
                  <a:gd name="T6" fmla="*/ 10081 w 58"/>
                  <a:gd name="T7" fmla="*/ 2377 h 37"/>
                  <a:gd name="T8" fmla="*/ 368 w 58"/>
                  <a:gd name="T9" fmla="*/ 1714 h 37"/>
                  <a:gd name="T10" fmla="*/ 0 w 58"/>
                  <a:gd name="T11" fmla="*/ 364 h 37"/>
                  <a:gd name="T12" fmla="*/ 0 60000 65536"/>
                  <a:gd name="T13" fmla="*/ 0 60000 65536"/>
                  <a:gd name="T14" fmla="*/ 0 60000 65536"/>
                  <a:gd name="T15" fmla="*/ 0 60000 65536"/>
                  <a:gd name="T16" fmla="*/ 0 60000 65536"/>
                  <a:gd name="T17" fmla="*/ 0 60000 65536"/>
                  <a:gd name="T18" fmla="*/ 0 w 58"/>
                  <a:gd name="T19" fmla="*/ 0 h 37"/>
                  <a:gd name="T20" fmla="*/ 58 w 58"/>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8" h="37">
                    <a:moveTo>
                      <a:pt x="0" y="2"/>
                    </a:moveTo>
                    <a:cubicBezTo>
                      <a:pt x="9" y="12"/>
                      <a:pt x="17" y="22"/>
                      <a:pt x="29" y="20"/>
                    </a:cubicBezTo>
                    <a:cubicBezTo>
                      <a:pt x="16" y="18"/>
                      <a:pt x="12" y="8"/>
                      <a:pt x="2" y="0"/>
                    </a:cubicBezTo>
                    <a:cubicBezTo>
                      <a:pt x="30" y="5"/>
                      <a:pt x="38" y="23"/>
                      <a:pt x="58" y="14"/>
                    </a:cubicBezTo>
                    <a:cubicBezTo>
                      <a:pt x="42" y="25"/>
                      <a:pt x="16" y="37"/>
                      <a:pt x="2" y="10"/>
                    </a:cubicBezTo>
                    <a:cubicBezTo>
                      <a:pt x="0" y="6"/>
                      <a:pt x="0" y="3"/>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49" name="Freeform 291"/>
              <p:cNvSpPr>
                <a:spLocks noChangeArrowheads="1"/>
              </p:cNvSpPr>
              <p:nvPr/>
            </p:nvSpPr>
            <p:spPr bwMode="auto">
              <a:xfrm>
                <a:off x="1072" y="2"/>
                <a:ext cx="104" cy="170"/>
              </a:xfrm>
              <a:custGeom>
                <a:avLst/>
                <a:gdLst>
                  <a:gd name="T0" fmla="*/ 2061 w 44"/>
                  <a:gd name="T1" fmla="*/ 12464 h 72"/>
                  <a:gd name="T2" fmla="*/ 5403 w 44"/>
                  <a:gd name="T3" fmla="*/ 5570 h 72"/>
                  <a:gd name="T4" fmla="*/ 1782 w 44"/>
                  <a:gd name="T5" fmla="*/ 11440 h 72"/>
                  <a:gd name="T6" fmla="*/ 4715 w 44"/>
                  <a:gd name="T7" fmla="*/ 0 h 72"/>
                  <a:gd name="T8" fmla="*/ 3458 w 44"/>
                  <a:gd name="T9" fmla="*/ 10937 h 72"/>
                  <a:gd name="T10" fmla="*/ 2061 w 44"/>
                  <a:gd name="T11" fmla="*/ 12464 h 72"/>
                  <a:gd name="T12" fmla="*/ 0 60000 65536"/>
                  <a:gd name="T13" fmla="*/ 0 60000 65536"/>
                  <a:gd name="T14" fmla="*/ 0 60000 65536"/>
                  <a:gd name="T15" fmla="*/ 0 60000 65536"/>
                  <a:gd name="T16" fmla="*/ 0 60000 65536"/>
                  <a:gd name="T17" fmla="*/ 0 60000 65536"/>
                  <a:gd name="T18" fmla="*/ 0 w 44"/>
                  <a:gd name="T19" fmla="*/ 0 h 72"/>
                  <a:gd name="T20" fmla="*/ 44 w 4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44" h="72">
                    <a:moveTo>
                      <a:pt x="12" y="72"/>
                    </a:moveTo>
                    <a:cubicBezTo>
                      <a:pt x="12" y="64"/>
                      <a:pt x="32" y="45"/>
                      <a:pt x="31" y="32"/>
                    </a:cubicBezTo>
                    <a:cubicBezTo>
                      <a:pt x="27" y="46"/>
                      <a:pt x="12" y="56"/>
                      <a:pt x="10" y="66"/>
                    </a:cubicBezTo>
                    <a:cubicBezTo>
                      <a:pt x="0" y="40"/>
                      <a:pt x="41" y="25"/>
                      <a:pt x="27" y="0"/>
                    </a:cubicBezTo>
                    <a:cubicBezTo>
                      <a:pt x="42" y="21"/>
                      <a:pt x="44" y="45"/>
                      <a:pt x="20" y="63"/>
                    </a:cubicBezTo>
                    <a:cubicBezTo>
                      <a:pt x="17" y="66"/>
                      <a:pt x="12" y="72"/>
                      <a:pt x="12" y="7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0" name="Freeform 292"/>
              <p:cNvSpPr>
                <a:spLocks noChangeArrowheads="1"/>
              </p:cNvSpPr>
              <p:nvPr/>
            </p:nvSpPr>
            <p:spPr bwMode="auto">
              <a:xfrm>
                <a:off x="1344" y="49"/>
                <a:ext cx="63" cy="128"/>
              </a:xfrm>
              <a:custGeom>
                <a:avLst/>
                <a:gdLst>
                  <a:gd name="T0" fmla="*/ 4202 w 27"/>
                  <a:gd name="T1" fmla="*/ 9562 h 54"/>
                  <a:gd name="T2" fmla="*/ 2429 w 27"/>
                  <a:gd name="T3" fmla="*/ 4793 h 54"/>
                  <a:gd name="T4" fmla="*/ 4356 w 27"/>
                  <a:gd name="T5" fmla="*/ 9446 h 54"/>
                  <a:gd name="T6" fmla="*/ 3381 w 27"/>
                  <a:gd name="T7" fmla="*/ 0 h 54"/>
                  <a:gd name="T8" fmla="*/ 3267 w 27"/>
                  <a:gd name="T9" fmla="*/ 9057 h 54"/>
                  <a:gd name="T10" fmla="*/ 4202 w 27"/>
                  <a:gd name="T11" fmla="*/ 9562 h 54"/>
                  <a:gd name="T12" fmla="*/ 0 60000 65536"/>
                  <a:gd name="T13" fmla="*/ 0 60000 65536"/>
                  <a:gd name="T14" fmla="*/ 0 60000 65536"/>
                  <a:gd name="T15" fmla="*/ 0 60000 65536"/>
                  <a:gd name="T16" fmla="*/ 0 60000 65536"/>
                  <a:gd name="T17" fmla="*/ 0 60000 65536"/>
                  <a:gd name="T18" fmla="*/ 0 w 27"/>
                  <a:gd name="T19" fmla="*/ 0 h 54"/>
                  <a:gd name="T20" fmla="*/ 27 w 27"/>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27" h="54">
                    <a:moveTo>
                      <a:pt x="26" y="54"/>
                    </a:moveTo>
                    <a:cubicBezTo>
                      <a:pt x="19" y="45"/>
                      <a:pt x="13" y="38"/>
                      <a:pt x="15" y="27"/>
                    </a:cubicBezTo>
                    <a:cubicBezTo>
                      <a:pt x="16" y="39"/>
                      <a:pt x="21" y="43"/>
                      <a:pt x="27" y="53"/>
                    </a:cubicBezTo>
                    <a:cubicBezTo>
                      <a:pt x="26" y="33"/>
                      <a:pt x="14" y="23"/>
                      <a:pt x="21" y="0"/>
                    </a:cubicBezTo>
                    <a:cubicBezTo>
                      <a:pt x="12" y="9"/>
                      <a:pt x="0" y="37"/>
                      <a:pt x="20" y="51"/>
                    </a:cubicBezTo>
                    <a:cubicBezTo>
                      <a:pt x="23" y="53"/>
                      <a:pt x="25" y="53"/>
                      <a:pt x="26" y="5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1" name="Freeform 293"/>
              <p:cNvSpPr>
                <a:spLocks noChangeArrowheads="1"/>
              </p:cNvSpPr>
              <p:nvPr/>
            </p:nvSpPr>
            <p:spPr bwMode="auto">
              <a:xfrm>
                <a:off x="1301" y="137"/>
                <a:ext cx="113" cy="68"/>
              </a:xfrm>
              <a:custGeom>
                <a:avLst/>
                <a:gdLst>
                  <a:gd name="T0" fmla="*/ 8169 w 48"/>
                  <a:gd name="T1" fmla="*/ 3958 h 29"/>
                  <a:gd name="T2" fmla="*/ 4056 w 48"/>
                  <a:gd name="T3" fmla="*/ 2837 h 29"/>
                  <a:gd name="T4" fmla="*/ 8009 w 48"/>
                  <a:gd name="T5" fmla="*/ 4322 h 29"/>
                  <a:gd name="T6" fmla="*/ 0 w 48"/>
                  <a:gd name="T7" fmla="*/ 4476 h 29"/>
                  <a:gd name="T8" fmla="*/ 7686 w 48"/>
                  <a:gd name="T9" fmla="*/ 3327 h 29"/>
                  <a:gd name="T10" fmla="*/ 8169 w 48"/>
                  <a:gd name="T11" fmla="*/ 3958 h 29"/>
                  <a:gd name="T12" fmla="*/ 0 60000 65536"/>
                  <a:gd name="T13" fmla="*/ 0 60000 65536"/>
                  <a:gd name="T14" fmla="*/ 0 60000 65536"/>
                  <a:gd name="T15" fmla="*/ 0 60000 65536"/>
                  <a:gd name="T16" fmla="*/ 0 60000 65536"/>
                  <a:gd name="T17" fmla="*/ 0 60000 65536"/>
                  <a:gd name="T18" fmla="*/ 0 w 48"/>
                  <a:gd name="T19" fmla="*/ 0 h 29"/>
                  <a:gd name="T20" fmla="*/ 48 w 48"/>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8" h="29">
                    <a:moveTo>
                      <a:pt x="48" y="24"/>
                    </a:moveTo>
                    <a:cubicBezTo>
                      <a:pt x="40" y="19"/>
                      <a:pt x="33" y="14"/>
                      <a:pt x="24" y="17"/>
                    </a:cubicBezTo>
                    <a:cubicBezTo>
                      <a:pt x="34" y="17"/>
                      <a:pt x="39" y="22"/>
                      <a:pt x="47" y="26"/>
                    </a:cubicBezTo>
                    <a:cubicBezTo>
                      <a:pt x="29" y="29"/>
                      <a:pt x="19" y="15"/>
                      <a:pt x="0" y="27"/>
                    </a:cubicBezTo>
                    <a:cubicBezTo>
                      <a:pt x="18" y="15"/>
                      <a:pt x="30" y="0"/>
                      <a:pt x="45" y="20"/>
                    </a:cubicBezTo>
                    <a:cubicBezTo>
                      <a:pt x="46" y="22"/>
                      <a:pt x="47" y="24"/>
                      <a:pt x="48" y="2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2" name="Freeform 294"/>
              <p:cNvSpPr>
                <a:spLocks noChangeArrowheads="1"/>
              </p:cNvSpPr>
              <p:nvPr/>
            </p:nvSpPr>
            <p:spPr bwMode="auto">
              <a:xfrm>
                <a:off x="1084" y="172"/>
                <a:ext cx="12" cy="12"/>
              </a:xfrm>
              <a:custGeom>
                <a:avLst/>
                <a:gdLst>
                  <a:gd name="T0" fmla="*/ 967 w 5"/>
                  <a:gd name="T1" fmla="*/ 0 h 5"/>
                  <a:gd name="T2" fmla="*/ 967 w 5"/>
                  <a:gd name="T3" fmla="*/ 0 h 5"/>
                  <a:gd name="T4" fmla="*/ 967 w 5"/>
                  <a:gd name="T5" fmla="*/ 0 h 5"/>
                  <a:gd name="T6" fmla="*/ 802 w 5"/>
                  <a:gd name="T7" fmla="*/ 168 h 5"/>
                  <a:gd name="T8" fmla="*/ 564 w 5"/>
                  <a:gd name="T9" fmla="*/ 403 h 5"/>
                  <a:gd name="T10" fmla="*/ 168 w 5"/>
                  <a:gd name="T11" fmla="*/ 802 h 5"/>
                  <a:gd name="T12" fmla="*/ 168 w 5"/>
                  <a:gd name="T13" fmla="*/ 967 h 5"/>
                  <a:gd name="T14" fmla="*/ 168 w 5"/>
                  <a:gd name="T15" fmla="*/ 967 h 5"/>
                  <a:gd name="T16" fmla="*/ 168 w 5"/>
                  <a:gd name="T17" fmla="*/ 967 h 5"/>
                  <a:gd name="T18" fmla="*/ 168 w 5"/>
                  <a:gd name="T19" fmla="*/ 967 h 5"/>
                  <a:gd name="T20" fmla="*/ 168 w 5"/>
                  <a:gd name="T21" fmla="*/ 967 h 5"/>
                  <a:gd name="T22" fmla="*/ 168 w 5"/>
                  <a:gd name="T23" fmla="*/ 967 h 5"/>
                  <a:gd name="T24" fmla="*/ 168 w 5"/>
                  <a:gd name="T25" fmla="*/ 967 h 5"/>
                  <a:gd name="T26" fmla="*/ 168 w 5"/>
                  <a:gd name="T27" fmla="*/ 967 h 5"/>
                  <a:gd name="T28" fmla="*/ 168 w 5"/>
                  <a:gd name="T29" fmla="*/ 967 h 5"/>
                  <a:gd name="T30" fmla="*/ 168 w 5"/>
                  <a:gd name="T31" fmla="*/ 967 h 5"/>
                  <a:gd name="T32" fmla="*/ 168 w 5"/>
                  <a:gd name="T33" fmla="*/ 967 h 5"/>
                  <a:gd name="T34" fmla="*/ 168 w 5"/>
                  <a:gd name="T35" fmla="*/ 967 h 5"/>
                  <a:gd name="T36" fmla="*/ 168 w 5"/>
                  <a:gd name="T37" fmla="*/ 967 h 5"/>
                  <a:gd name="T38" fmla="*/ 168 w 5"/>
                  <a:gd name="T39" fmla="*/ 967 h 5"/>
                  <a:gd name="T40" fmla="*/ 168 w 5"/>
                  <a:gd name="T41" fmla="*/ 967 h 5"/>
                  <a:gd name="T42" fmla="*/ 168 w 5"/>
                  <a:gd name="T43" fmla="*/ 967 h 5"/>
                  <a:gd name="T44" fmla="*/ 168 w 5"/>
                  <a:gd name="T45" fmla="*/ 802 h 5"/>
                  <a:gd name="T46" fmla="*/ 168 w 5"/>
                  <a:gd name="T47" fmla="*/ 802 h 5"/>
                  <a:gd name="T48" fmla="*/ 168 w 5"/>
                  <a:gd name="T49" fmla="*/ 802 h 5"/>
                  <a:gd name="T50" fmla="*/ 403 w 5"/>
                  <a:gd name="T51" fmla="*/ 802 h 5"/>
                  <a:gd name="T52" fmla="*/ 403 w 5"/>
                  <a:gd name="T53" fmla="*/ 802 h 5"/>
                  <a:gd name="T54" fmla="*/ 403 w 5"/>
                  <a:gd name="T55" fmla="*/ 802 h 5"/>
                  <a:gd name="T56" fmla="*/ 403 w 5"/>
                  <a:gd name="T57" fmla="*/ 802 h 5"/>
                  <a:gd name="T58" fmla="*/ 564 w 5"/>
                  <a:gd name="T59" fmla="*/ 564 h 5"/>
                  <a:gd name="T60" fmla="*/ 802 w 5"/>
                  <a:gd name="T61" fmla="*/ 168 h 5"/>
                  <a:gd name="T62" fmla="*/ 967 w 5"/>
                  <a:gd name="T63" fmla="*/ 0 h 5"/>
                  <a:gd name="T64" fmla="*/ 967 w 5"/>
                  <a:gd name="T65" fmla="*/ 0 h 5"/>
                  <a:gd name="T66" fmla="*/ 967 w 5"/>
                  <a:gd name="T67" fmla="*/ 0 h 5"/>
                  <a:gd name="T68" fmla="*/ 967 w 5"/>
                  <a:gd name="T69" fmla="*/ 0 h 5"/>
                  <a:gd name="T70" fmla="*/ 967 w 5"/>
                  <a:gd name="T71" fmla="*/ 0 h 5"/>
                  <a:gd name="T72" fmla="*/ 967 w 5"/>
                  <a:gd name="T73" fmla="*/ 0 h 5"/>
                  <a:gd name="T74" fmla="*/ 967 w 5"/>
                  <a:gd name="T75" fmla="*/ 0 h 5"/>
                  <a:gd name="T76" fmla="*/ 967 w 5"/>
                  <a:gd name="T77" fmla="*/ 0 h 5"/>
                  <a:gd name="T78" fmla="*/ 967 w 5"/>
                  <a:gd name="T79" fmla="*/ 0 h 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5"/>
                  <a:gd name="T122" fmla="*/ 5 w 5"/>
                  <a:gd name="T123" fmla="*/ 5 h 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5">
                    <a:moveTo>
                      <a:pt x="5" y="0"/>
                    </a:moveTo>
                    <a:cubicBezTo>
                      <a:pt x="5" y="0"/>
                      <a:pt x="5" y="0"/>
                      <a:pt x="5" y="0"/>
                    </a:cubicBezTo>
                    <a:cubicBezTo>
                      <a:pt x="5" y="0"/>
                      <a:pt x="5" y="0"/>
                      <a:pt x="5" y="0"/>
                    </a:cubicBezTo>
                    <a:cubicBezTo>
                      <a:pt x="4" y="0"/>
                      <a:pt x="4" y="1"/>
                      <a:pt x="4" y="1"/>
                    </a:cubicBezTo>
                    <a:cubicBezTo>
                      <a:pt x="4" y="1"/>
                      <a:pt x="4" y="2"/>
                      <a:pt x="3" y="2"/>
                    </a:cubicBezTo>
                    <a:cubicBezTo>
                      <a:pt x="3" y="3"/>
                      <a:pt x="2" y="4"/>
                      <a:pt x="1" y="4"/>
                    </a:cubicBezTo>
                    <a:cubicBezTo>
                      <a:pt x="1" y="4"/>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0"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3" y="3"/>
                    </a:cubicBezTo>
                    <a:cubicBezTo>
                      <a:pt x="4" y="2"/>
                      <a:pt x="4" y="2"/>
                      <a:pt x="4" y="1"/>
                    </a:cubicBezTo>
                    <a:cubicBezTo>
                      <a:pt x="5" y="1"/>
                      <a:pt x="5" y="1"/>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3" name="Freeform 295"/>
              <p:cNvSpPr>
                <a:spLocks noChangeArrowheads="1"/>
              </p:cNvSpPr>
              <p:nvPr/>
            </p:nvSpPr>
            <p:spPr bwMode="auto">
              <a:xfrm>
                <a:off x="1086" y="181"/>
                <a:ext cx="14" cy="3"/>
              </a:xfrm>
              <a:custGeom>
                <a:avLst/>
                <a:gdLst>
                  <a:gd name="T0" fmla="*/ 980 w 6"/>
                  <a:gd name="T1" fmla="*/ 729 h 1"/>
                  <a:gd name="T2" fmla="*/ 828 w 6"/>
                  <a:gd name="T3" fmla="*/ 729 h 1"/>
                  <a:gd name="T4" fmla="*/ 828 w 6"/>
                  <a:gd name="T5" fmla="*/ 729 h 1"/>
                  <a:gd name="T6" fmla="*/ 828 w 6"/>
                  <a:gd name="T7" fmla="*/ 0 h 1"/>
                  <a:gd name="T8" fmla="*/ 469 w 6"/>
                  <a:gd name="T9" fmla="*/ 0 h 1"/>
                  <a:gd name="T10" fmla="*/ 152 w 6"/>
                  <a:gd name="T11" fmla="*/ 729 h 1"/>
                  <a:gd name="T12" fmla="*/ 0 w 6"/>
                  <a:gd name="T13" fmla="*/ 729 h 1"/>
                  <a:gd name="T14" fmla="*/ 0 w 6"/>
                  <a:gd name="T15" fmla="*/ 729 h 1"/>
                  <a:gd name="T16" fmla="*/ 0 w 6"/>
                  <a:gd name="T17" fmla="*/ 729 h 1"/>
                  <a:gd name="T18" fmla="*/ 0 w 6"/>
                  <a:gd name="T19" fmla="*/ 729 h 1"/>
                  <a:gd name="T20" fmla="*/ 0 w 6"/>
                  <a:gd name="T21" fmla="*/ 729 h 1"/>
                  <a:gd name="T22" fmla="*/ 0 w 6"/>
                  <a:gd name="T23" fmla="*/ 729 h 1"/>
                  <a:gd name="T24" fmla="*/ 0 w 6"/>
                  <a:gd name="T25" fmla="*/ 729 h 1"/>
                  <a:gd name="T26" fmla="*/ 0 w 6"/>
                  <a:gd name="T27" fmla="*/ 729 h 1"/>
                  <a:gd name="T28" fmla="*/ 0 w 6"/>
                  <a:gd name="T29" fmla="*/ 729 h 1"/>
                  <a:gd name="T30" fmla="*/ 0 w 6"/>
                  <a:gd name="T31" fmla="*/ 729 h 1"/>
                  <a:gd name="T32" fmla="*/ 0 w 6"/>
                  <a:gd name="T33" fmla="*/ 729 h 1"/>
                  <a:gd name="T34" fmla="*/ 0 w 6"/>
                  <a:gd name="T35" fmla="*/ 729 h 1"/>
                  <a:gd name="T36" fmla="*/ 0 w 6"/>
                  <a:gd name="T37" fmla="*/ 729 h 1"/>
                  <a:gd name="T38" fmla="*/ 0 w 6"/>
                  <a:gd name="T39" fmla="*/ 729 h 1"/>
                  <a:gd name="T40" fmla="*/ 0 w 6"/>
                  <a:gd name="T41" fmla="*/ 729 h 1"/>
                  <a:gd name="T42" fmla="*/ 0 w 6"/>
                  <a:gd name="T43" fmla="*/ 729 h 1"/>
                  <a:gd name="T44" fmla="*/ 0 w 6"/>
                  <a:gd name="T45" fmla="*/ 729 h 1"/>
                  <a:gd name="T46" fmla="*/ 0 w 6"/>
                  <a:gd name="T47" fmla="*/ 729 h 1"/>
                  <a:gd name="T48" fmla="*/ 0 w 6"/>
                  <a:gd name="T49" fmla="*/ 729 h 1"/>
                  <a:gd name="T50" fmla="*/ 152 w 6"/>
                  <a:gd name="T51" fmla="*/ 0 h 1"/>
                  <a:gd name="T52" fmla="*/ 152 w 6"/>
                  <a:gd name="T53" fmla="*/ 0 h 1"/>
                  <a:gd name="T54" fmla="*/ 152 w 6"/>
                  <a:gd name="T55" fmla="*/ 0 h 1"/>
                  <a:gd name="T56" fmla="*/ 152 w 6"/>
                  <a:gd name="T57" fmla="*/ 0 h 1"/>
                  <a:gd name="T58" fmla="*/ 355 w 6"/>
                  <a:gd name="T59" fmla="*/ 0 h 1"/>
                  <a:gd name="T60" fmla="*/ 828 w 6"/>
                  <a:gd name="T61" fmla="*/ 0 h 1"/>
                  <a:gd name="T62" fmla="*/ 980 w 6"/>
                  <a:gd name="T63" fmla="*/ 0 h 1"/>
                  <a:gd name="T64" fmla="*/ 980 w 6"/>
                  <a:gd name="T65" fmla="*/ 0 h 1"/>
                  <a:gd name="T66" fmla="*/ 980 w 6"/>
                  <a:gd name="T67" fmla="*/ 0 h 1"/>
                  <a:gd name="T68" fmla="*/ 980 w 6"/>
                  <a:gd name="T69" fmla="*/ 0 h 1"/>
                  <a:gd name="T70" fmla="*/ 980 w 6"/>
                  <a:gd name="T71" fmla="*/ 0 h 1"/>
                  <a:gd name="T72" fmla="*/ 980 w 6"/>
                  <a:gd name="T73" fmla="*/ 729 h 1"/>
                  <a:gd name="T74" fmla="*/ 980 w 6"/>
                  <a:gd name="T75" fmla="*/ 729 h 1"/>
                  <a:gd name="T76" fmla="*/ 980 w 6"/>
                  <a:gd name="T77" fmla="*/ 729 h 1"/>
                  <a:gd name="T78" fmla="*/ 980 w 6"/>
                  <a:gd name="T79" fmla="*/ 729 h 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
                  <a:gd name="T121" fmla="*/ 0 h 1"/>
                  <a:gd name="T122" fmla="*/ 6 w 6"/>
                  <a:gd name="T123" fmla="*/ 1 h 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 h="1">
                    <a:moveTo>
                      <a:pt x="6" y="1"/>
                    </a:moveTo>
                    <a:cubicBezTo>
                      <a:pt x="6" y="1"/>
                      <a:pt x="6" y="1"/>
                      <a:pt x="5" y="1"/>
                    </a:cubicBezTo>
                    <a:cubicBezTo>
                      <a:pt x="5" y="1"/>
                      <a:pt x="5" y="1"/>
                      <a:pt x="5" y="1"/>
                    </a:cubicBezTo>
                    <a:cubicBezTo>
                      <a:pt x="5" y="1"/>
                      <a:pt x="5" y="1"/>
                      <a:pt x="5" y="0"/>
                    </a:cubicBezTo>
                    <a:cubicBezTo>
                      <a:pt x="4" y="0"/>
                      <a:pt x="4" y="0"/>
                      <a:pt x="3" y="0"/>
                    </a:cubicBezTo>
                    <a:cubicBezTo>
                      <a:pt x="2" y="0"/>
                      <a:pt x="1" y="0"/>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ubicBezTo>
                      <a:pt x="1" y="0"/>
                      <a:pt x="2" y="0"/>
                      <a:pt x="2" y="0"/>
                    </a:cubicBezTo>
                    <a:cubicBezTo>
                      <a:pt x="3" y="0"/>
                      <a:pt x="4" y="0"/>
                      <a:pt x="5" y="0"/>
                    </a:cubicBezTo>
                    <a:cubicBezTo>
                      <a:pt x="5" y="0"/>
                      <a:pt x="5" y="0"/>
                      <a:pt x="6" y="0"/>
                    </a:cubicBezTo>
                    <a:cubicBezTo>
                      <a:pt x="6" y="0"/>
                      <a:pt x="6" y="0"/>
                      <a:pt x="6" y="0"/>
                    </a:cubicBezTo>
                    <a:cubicBezTo>
                      <a:pt x="6" y="0"/>
                      <a:pt x="6" y="0"/>
                      <a:pt x="6" y="0"/>
                    </a:cubicBezTo>
                    <a:cubicBezTo>
                      <a:pt x="6" y="0"/>
                      <a:pt x="6" y="0"/>
                      <a:pt x="6" y="0"/>
                    </a:cubicBezTo>
                    <a:cubicBezTo>
                      <a:pt x="6" y="0"/>
                      <a:pt x="6" y="0"/>
                      <a:pt x="6" y="0"/>
                    </a:cubicBezTo>
                    <a:cubicBezTo>
                      <a:pt x="6" y="1"/>
                      <a:pt x="6" y="1"/>
                      <a:pt x="6" y="1"/>
                    </a:cubicBezTo>
                    <a:cubicBezTo>
                      <a:pt x="6" y="1"/>
                      <a:pt x="6" y="1"/>
                      <a:pt x="6" y="1"/>
                    </a:cubicBezTo>
                    <a:cubicBezTo>
                      <a:pt x="6" y="1"/>
                      <a:pt x="6" y="1"/>
                      <a:pt x="6" y="1"/>
                    </a:cubicBezTo>
                    <a:cubicBezTo>
                      <a:pt x="6" y="1"/>
                      <a:pt x="6" y="1"/>
                      <a:pt x="6"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4" name="Freeform 296"/>
              <p:cNvSpPr>
                <a:spLocks noChangeArrowheads="1"/>
              </p:cNvSpPr>
              <p:nvPr/>
            </p:nvSpPr>
            <p:spPr bwMode="auto">
              <a:xfrm>
                <a:off x="1084" y="184"/>
                <a:ext cx="16" cy="5"/>
              </a:xfrm>
              <a:custGeom>
                <a:avLst/>
                <a:gdLst>
                  <a:gd name="T0" fmla="*/ 1013 w 7"/>
                  <a:gd name="T1" fmla="*/ 467 h 2"/>
                  <a:gd name="T2" fmla="*/ 1013 w 7"/>
                  <a:gd name="T3" fmla="*/ 467 h 2"/>
                  <a:gd name="T4" fmla="*/ 1013 w 7"/>
                  <a:gd name="T5" fmla="*/ 467 h 2"/>
                  <a:gd name="T6" fmla="*/ 873 w 7"/>
                  <a:gd name="T7" fmla="*/ 262 h 2"/>
                  <a:gd name="T8" fmla="*/ 679 w 7"/>
                  <a:gd name="T9" fmla="*/ 262 h 2"/>
                  <a:gd name="T10" fmla="*/ 297 w 7"/>
                  <a:gd name="T11" fmla="*/ 0 h 2"/>
                  <a:gd name="T12" fmla="*/ 130 w 7"/>
                  <a:gd name="T13" fmla="*/ 0 h 2"/>
                  <a:gd name="T14" fmla="*/ 130 w 7"/>
                  <a:gd name="T15" fmla="*/ 0 h 2"/>
                  <a:gd name="T16" fmla="*/ 130 w 7"/>
                  <a:gd name="T17" fmla="*/ 0 h 2"/>
                  <a:gd name="T18" fmla="*/ 130 w 7"/>
                  <a:gd name="T19" fmla="*/ 0 h 2"/>
                  <a:gd name="T20" fmla="*/ 130 w 7"/>
                  <a:gd name="T21" fmla="*/ 0 h 2"/>
                  <a:gd name="T22" fmla="*/ 130 w 7"/>
                  <a:gd name="T23" fmla="*/ 0 h 2"/>
                  <a:gd name="T24" fmla="*/ 130 w 7"/>
                  <a:gd name="T25" fmla="*/ 0 h 2"/>
                  <a:gd name="T26" fmla="*/ 130 w 7"/>
                  <a:gd name="T27" fmla="*/ 0 h 2"/>
                  <a:gd name="T28" fmla="*/ 130 w 7"/>
                  <a:gd name="T29" fmla="*/ 0 h 2"/>
                  <a:gd name="T30" fmla="*/ 130 w 7"/>
                  <a:gd name="T31" fmla="*/ 0 h 2"/>
                  <a:gd name="T32" fmla="*/ 130 w 7"/>
                  <a:gd name="T33" fmla="*/ 0 h 2"/>
                  <a:gd name="T34" fmla="*/ 130 w 7"/>
                  <a:gd name="T35" fmla="*/ 0 h 2"/>
                  <a:gd name="T36" fmla="*/ 130 w 7"/>
                  <a:gd name="T37" fmla="*/ 0 h 2"/>
                  <a:gd name="T38" fmla="*/ 130 w 7"/>
                  <a:gd name="T39" fmla="*/ 0 h 2"/>
                  <a:gd name="T40" fmla="*/ 130 w 7"/>
                  <a:gd name="T41" fmla="*/ 0 h 2"/>
                  <a:gd name="T42" fmla="*/ 130 w 7"/>
                  <a:gd name="T43" fmla="*/ 0 h 2"/>
                  <a:gd name="T44" fmla="*/ 130 w 7"/>
                  <a:gd name="T45" fmla="*/ 0 h 2"/>
                  <a:gd name="T46" fmla="*/ 130 w 7"/>
                  <a:gd name="T47" fmla="*/ 0 h 2"/>
                  <a:gd name="T48" fmla="*/ 130 w 7"/>
                  <a:gd name="T49" fmla="*/ 0 h 2"/>
                  <a:gd name="T50" fmla="*/ 297 w 7"/>
                  <a:gd name="T51" fmla="*/ 0 h 2"/>
                  <a:gd name="T52" fmla="*/ 297 w 7"/>
                  <a:gd name="T53" fmla="*/ 0 h 2"/>
                  <a:gd name="T54" fmla="*/ 297 w 7"/>
                  <a:gd name="T55" fmla="*/ 0 h 2"/>
                  <a:gd name="T56" fmla="*/ 297 w 7"/>
                  <a:gd name="T57" fmla="*/ 0 h 2"/>
                  <a:gd name="T58" fmla="*/ 574 w 7"/>
                  <a:gd name="T59" fmla="*/ 0 h 2"/>
                  <a:gd name="T60" fmla="*/ 873 w 7"/>
                  <a:gd name="T61" fmla="*/ 262 h 2"/>
                  <a:gd name="T62" fmla="*/ 1013 w 7"/>
                  <a:gd name="T63" fmla="*/ 262 h 2"/>
                  <a:gd name="T64" fmla="*/ 1013 w 7"/>
                  <a:gd name="T65" fmla="*/ 467 h 2"/>
                  <a:gd name="T66" fmla="*/ 1013 w 7"/>
                  <a:gd name="T67" fmla="*/ 467 h 2"/>
                  <a:gd name="T68" fmla="*/ 1013 w 7"/>
                  <a:gd name="T69" fmla="*/ 467 h 2"/>
                  <a:gd name="T70" fmla="*/ 1013 w 7"/>
                  <a:gd name="T71" fmla="*/ 467 h 2"/>
                  <a:gd name="T72" fmla="*/ 1013 w 7"/>
                  <a:gd name="T73" fmla="*/ 467 h 2"/>
                  <a:gd name="T74" fmla="*/ 1013 w 7"/>
                  <a:gd name="T75" fmla="*/ 467 h 2"/>
                  <a:gd name="T76" fmla="*/ 1013 w 7"/>
                  <a:gd name="T77" fmla="*/ 467 h 2"/>
                  <a:gd name="T78" fmla="*/ 1013 w 7"/>
                  <a:gd name="T79" fmla="*/ 467 h 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
                  <a:gd name="T121" fmla="*/ 0 h 2"/>
                  <a:gd name="T122" fmla="*/ 7 w 7"/>
                  <a:gd name="T123" fmla="*/ 2 h 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 h="2">
                    <a:moveTo>
                      <a:pt x="7" y="2"/>
                    </a:moveTo>
                    <a:cubicBezTo>
                      <a:pt x="7" y="2"/>
                      <a:pt x="7" y="2"/>
                      <a:pt x="7" y="2"/>
                    </a:cubicBezTo>
                    <a:cubicBezTo>
                      <a:pt x="7" y="2"/>
                      <a:pt x="7" y="2"/>
                      <a:pt x="7" y="2"/>
                    </a:cubicBezTo>
                    <a:cubicBezTo>
                      <a:pt x="7" y="2"/>
                      <a:pt x="6" y="1"/>
                      <a:pt x="6" y="1"/>
                    </a:cubicBezTo>
                    <a:cubicBezTo>
                      <a:pt x="6" y="1"/>
                      <a:pt x="5" y="1"/>
                      <a:pt x="5" y="1"/>
                    </a:cubicBezTo>
                    <a:cubicBezTo>
                      <a:pt x="3"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3" y="0"/>
                      <a:pt x="3" y="0"/>
                      <a:pt x="4" y="0"/>
                    </a:cubicBezTo>
                    <a:cubicBezTo>
                      <a:pt x="5" y="0"/>
                      <a:pt x="5" y="1"/>
                      <a:pt x="6" y="1"/>
                    </a:cubicBezTo>
                    <a:cubicBezTo>
                      <a:pt x="6" y="1"/>
                      <a:pt x="7" y="1"/>
                      <a:pt x="7" y="1"/>
                    </a:cubicBezTo>
                    <a:cubicBezTo>
                      <a:pt x="7" y="1"/>
                      <a:pt x="7"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5" name="Freeform 297"/>
              <p:cNvSpPr>
                <a:spLocks noChangeArrowheads="1"/>
              </p:cNvSpPr>
              <p:nvPr/>
            </p:nvSpPr>
            <p:spPr bwMode="auto">
              <a:xfrm>
                <a:off x="1086" y="167"/>
                <a:ext cx="5" cy="17"/>
              </a:xfrm>
              <a:custGeom>
                <a:avLst/>
                <a:gdLst>
                  <a:gd name="T0" fmla="*/ 467 w 2"/>
                  <a:gd name="T1" fmla="*/ 0 h 7"/>
                  <a:gd name="T2" fmla="*/ 467 w 2"/>
                  <a:gd name="T3" fmla="*/ 170 h 7"/>
                  <a:gd name="T4" fmla="*/ 467 w 2"/>
                  <a:gd name="T5" fmla="*/ 170 h 7"/>
                  <a:gd name="T6" fmla="*/ 467 w 2"/>
                  <a:gd name="T7" fmla="*/ 413 h 7"/>
                  <a:gd name="T8" fmla="*/ 467 w 2"/>
                  <a:gd name="T9" fmla="*/ 590 h 7"/>
                  <a:gd name="T10" fmla="*/ 0 w 2"/>
                  <a:gd name="T11" fmla="*/ 1243 h 7"/>
                  <a:gd name="T12" fmla="*/ 0 w 2"/>
                  <a:gd name="T13" fmla="*/ 1243 h 7"/>
                  <a:gd name="T14" fmla="*/ 0 w 2"/>
                  <a:gd name="T15" fmla="*/ 1243 h 7"/>
                  <a:gd name="T16" fmla="*/ 0 w 2"/>
                  <a:gd name="T17" fmla="*/ 1433 h 7"/>
                  <a:gd name="T18" fmla="*/ 0 w 2"/>
                  <a:gd name="T19" fmla="*/ 1433 h 7"/>
                  <a:gd name="T20" fmla="*/ 0 w 2"/>
                  <a:gd name="T21" fmla="*/ 1433 h 7"/>
                  <a:gd name="T22" fmla="*/ 0 w 2"/>
                  <a:gd name="T23" fmla="*/ 1433 h 7"/>
                  <a:gd name="T24" fmla="*/ 0 w 2"/>
                  <a:gd name="T25" fmla="*/ 1433 h 7"/>
                  <a:gd name="T26" fmla="*/ 0 w 2"/>
                  <a:gd name="T27" fmla="*/ 1433 h 7"/>
                  <a:gd name="T28" fmla="*/ 0 w 2"/>
                  <a:gd name="T29" fmla="*/ 1433 h 7"/>
                  <a:gd name="T30" fmla="*/ 0 w 2"/>
                  <a:gd name="T31" fmla="*/ 1433 h 7"/>
                  <a:gd name="T32" fmla="*/ 0 w 2"/>
                  <a:gd name="T33" fmla="*/ 1433 h 7"/>
                  <a:gd name="T34" fmla="*/ 0 w 2"/>
                  <a:gd name="T35" fmla="*/ 1433 h 7"/>
                  <a:gd name="T36" fmla="*/ 0 w 2"/>
                  <a:gd name="T37" fmla="*/ 1433 h 7"/>
                  <a:gd name="T38" fmla="*/ 0 w 2"/>
                  <a:gd name="T39" fmla="*/ 1433 h 7"/>
                  <a:gd name="T40" fmla="*/ 0 w 2"/>
                  <a:gd name="T41" fmla="*/ 1433 h 7"/>
                  <a:gd name="T42" fmla="*/ 0 w 2"/>
                  <a:gd name="T43" fmla="*/ 1433 h 7"/>
                  <a:gd name="T44" fmla="*/ 0 w 2"/>
                  <a:gd name="T45" fmla="*/ 1243 h 7"/>
                  <a:gd name="T46" fmla="*/ 0 w 2"/>
                  <a:gd name="T47" fmla="*/ 1243 h 7"/>
                  <a:gd name="T48" fmla="*/ 0 w 2"/>
                  <a:gd name="T49" fmla="*/ 1243 h 7"/>
                  <a:gd name="T50" fmla="*/ 262 w 2"/>
                  <a:gd name="T51" fmla="*/ 1243 h 7"/>
                  <a:gd name="T52" fmla="*/ 262 w 2"/>
                  <a:gd name="T53" fmla="*/ 1003 h 7"/>
                  <a:gd name="T54" fmla="*/ 262 w 2"/>
                  <a:gd name="T55" fmla="*/ 1003 h 7"/>
                  <a:gd name="T56" fmla="*/ 262 w 2"/>
                  <a:gd name="T57" fmla="*/ 1003 h 7"/>
                  <a:gd name="T58" fmla="*/ 262 w 2"/>
                  <a:gd name="T59" fmla="*/ 831 h 7"/>
                  <a:gd name="T60" fmla="*/ 467 w 2"/>
                  <a:gd name="T61" fmla="*/ 413 h 7"/>
                  <a:gd name="T62" fmla="*/ 467 w 2"/>
                  <a:gd name="T63" fmla="*/ 170 h 7"/>
                  <a:gd name="T64" fmla="*/ 467 w 2"/>
                  <a:gd name="T65" fmla="*/ 0 h 7"/>
                  <a:gd name="T66" fmla="*/ 467 w 2"/>
                  <a:gd name="T67" fmla="*/ 0 h 7"/>
                  <a:gd name="T68" fmla="*/ 467 w 2"/>
                  <a:gd name="T69" fmla="*/ 0 h 7"/>
                  <a:gd name="T70" fmla="*/ 467 w 2"/>
                  <a:gd name="T71" fmla="*/ 0 h 7"/>
                  <a:gd name="T72" fmla="*/ 467 w 2"/>
                  <a:gd name="T73" fmla="*/ 0 h 7"/>
                  <a:gd name="T74" fmla="*/ 467 w 2"/>
                  <a:gd name="T75" fmla="*/ 0 h 7"/>
                  <a:gd name="T76" fmla="*/ 467 w 2"/>
                  <a:gd name="T77" fmla="*/ 0 h 7"/>
                  <a:gd name="T78" fmla="*/ 467 w 2"/>
                  <a:gd name="T79" fmla="*/ 0 h 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
                  <a:gd name="T121" fmla="*/ 0 h 7"/>
                  <a:gd name="T122" fmla="*/ 2 w 2"/>
                  <a:gd name="T123" fmla="*/ 7 h 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 h="7">
                    <a:moveTo>
                      <a:pt x="2" y="0"/>
                    </a:moveTo>
                    <a:cubicBezTo>
                      <a:pt x="2" y="0"/>
                      <a:pt x="2" y="1"/>
                      <a:pt x="2" y="1"/>
                    </a:cubicBezTo>
                    <a:cubicBezTo>
                      <a:pt x="2" y="1"/>
                      <a:pt x="2" y="1"/>
                      <a:pt x="2" y="1"/>
                    </a:cubicBezTo>
                    <a:cubicBezTo>
                      <a:pt x="2" y="1"/>
                      <a:pt x="2" y="1"/>
                      <a:pt x="2" y="2"/>
                    </a:cubicBezTo>
                    <a:cubicBezTo>
                      <a:pt x="2" y="2"/>
                      <a:pt x="2" y="2"/>
                      <a:pt x="2" y="3"/>
                    </a:cubicBezTo>
                    <a:cubicBezTo>
                      <a:pt x="1" y="5"/>
                      <a:pt x="1" y="5"/>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6"/>
                      <a:pt x="0" y="6"/>
                    </a:cubicBezTo>
                    <a:cubicBezTo>
                      <a:pt x="0" y="6"/>
                      <a:pt x="0" y="6"/>
                      <a:pt x="0" y="6"/>
                    </a:cubicBezTo>
                    <a:cubicBezTo>
                      <a:pt x="0" y="6"/>
                      <a:pt x="0" y="6"/>
                      <a:pt x="0" y="6"/>
                    </a:cubicBezTo>
                    <a:cubicBezTo>
                      <a:pt x="0" y="6"/>
                      <a:pt x="0" y="6"/>
                      <a:pt x="1" y="6"/>
                    </a:cubicBezTo>
                    <a:cubicBezTo>
                      <a:pt x="1" y="6"/>
                      <a:pt x="1" y="6"/>
                      <a:pt x="1" y="5"/>
                    </a:cubicBezTo>
                    <a:cubicBezTo>
                      <a:pt x="1" y="5"/>
                      <a:pt x="1" y="5"/>
                      <a:pt x="1" y="5"/>
                    </a:cubicBezTo>
                    <a:cubicBezTo>
                      <a:pt x="1" y="5"/>
                      <a:pt x="1" y="5"/>
                      <a:pt x="1" y="5"/>
                    </a:cubicBezTo>
                    <a:cubicBezTo>
                      <a:pt x="1" y="5"/>
                      <a:pt x="1" y="5"/>
                      <a:pt x="1" y="4"/>
                    </a:cubicBezTo>
                    <a:cubicBezTo>
                      <a:pt x="2" y="3"/>
                      <a:pt x="2" y="2"/>
                      <a:pt x="2" y="2"/>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6" name="Freeform 298"/>
              <p:cNvSpPr>
                <a:spLocks noChangeArrowheads="1"/>
              </p:cNvSpPr>
              <p:nvPr/>
            </p:nvSpPr>
            <p:spPr bwMode="auto">
              <a:xfrm>
                <a:off x="834" y="1036"/>
                <a:ext cx="212" cy="515"/>
              </a:xfrm>
              <a:custGeom>
                <a:avLst/>
                <a:gdLst>
                  <a:gd name="T0" fmla="*/ 9582 w 90"/>
                  <a:gd name="T1" fmla="*/ 37904 h 218"/>
                  <a:gd name="T2" fmla="*/ 14348 w 90"/>
                  <a:gd name="T3" fmla="*/ 30243 h 218"/>
                  <a:gd name="T4" fmla="*/ 9726 w 90"/>
                  <a:gd name="T5" fmla="*/ 19778 h 218"/>
                  <a:gd name="T6" fmla="*/ 4772 w 90"/>
                  <a:gd name="T7" fmla="*/ 0 h 218"/>
                  <a:gd name="T8" fmla="*/ 4772 w 90"/>
                  <a:gd name="T9" fmla="*/ 0 h 218"/>
                  <a:gd name="T10" fmla="*/ 10221 w 90"/>
                  <a:gd name="T11" fmla="*/ 19277 h 218"/>
                  <a:gd name="T12" fmla="*/ 15243 w 90"/>
                  <a:gd name="T13" fmla="*/ 29719 h 218"/>
                  <a:gd name="T14" fmla="*/ 10442 w 90"/>
                  <a:gd name="T15" fmla="*/ 37904 h 218"/>
                  <a:gd name="T16" fmla="*/ 9582 w 90"/>
                  <a:gd name="T17" fmla="*/ 37904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218"/>
                  <a:gd name="T29" fmla="*/ 90 w 90"/>
                  <a:gd name="T30" fmla="*/ 218 h 2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218">
                    <a:moveTo>
                      <a:pt x="56" y="218"/>
                    </a:moveTo>
                    <a:cubicBezTo>
                      <a:pt x="78" y="212"/>
                      <a:pt x="83" y="192"/>
                      <a:pt x="84" y="174"/>
                    </a:cubicBezTo>
                    <a:cubicBezTo>
                      <a:pt x="84" y="152"/>
                      <a:pt x="71" y="132"/>
                      <a:pt x="57" y="114"/>
                    </a:cubicBezTo>
                    <a:cubicBezTo>
                      <a:pt x="34" y="84"/>
                      <a:pt x="0" y="38"/>
                      <a:pt x="28" y="0"/>
                    </a:cubicBezTo>
                    <a:cubicBezTo>
                      <a:pt x="28" y="0"/>
                      <a:pt x="27" y="1"/>
                      <a:pt x="28" y="0"/>
                    </a:cubicBezTo>
                    <a:cubicBezTo>
                      <a:pt x="2" y="36"/>
                      <a:pt x="36" y="82"/>
                      <a:pt x="60" y="111"/>
                    </a:cubicBezTo>
                    <a:cubicBezTo>
                      <a:pt x="75" y="129"/>
                      <a:pt x="87" y="148"/>
                      <a:pt x="89" y="171"/>
                    </a:cubicBezTo>
                    <a:cubicBezTo>
                      <a:pt x="90" y="190"/>
                      <a:pt x="84" y="211"/>
                      <a:pt x="61" y="218"/>
                    </a:cubicBezTo>
                    <a:cubicBezTo>
                      <a:pt x="60" y="218"/>
                      <a:pt x="58" y="217"/>
                      <a:pt x="56" y="218"/>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7" name="Freeform 299"/>
              <p:cNvSpPr>
                <a:spLocks noChangeArrowheads="1"/>
              </p:cNvSpPr>
              <p:nvPr/>
            </p:nvSpPr>
            <p:spPr bwMode="auto">
              <a:xfrm>
                <a:off x="826" y="1502"/>
                <a:ext cx="121" cy="97"/>
              </a:xfrm>
              <a:custGeom>
                <a:avLst/>
                <a:gdLst>
                  <a:gd name="T0" fmla="*/ 9096 w 51"/>
                  <a:gd name="T1" fmla="*/ 3852 h 41"/>
                  <a:gd name="T2" fmla="*/ 3765 w 51"/>
                  <a:gd name="T3" fmla="*/ 3483 h 41"/>
                  <a:gd name="T4" fmla="*/ 9096 w 51"/>
                  <a:gd name="T5" fmla="*/ 3693 h 41"/>
                  <a:gd name="T6" fmla="*/ 0 w 51"/>
                  <a:gd name="T7" fmla="*/ 0 h 41"/>
                  <a:gd name="T8" fmla="*/ 8055 w 51"/>
                  <a:gd name="T9" fmla="*/ 4729 h 41"/>
                  <a:gd name="T10" fmla="*/ 9096 w 51"/>
                  <a:gd name="T11" fmla="*/ 3852 h 41"/>
                  <a:gd name="T12" fmla="*/ 0 60000 65536"/>
                  <a:gd name="T13" fmla="*/ 0 60000 65536"/>
                  <a:gd name="T14" fmla="*/ 0 60000 65536"/>
                  <a:gd name="T15" fmla="*/ 0 60000 65536"/>
                  <a:gd name="T16" fmla="*/ 0 60000 65536"/>
                  <a:gd name="T17" fmla="*/ 0 60000 65536"/>
                  <a:gd name="T18" fmla="*/ 0 w 51"/>
                  <a:gd name="T19" fmla="*/ 0 h 41"/>
                  <a:gd name="T20" fmla="*/ 51 w 5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51" h="41">
                    <a:moveTo>
                      <a:pt x="51" y="22"/>
                    </a:moveTo>
                    <a:cubicBezTo>
                      <a:pt x="39" y="26"/>
                      <a:pt x="29" y="28"/>
                      <a:pt x="21" y="20"/>
                    </a:cubicBezTo>
                    <a:cubicBezTo>
                      <a:pt x="32" y="25"/>
                      <a:pt x="39" y="22"/>
                      <a:pt x="51" y="21"/>
                    </a:cubicBezTo>
                    <a:cubicBezTo>
                      <a:pt x="33" y="12"/>
                      <a:pt x="16" y="19"/>
                      <a:pt x="0" y="0"/>
                    </a:cubicBezTo>
                    <a:cubicBezTo>
                      <a:pt x="3" y="13"/>
                      <a:pt x="21" y="41"/>
                      <a:pt x="45" y="27"/>
                    </a:cubicBezTo>
                    <a:cubicBezTo>
                      <a:pt x="48" y="25"/>
                      <a:pt x="50" y="23"/>
                      <a:pt x="51" y="2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8" name="Freeform 300"/>
              <p:cNvSpPr>
                <a:spLocks noChangeArrowheads="1"/>
              </p:cNvSpPr>
              <p:nvPr/>
            </p:nvSpPr>
            <p:spPr bwMode="auto">
              <a:xfrm>
                <a:off x="829" y="1570"/>
                <a:ext cx="75" cy="90"/>
              </a:xfrm>
              <a:custGeom>
                <a:avLst/>
                <a:gdLst>
                  <a:gd name="T0" fmla="*/ 4465 w 32"/>
                  <a:gd name="T1" fmla="*/ 874 h 38"/>
                  <a:gd name="T2" fmla="*/ 1148 w 32"/>
                  <a:gd name="T3" fmla="*/ 3496 h 38"/>
                  <a:gd name="T4" fmla="*/ 5306 w 32"/>
                  <a:gd name="T5" fmla="*/ 661 h 38"/>
                  <a:gd name="T6" fmla="*/ 1352 w 32"/>
                  <a:gd name="T7" fmla="*/ 4410 h 38"/>
                  <a:gd name="T8" fmla="*/ 0 w 32"/>
                  <a:gd name="T9" fmla="*/ 6698 h 38"/>
                  <a:gd name="T10" fmla="*/ 3954 w 32"/>
                  <a:gd name="T11" fmla="*/ 533 h 38"/>
                  <a:gd name="T12" fmla="*/ 4465 w 32"/>
                  <a:gd name="T13" fmla="*/ 874 h 38"/>
                  <a:gd name="T14" fmla="*/ 0 60000 65536"/>
                  <a:gd name="T15" fmla="*/ 0 60000 65536"/>
                  <a:gd name="T16" fmla="*/ 0 60000 65536"/>
                  <a:gd name="T17" fmla="*/ 0 60000 65536"/>
                  <a:gd name="T18" fmla="*/ 0 60000 65536"/>
                  <a:gd name="T19" fmla="*/ 0 60000 65536"/>
                  <a:gd name="T20" fmla="*/ 0 60000 65536"/>
                  <a:gd name="T21" fmla="*/ 0 w 32"/>
                  <a:gd name="T22" fmla="*/ 0 h 38"/>
                  <a:gd name="T23" fmla="*/ 32 w 3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8">
                    <a:moveTo>
                      <a:pt x="27" y="5"/>
                    </a:moveTo>
                    <a:cubicBezTo>
                      <a:pt x="17" y="11"/>
                      <a:pt x="14" y="9"/>
                      <a:pt x="7" y="20"/>
                    </a:cubicBezTo>
                    <a:cubicBezTo>
                      <a:pt x="14" y="18"/>
                      <a:pt x="25" y="9"/>
                      <a:pt x="32" y="4"/>
                    </a:cubicBezTo>
                    <a:cubicBezTo>
                      <a:pt x="29" y="11"/>
                      <a:pt x="24" y="23"/>
                      <a:pt x="8" y="25"/>
                    </a:cubicBezTo>
                    <a:cubicBezTo>
                      <a:pt x="4" y="27"/>
                      <a:pt x="2" y="33"/>
                      <a:pt x="0" y="38"/>
                    </a:cubicBezTo>
                    <a:cubicBezTo>
                      <a:pt x="1" y="26"/>
                      <a:pt x="7" y="0"/>
                      <a:pt x="24" y="3"/>
                    </a:cubicBezTo>
                    <a:cubicBezTo>
                      <a:pt x="27" y="4"/>
                      <a:pt x="31" y="2"/>
                      <a:pt x="27" y="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59" name="Freeform 301"/>
              <p:cNvSpPr>
                <a:spLocks noChangeArrowheads="1"/>
              </p:cNvSpPr>
              <p:nvPr/>
            </p:nvSpPr>
            <p:spPr bwMode="auto">
              <a:xfrm>
                <a:off x="767" y="1533"/>
                <a:ext cx="102" cy="85"/>
              </a:xfrm>
              <a:custGeom>
                <a:avLst/>
                <a:gdLst>
                  <a:gd name="T0" fmla="*/ 7664 w 43"/>
                  <a:gd name="T1" fmla="*/ 2793 h 36"/>
                  <a:gd name="T2" fmla="*/ 3392 w 43"/>
                  <a:gd name="T3" fmla="*/ 3171 h 36"/>
                  <a:gd name="T4" fmla="*/ 7664 w 43"/>
                  <a:gd name="T5" fmla="*/ 2921 h 36"/>
                  <a:gd name="T6" fmla="*/ 0 w 43"/>
                  <a:gd name="T7" fmla="*/ 6255 h 36"/>
                  <a:gd name="T8" fmla="*/ 6741 w 43"/>
                  <a:gd name="T9" fmla="*/ 2264 h 36"/>
                  <a:gd name="T10" fmla="*/ 7664 w 43"/>
                  <a:gd name="T11" fmla="*/ 2793 h 36"/>
                  <a:gd name="T12" fmla="*/ 0 60000 65536"/>
                  <a:gd name="T13" fmla="*/ 0 60000 65536"/>
                  <a:gd name="T14" fmla="*/ 0 60000 65536"/>
                  <a:gd name="T15" fmla="*/ 0 60000 65536"/>
                  <a:gd name="T16" fmla="*/ 0 60000 65536"/>
                  <a:gd name="T17" fmla="*/ 0 60000 65536"/>
                  <a:gd name="T18" fmla="*/ 0 w 43"/>
                  <a:gd name="T19" fmla="*/ 0 h 36"/>
                  <a:gd name="T20" fmla="*/ 43 w 43"/>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3" h="36">
                    <a:moveTo>
                      <a:pt x="43" y="16"/>
                    </a:moveTo>
                    <a:cubicBezTo>
                      <a:pt x="34" y="14"/>
                      <a:pt x="26" y="12"/>
                      <a:pt x="19" y="18"/>
                    </a:cubicBezTo>
                    <a:cubicBezTo>
                      <a:pt x="28" y="14"/>
                      <a:pt x="34" y="16"/>
                      <a:pt x="43" y="17"/>
                    </a:cubicBezTo>
                    <a:cubicBezTo>
                      <a:pt x="27" y="27"/>
                      <a:pt x="14" y="19"/>
                      <a:pt x="0" y="36"/>
                    </a:cubicBezTo>
                    <a:cubicBezTo>
                      <a:pt x="13" y="19"/>
                      <a:pt x="19" y="0"/>
                      <a:pt x="38" y="13"/>
                    </a:cubicBezTo>
                    <a:cubicBezTo>
                      <a:pt x="41" y="14"/>
                      <a:pt x="42" y="15"/>
                      <a:pt x="43" y="16"/>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0" name="Freeform 302"/>
              <p:cNvSpPr>
                <a:spLocks noChangeArrowheads="1"/>
              </p:cNvSpPr>
              <p:nvPr/>
            </p:nvSpPr>
            <p:spPr bwMode="auto">
              <a:xfrm>
                <a:off x="864" y="1483"/>
                <a:ext cx="90" cy="64"/>
              </a:xfrm>
              <a:custGeom>
                <a:avLst/>
                <a:gdLst>
                  <a:gd name="T0" fmla="*/ 6698 w 38"/>
                  <a:gd name="T1" fmla="*/ 4421 h 27"/>
                  <a:gd name="T2" fmla="*/ 3361 w 38"/>
                  <a:gd name="T3" fmla="*/ 1799 h 27"/>
                  <a:gd name="T4" fmla="*/ 6321 w 38"/>
                  <a:gd name="T5" fmla="*/ 4793 h 27"/>
                  <a:gd name="T6" fmla="*/ 0 w 38"/>
                  <a:gd name="T7" fmla="*/ 2079 h 27"/>
                  <a:gd name="T8" fmla="*/ 6551 w 38"/>
                  <a:gd name="T9" fmla="*/ 3501 h 27"/>
                  <a:gd name="T10" fmla="*/ 6698 w 38"/>
                  <a:gd name="T11" fmla="*/ 4421 h 27"/>
                  <a:gd name="T12" fmla="*/ 0 60000 65536"/>
                  <a:gd name="T13" fmla="*/ 0 60000 65536"/>
                  <a:gd name="T14" fmla="*/ 0 60000 65536"/>
                  <a:gd name="T15" fmla="*/ 0 60000 65536"/>
                  <a:gd name="T16" fmla="*/ 0 60000 65536"/>
                  <a:gd name="T17" fmla="*/ 0 60000 65536"/>
                  <a:gd name="T18" fmla="*/ 0 w 38"/>
                  <a:gd name="T19" fmla="*/ 0 h 27"/>
                  <a:gd name="T20" fmla="*/ 38 w 3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8" h="27">
                    <a:moveTo>
                      <a:pt x="38" y="25"/>
                    </a:moveTo>
                    <a:cubicBezTo>
                      <a:pt x="33" y="18"/>
                      <a:pt x="28" y="10"/>
                      <a:pt x="19" y="10"/>
                    </a:cubicBezTo>
                    <a:cubicBezTo>
                      <a:pt x="28" y="13"/>
                      <a:pt x="30" y="20"/>
                      <a:pt x="36" y="27"/>
                    </a:cubicBezTo>
                    <a:cubicBezTo>
                      <a:pt x="18" y="21"/>
                      <a:pt x="13" y="8"/>
                      <a:pt x="0" y="12"/>
                    </a:cubicBezTo>
                    <a:cubicBezTo>
                      <a:pt x="11" y="6"/>
                      <a:pt x="30" y="0"/>
                      <a:pt x="37" y="20"/>
                    </a:cubicBezTo>
                    <a:cubicBezTo>
                      <a:pt x="38" y="23"/>
                      <a:pt x="38" y="25"/>
                      <a:pt x="38" y="2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1" name="Freeform 303"/>
              <p:cNvSpPr>
                <a:spLocks noChangeArrowheads="1"/>
              </p:cNvSpPr>
              <p:nvPr/>
            </p:nvSpPr>
            <p:spPr bwMode="auto">
              <a:xfrm>
                <a:off x="893" y="1556"/>
                <a:ext cx="70" cy="114"/>
              </a:xfrm>
              <a:custGeom>
                <a:avLst/>
                <a:gdLst>
                  <a:gd name="T0" fmla="*/ 4002 w 30"/>
                  <a:gd name="T1" fmla="*/ 0 h 48"/>
                  <a:gd name="T2" fmla="*/ 1449 w 30"/>
                  <a:gd name="T3" fmla="*/ 4676 h 48"/>
                  <a:gd name="T4" fmla="*/ 4202 w 30"/>
                  <a:gd name="T5" fmla="*/ 926 h 48"/>
                  <a:gd name="T6" fmla="*/ 1307 w 30"/>
                  <a:gd name="T7" fmla="*/ 8631 h 48"/>
                  <a:gd name="T8" fmla="*/ 3050 w 30"/>
                  <a:gd name="T9" fmla="*/ 1043 h 48"/>
                  <a:gd name="T10" fmla="*/ 4002 w 30"/>
                  <a:gd name="T11" fmla="*/ 0 h 48"/>
                  <a:gd name="T12" fmla="*/ 0 60000 65536"/>
                  <a:gd name="T13" fmla="*/ 0 60000 65536"/>
                  <a:gd name="T14" fmla="*/ 0 60000 65536"/>
                  <a:gd name="T15" fmla="*/ 0 60000 65536"/>
                  <a:gd name="T16" fmla="*/ 0 60000 65536"/>
                  <a:gd name="T17" fmla="*/ 0 60000 65536"/>
                  <a:gd name="T18" fmla="*/ 0 w 30"/>
                  <a:gd name="T19" fmla="*/ 0 h 48"/>
                  <a:gd name="T20" fmla="*/ 30 w 3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0" h="48">
                    <a:moveTo>
                      <a:pt x="25" y="0"/>
                    </a:moveTo>
                    <a:cubicBezTo>
                      <a:pt x="24" y="6"/>
                      <a:pt x="9" y="17"/>
                      <a:pt x="9" y="26"/>
                    </a:cubicBezTo>
                    <a:cubicBezTo>
                      <a:pt x="12" y="17"/>
                      <a:pt x="24" y="11"/>
                      <a:pt x="26" y="5"/>
                    </a:cubicBezTo>
                    <a:cubicBezTo>
                      <a:pt x="30" y="23"/>
                      <a:pt x="1" y="30"/>
                      <a:pt x="8" y="48"/>
                    </a:cubicBezTo>
                    <a:cubicBezTo>
                      <a:pt x="0" y="33"/>
                      <a:pt x="1" y="16"/>
                      <a:pt x="19" y="6"/>
                    </a:cubicBezTo>
                    <a:cubicBezTo>
                      <a:pt x="21" y="4"/>
                      <a:pt x="25" y="0"/>
                      <a:pt x="25"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2" name="Freeform 304"/>
              <p:cNvSpPr>
                <a:spLocks noChangeArrowheads="1"/>
              </p:cNvSpPr>
              <p:nvPr/>
            </p:nvSpPr>
            <p:spPr bwMode="auto">
              <a:xfrm>
                <a:off x="954" y="1551"/>
                <a:ext cx="9" cy="7"/>
              </a:xfrm>
              <a:custGeom>
                <a:avLst/>
                <a:gdLst>
                  <a:gd name="T0" fmla="*/ 0 w 4"/>
                  <a:gd name="T1" fmla="*/ 469 h 3"/>
                  <a:gd name="T2" fmla="*/ 126 w 4"/>
                  <a:gd name="T3" fmla="*/ 355 h 3"/>
                  <a:gd name="T4" fmla="*/ 126 w 4"/>
                  <a:gd name="T5" fmla="*/ 355 h 3"/>
                  <a:gd name="T6" fmla="*/ 126 w 4"/>
                  <a:gd name="T7" fmla="*/ 355 h 3"/>
                  <a:gd name="T8" fmla="*/ 283 w 4"/>
                  <a:gd name="T9" fmla="*/ 152 h 3"/>
                  <a:gd name="T10" fmla="*/ 409 w 4"/>
                  <a:gd name="T11" fmla="*/ 0 h 3"/>
                  <a:gd name="T12" fmla="*/ 409 w 4"/>
                  <a:gd name="T13" fmla="*/ 0 h 3"/>
                  <a:gd name="T14" fmla="*/ 409 w 4"/>
                  <a:gd name="T15" fmla="*/ 0 h 3"/>
                  <a:gd name="T16" fmla="*/ 511 w 4"/>
                  <a:gd name="T17" fmla="*/ 0 h 3"/>
                  <a:gd name="T18" fmla="*/ 511 w 4"/>
                  <a:gd name="T19" fmla="*/ 0 h 3"/>
                  <a:gd name="T20" fmla="*/ 511 w 4"/>
                  <a:gd name="T21" fmla="*/ 0 h 3"/>
                  <a:gd name="T22" fmla="*/ 511 w 4"/>
                  <a:gd name="T23" fmla="*/ 0 h 3"/>
                  <a:gd name="T24" fmla="*/ 511 w 4"/>
                  <a:gd name="T25" fmla="*/ 0 h 3"/>
                  <a:gd name="T26" fmla="*/ 511 w 4"/>
                  <a:gd name="T27" fmla="*/ 0 h 3"/>
                  <a:gd name="T28" fmla="*/ 511 w 4"/>
                  <a:gd name="T29" fmla="*/ 0 h 3"/>
                  <a:gd name="T30" fmla="*/ 511 w 4"/>
                  <a:gd name="T31" fmla="*/ 0 h 3"/>
                  <a:gd name="T32" fmla="*/ 511 w 4"/>
                  <a:gd name="T33" fmla="*/ 0 h 3"/>
                  <a:gd name="T34" fmla="*/ 511 w 4"/>
                  <a:gd name="T35" fmla="*/ 0 h 3"/>
                  <a:gd name="T36" fmla="*/ 511 w 4"/>
                  <a:gd name="T37" fmla="*/ 0 h 3"/>
                  <a:gd name="T38" fmla="*/ 511 w 4"/>
                  <a:gd name="T39" fmla="*/ 0 h 3"/>
                  <a:gd name="T40" fmla="*/ 511 w 4"/>
                  <a:gd name="T41" fmla="*/ 0 h 3"/>
                  <a:gd name="T42" fmla="*/ 511 w 4"/>
                  <a:gd name="T43" fmla="*/ 0 h 3"/>
                  <a:gd name="T44" fmla="*/ 409 w 4"/>
                  <a:gd name="T45" fmla="*/ 0 h 3"/>
                  <a:gd name="T46" fmla="*/ 409 w 4"/>
                  <a:gd name="T47" fmla="*/ 0 h 3"/>
                  <a:gd name="T48" fmla="*/ 409 w 4"/>
                  <a:gd name="T49" fmla="*/ 0 h 3"/>
                  <a:gd name="T50" fmla="*/ 409 w 4"/>
                  <a:gd name="T51" fmla="*/ 0 h 3"/>
                  <a:gd name="T52" fmla="*/ 409 w 4"/>
                  <a:gd name="T53" fmla="*/ 0 h 3"/>
                  <a:gd name="T54" fmla="*/ 409 w 4"/>
                  <a:gd name="T55" fmla="*/ 0 h 3"/>
                  <a:gd name="T56" fmla="*/ 409 w 4"/>
                  <a:gd name="T57" fmla="*/ 0 h 3"/>
                  <a:gd name="T58" fmla="*/ 283 w 4"/>
                  <a:gd name="T59" fmla="*/ 152 h 3"/>
                  <a:gd name="T60" fmla="*/ 126 w 4"/>
                  <a:gd name="T61" fmla="*/ 355 h 3"/>
                  <a:gd name="T62" fmla="*/ 0 w 4"/>
                  <a:gd name="T63" fmla="*/ 355 h 3"/>
                  <a:gd name="T64" fmla="*/ 0 w 4"/>
                  <a:gd name="T65" fmla="*/ 469 h 3"/>
                  <a:gd name="T66" fmla="*/ 0 w 4"/>
                  <a:gd name="T67" fmla="*/ 469 h 3"/>
                  <a:gd name="T68" fmla="*/ 0 w 4"/>
                  <a:gd name="T69" fmla="*/ 469 h 3"/>
                  <a:gd name="T70" fmla="*/ 0 w 4"/>
                  <a:gd name="T71" fmla="*/ 469 h 3"/>
                  <a:gd name="T72" fmla="*/ 0 w 4"/>
                  <a:gd name="T73" fmla="*/ 469 h 3"/>
                  <a:gd name="T74" fmla="*/ 0 w 4"/>
                  <a:gd name="T75" fmla="*/ 469 h 3"/>
                  <a:gd name="T76" fmla="*/ 0 w 4"/>
                  <a:gd name="T77" fmla="*/ 469 h 3"/>
                  <a:gd name="T78" fmla="*/ 0 w 4"/>
                  <a:gd name="T79" fmla="*/ 469 h 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
                  <a:gd name="T121" fmla="*/ 0 h 3"/>
                  <a:gd name="T122" fmla="*/ 4 w 4"/>
                  <a:gd name="T123" fmla="*/ 3 h 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 h="3">
                    <a:moveTo>
                      <a:pt x="0" y="3"/>
                    </a:moveTo>
                    <a:cubicBezTo>
                      <a:pt x="0" y="3"/>
                      <a:pt x="1" y="3"/>
                      <a:pt x="1" y="2"/>
                    </a:cubicBezTo>
                    <a:cubicBezTo>
                      <a:pt x="1" y="2"/>
                      <a:pt x="1" y="2"/>
                      <a:pt x="1" y="2"/>
                    </a:cubicBezTo>
                    <a:cubicBezTo>
                      <a:pt x="1" y="2"/>
                      <a:pt x="1" y="2"/>
                      <a:pt x="1" y="2"/>
                    </a:cubicBezTo>
                    <a:cubicBezTo>
                      <a:pt x="1" y="2"/>
                      <a:pt x="1" y="2"/>
                      <a:pt x="2" y="1"/>
                    </a:cubicBezTo>
                    <a:cubicBezTo>
                      <a:pt x="2" y="1"/>
                      <a:pt x="3" y="0"/>
                      <a:pt x="3" y="0"/>
                    </a:cubicBezTo>
                    <a:cubicBezTo>
                      <a:pt x="3" y="0"/>
                      <a:pt x="3" y="0"/>
                      <a:pt x="3" y="0"/>
                    </a:cubicBezTo>
                    <a:cubicBezTo>
                      <a:pt x="3" y="0"/>
                      <a:pt x="3" y="0"/>
                      <a:pt x="3" y="0"/>
                    </a:cubicBezTo>
                    <a:cubicBezTo>
                      <a:pt x="3"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2" y="0"/>
                      <a:pt x="2" y="1"/>
                    </a:cubicBezTo>
                    <a:cubicBezTo>
                      <a:pt x="1" y="1"/>
                      <a:pt x="1" y="2"/>
                      <a:pt x="1" y="2"/>
                    </a:cubicBezTo>
                    <a:cubicBezTo>
                      <a:pt x="1" y="2"/>
                      <a:pt x="1" y="2"/>
                      <a:pt x="0" y="2"/>
                    </a:cubicBezTo>
                    <a:cubicBezTo>
                      <a:pt x="0" y="2"/>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3" name="Freeform 305"/>
              <p:cNvSpPr>
                <a:spLocks noChangeArrowheads="1"/>
              </p:cNvSpPr>
              <p:nvPr/>
            </p:nvSpPr>
            <p:spPr bwMode="auto">
              <a:xfrm>
                <a:off x="952" y="1549"/>
                <a:ext cx="11" cy="2"/>
              </a:xfrm>
              <a:custGeom>
                <a:avLst/>
                <a:gdLst>
                  <a:gd name="T0" fmla="*/ 97 w 5"/>
                  <a:gd name="T1" fmla="*/ 0 h 1"/>
                  <a:gd name="T2" fmla="*/ 97 w 5"/>
                  <a:gd name="T3" fmla="*/ 0 h 1"/>
                  <a:gd name="T4" fmla="*/ 97 w 5"/>
                  <a:gd name="T5" fmla="*/ 0 h 1"/>
                  <a:gd name="T6" fmla="*/ 97 w 5"/>
                  <a:gd name="T7" fmla="*/ 64 h 1"/>
                  <a:gd name="T8" fmla="*/ 213 w 5"/>
                  <a:gd name="T9" fmla="*/ 64 h 1"/>
                  <a:gd name="T10" fmla="*/ 469 w 5"/>
                  <a:gd name="T11" fmla="*/ 64 h 1"/>
                  <a:gd name="T12" fmla="*/ 469 w 5"/>
                  <a:gd name="T13" fmla="*/ 64 h 1"/>
                  <a:gd name="T14" fmla="*/ 469 w 5"/>
                  <a:gd name="T15" fmla="*/ 64 h 1"/>
                  <a:gd name="T16" fmla="*/ 565 w 5"/>
                  <a:gd name="T17" fmla="*/ 64 h 1"/>
                  <a:gd name="T18" fmla="*/ 565 w 5"/>
                  <a:gd name="T19" fmla="*/ 64 h 1"/>
                  <a:gd name="T20" fmla="*/ 565 w 5"/>
                  <a:gd name="T21" fmla="*/ 64 h 1"/>
                  <a:gd name="T22" fmla="*/ 565 w 5"/>
                  <a:gd name="T23" fmla="*/ 64 h 1"/>
                  <a:gd name="T24" fmla="*/ 565 w 5"/>
                  <a:gd name="T25" fmla="*/ 64 h 1"/>
                  <a:gd name="T26" fmla="*/ 565 w 5"/>
                  <a:gd name="T27" fmla="*/ 64 h 1"/>
                  <a:gd name="T28" fmla="*/ 565 w 5"/>
                  <a:gd name="T29" fmla="*/ 64 h 1"/>
                  <a:gd name="T30" fmla="*/ 565 w 5"/>
                  <a:gd name="T31" fmla="*/ 64 h 1"/>
                  <a:gd name="T32" fmla="*/ 565 w 5"/>
                  <a:gd name="T33" fmla="*/ 64 h 1"/>
                  <a:gd name="T34" fmla="*/ 565 w 5"/>
                  <a:gd name="T35" fmla="*/ 64 h 1"/>
                  <a:gd name="T36" fmla="*/ 565 w 5"/>
                  <a:gd name="T37" fmla="*/ 64 h 1"/>
                  <a:gd name="T38" fmla="*/ 565 w 5"/>
                  <a:gd name="T39" fmla="*/ 64 h 1"/>
                  <a:gd name="T40" fmla="*/ 565 w 5"/>
                  <a:gd name="T41" fmla="*/ 64 h 1"/>
                  <a:gd name="T42" fmla="*/ 565 w 5"/>
                  <a:gd name="T43" fmla="*/ 64 h 1"/>
                  <a:gd name="T44" fmla="*/ 469 w 5"/>
                  <a:gd name="T45" fmla="*/ 64 h 1"/>
                  <a:gd name="T46" fmla="*/ 469 w 5"/>
                  <a:gd name="T47" fmla="*/ 64 h 1"/>
                  <a:gd name="T48" fmla="*/ 469 w 5"/>
                  <a:gd name="T49" fmla="*/ 64 h 1"/>
                  <a:gd name="T50" fmla="*/ 469 w 5"/>
                  <a:gd name="T51" fmla="*/ 64 h 1"/>
                  <a:gd name="T52" fmla="*/ 469 w 5"/>
                  <a:gd name="T53" fmla="*/ 64 h 1"/>
                  <a:gd name="T54" fmla="*/ 469 w 5"/>
                  <a:gd name="T55" fmla="*/ 64 h 1"/>
                  <a:gd name="T56" fmla="*/ 469 w 5"/>
                  <a:gd name="T57" fmla="*/ 64 h 1"/>
                  <a:gd name="T58" fmla="*/ 354 w 5"/>
                  <a:gd name="T59" fmla="*/ 64 h 1"/>
                  <a:gd name="T60" fmla="*/ 97 w 5"/>
                  <a:gd name="T61" fmla="*/ 64 h 1"/>
                  <a:gd name="T62" fmla="*/ 97 w 5"/>
                  <a:gd name="T63" fmla="*/ 64 h 1"/>
                  <a:gd name="T64" fmla="*/ 97 w 5"/>
                  <a:gd name="T65" fmla="*/ 64 h 1"/>
                  <a:gd name="T66" fmla="*/ 0 w 5"/>
                  <a:gd name="T67" fmla="*/ 0 h 1"/>
                  <a:gd name="T68" fmla="*/ 0 w 5"/>
                  <a:gd name="T69" fmla="*/ 0 h 1"/>
                  <a:gd name="T70" fmla="*/ 0 w 5"/>
                  <a:gd name="T71" fmla="*/ 0 h 1"/>
                  <a:gd name="T72" fmla="*/ 0 w 5"/>
                  <a:gd name="T73" fmla="*/ 0 h 1"/>
                  <a:gd name="T74" fmla="*/ 0 w 5"/>
                  <a:gd name="T75" fmla="*/ 0 h 1"/>
                  <a:gd name="T76" fmla="*/ 0 w 5"/>
                  <a:gd name="T77" fmla="*/ 0 h 1"/>
                  <a:gd name="T78" fmla="*/ 97 w 5"/>
                  <a:gd name="T79" fmla="*/ 0 h 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1"/>
                  <a:gd name="T122" fmla="*/ 5 w 5"/>
                  <a:gd name="T123" fmla="*/ 1 h 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1">
                    <a:moveTo>
                      <a:pt x="1" y="0"/>
                    </a:moveTo>
                    <a:cubicBezTo>
                      <a:pt x="1" y="0"/>
                      <a:pt x="1" y="0"/>
                      <a:pt x="1" y="0"/>
                    </a:cubicBezTo>
                    <a:cubicBezTo>
                      <a:pt x="1" y="0"/>
                      <a:pt x="1" y="0"/>
                      <a:pt x="1" y="0"/>
                    </a:cubicBezTo>
                    <a:cubicBezTo>
                      <a:pt x="1" y="0"/>
                      <a:pt x="1" y="0"/>
                      <a:pt x="1" y="1"/>
                    </a:cubicBezTo>
                    <a:cubicBezTo>
                      <a:pt x="1" y="1"/>
                      <a:pt x="2" y="1"/>
                      <a:pt x="2" y="1"/>
                    </a:cubicBezTo>
                    <a:cubicBezTo>
                      <a:pt x="3" y="1"/>
                      <a:pt x="4" y="1"/>
                      <a:pt x="4" y="1"/>
                    </a:cubicBezTo>
                    <a:cubicBezTo>
                      <a:pt x="4" y="1"/>
                      <a:pt x="4" y="1"/>
                      <a:pt x="4" y="1"/>
                    </a:cubicBezTo>
                    <a:cubicBezTo>
                      <a:pt x="4" y="1"/>
                      <a:pt x="4" y="1"/>
                      <a:pt x="4" y="1"/>
                    </a:cubicBezTo>
                    <a:cubicBezTo>
                      <a:pt x="4"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2" y="1"/>
                      <a:pt x="2" y="1"/>
                      <a:pt x="1" y="1"/>
                    </a:cubicBezTo>
                    <a:cubicBezTo>
                      <a:pt x="1" y="1"/>
                      <a:pt x="1" y="1"/>
                      <a:pt x="1" y="1"/>
                    </a:cubicBezTo>
                    <a:cubicBezTo>
                      <a:pt x="1" y="1"/>
                      <a:pt x="1" y="1"/>
                      <a:pt x="1"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4" name="Freeform 306"/>
              <p:cNvSpPr>
                <a:spLocks noChangeArrowheads="1"/>
              </p:cNvSpPr>
              <p:nvPr/>
            </p:nvSpPr>
            <p:spPr bwMode="auto">
              <a:xfrm>
                <a:off x="952" y="1547"/>
                <a:ext cx="11" cy="4"/>
              </a:xfrm>
              <a:custGeom>
                <a:avLst/>
                <a:gdLst>
                  <a:gd name="T0" fmla="*/ 0 w 5"/>
                  <a:gd name="T1" fmla="*/ 0 h 2"/>
                  <a:gd name="T2" fmla="*/ 97 w 5"/>
                  <a:gd name="T3" fmla="*/ 0 h 2"/>
                  <a:gd name="T4" fmla="*/ 97 w 5"/>
                  <a:gd name="T5" fmla="*/ 0 h 2"/>
                  <a:gd name="T6" fmla="*/ 97 w 5"/>
                  <a:gd name="T7" fmla="*/ 0 h 2"/>
                  <a:gd name="T8" fmla="*/ 213 w 5"/>
                  <a:gd name="T9" fmla="*/ 64 h 2"/>
                  <a:gd name="T10" fmla="*/ 469 w 5"/>
                  <a:gd name="T11" fmla="*/ 128 h 2"/>
                  <a:gd name="T12" fmla="*/ 469 w 5"/>
                  <a:gd name="T13" fmla="*/ 128 h 2"/>
                  <a:gd name="T14" fmla="*/ 469 w 5"/>
                  <a:gd name="T15" fmla="*/ 128 h 2"/>
                  <a:gd name="T16" fmla="*/ 565 w 5"/>
                  <a:gd name="T17" fmla="*/ 128 h 2"/>
                  <a:gd name="T18" fmla="*/ 565 w 5"/>
                  <a:gd name="T19" fmla="*/ 128 h 2"/>
                  <a:gd name="T20" fmla="*/ 565 w 5"/>
                  <a:gd name="T21" fmla="*/ 128 h 2"/>
                  <a:gd name="T22" fmla="*/ 565 w 5"/>
                  <a:gd name="T23" fmla="*/ 128 h 2"/>
                  <a:gd name="T24" fmla="*/ 565 w 5"/>
                  <a:gd name="T25" fmla="*/ 128 h 2"/>
                  <a:gd name="T26" fmla="*/ 565 w 5"/>
                  <a:gd name="T27" fmla="*/ 128 h 2"/>
                  <a:gd name="T28" fmla="*/ 565 w 5"/>
                  <a:gd name="T29" fmla="*/ 128 h 2"/>
                  <a:gd name="T30" fmla="*/ 565 w 5"/>
                  <a:gd name="T31" fmla="*/ 128 h 2"/>
                  <a:gd name="T32" fmla="*/ 565 w 5"/>
                  <a:gd name="T33" fmla="*/ 128 h 2"/>
                  <a:gd name="T34" fmla="*/ 565 w 5"/>
                  <a:gd name="T35" fmla="*/ 128 h 2"/>
                  <a:gd name="T36" fmla="*/ 565 w 5"/>
                  <a:gd name="T37" fmla="*/ 128 h 2"/>
                  <a:gd name="T38" fmla="*/ 565 w 5"/>
                  <a:gd name="T39" fmla="*/ 128 h 2"/>
                  <a:gd name="T40" fmla="*/ 565 w 5"/>
                  <a:gd name="T41" fmla="*/ 128 h 2"/>
                  <a:gd name="T42" fmla="*/ 565 w 5"/>
                  <a:gd name="T43" fmla="*/ 128 h 2"/>
                  <a:gd name="T44" fmla="*/ 469 w 5"/>
                  <a:gd name="T45" fmla="*/ 128 h 2"/>
                  <a:gd name="T46" fmla="*/ 469 w 5"/>
                  <a:gd name="T47" fmla="*/ 128 h 2"/>
                  <a:gd name="T48" fmla="*/ 469 w 5"/>
                  <a:gd name="T49" fmla="*/ 128 h 2"/>
                  <a:gd name="T50" fmla="*/ 469 w 5"/>
                  <a:gd name="T51" fmla="*/ 128 h 2"/>
                  <a:gd name="T52" fmla="*/ 354 w 5"/>
                  <a:gd name="T53" fmla="*/ 128 h 2"/>
                  <a:gd name="T54" fmla="*/ 354 w 5"/>
                  <a:gd name="T55" fmla="*/ 128 h 2"/>
                  <a:gd name="T56" fmla="*/ 354 w 5"/>
                  <a:gd name="T57" fmla="*/ 128 h 2"/>
                  <a:gd name="T58" fmla="*/ 354 w 5"/>
                  <a:gd name="T59" fmla="*/ 64 h 2"/>
                  <a:gd name="T60" fmla="*/ 97 w 5"/>
                  <a:gd name="T61" fmla="*/ 64 h 2"/>
                  <a:gd name="T62" fmla="*/ 97 w 5"/>
                  <a:gd name="T63" fmla="*/ 0 h 2"/>
                  <a:gd name="T64" fmla="*/ 0 w 5"/>
                  <a:gd name="T65" fmla="*/ 0 h 2"/>
                  <a:gd name="T66" fmla="*/ 0 w 5"/>
                  <a:gd name="T67" fmla="*/ 0 h 2"/>
                  <a:gd name="T68" fmla="*/ 0 w 5"/>
                  <a:gd name="T69" fmla="*/ 0 h 2"/>
                  <a:gd name="T70" fmla="*/ 0 w 5"/>
                  <a:gd name="T71" fmla="*/ 0 h 2"/>
                  <a:gd name="T72" fmla="*/ 0 w 5"/>
                  <a:gd name="T73" fmla="*/ 0 h 2"/>
                  <a:gd name="T74" fmla="*/ 0 w 5"/>
                  <a:gd name="T75" fmla="*/ 0 h 2"/>
                  <a:gd name="T76" fmla="*/ 0 w 5"/>
                  <a:gd name="T77" fmla="*/ 0 h 2"/>
                  <a:gd name="T78" fmla="*/ 0 w 5"/>
                  <a:gd name="T79" fmla="*/ 0 h 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2"/>
                  <a:gd name="T122" fmla="*/ 5 w 5"/>
                  <a:gd name="T123" fmla="*/ 2 h 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2">
                    <a:moveTo>
                      <a:pt x="0" y="0"/>
                    </a:moveTo>
                    <a:cubicBezTo>
                      <a:pt x="0" y="0"/>
                      <a:pt x="1" y="0"/>
                      <a:pt x="1" y="0"/>
                    </a:cubicBezTo>
                    <a:cubicBezTo>
                      <a:pt x="1" y="0"/>
                      <a:pt x="1" y="0"/>
                      <a:pt x="1" y="0"/>
                    </a:cubicBezTo>
                    <a:cubicBezTo>
                      <a:pt x="1" y="0"/>
                      <a:pt x="1" y="0"/>
                      <a:pt x="1" y="0"/>
                    </a:cubicBezTo>
                    <a:cubicBezTo>
                      <a:pt x="1" y="0"/>
                      <a:pt x="2" y="1"/>
                      <a:pt x="2" y="1"/>
                    </a:cubicBezTo>
                    <a:cubicBezTo>
                      <a:pt x="3" y="1"/>
                      <a:pt x="4" y="2"/>
                      <a:pt x="4" y="2"/>
                    </a:cubicBezTo>
                    <a:cubicBezTo>
                      <a:pt x="4" y="2"/>
                      <a:pt x="4" y="2"/>
                      <a:pt x="4" y="2"/>
                    </a:cubicBezTo>
                    <a:cubicBezTo>
                      <a:pt x="4" y="2"/>
                      <a:pt x="4" y="2"/>
                      <a:pt x="4" y="2"/>
                    </a:cubicBezTo>
                    <a:cubicBezTo>
                      <a:pt x="4"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4" y="2"/>
                      <a:pt x="4" y="2"/>
                      <a:pt x="3" y="2"/>
                    </a:cubicBezTo>
                    <a:cubicBezTo>
                      <a:pt x="3" y="2"/>
                      <a:pt x="3" y="2"/>
                      <a:pt x="3" y="2"/>
                    </a:cubicBezTo>
                    <a:cubicBezTo>
                      <a:pt x="3" y="2"/>
                      <a:pt x="3" y="2"/>
                      <a:pt x="3" y="2"/>
                    </a:cubicBezTo>
                    <a:cubicBezTo>
                      <a:pt x="3" y="2"/>
                      <a:pt x="3" y="1"/>
                      <a:pt x="3" y="1"/>
                    </a:cubicBezTo>
                    <a:cubicBezTo>
                      <a:pt x="2" y="1"/>
                      <a:pt x="1" y="1"/>
                      <a:pt x="1" y="1"/>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5" name="Freeform 307"/>
              <p:cNvSpPr>
                <a:spLocks noChangeArrowheads="1"/>
              </p:cNvSpPr>
              <p:nvPr/>
            </p:nvSpPr>
            <p:spPr bwMode="auto">
              <a:xfrm>
                <a:off x="956" y="1551"/>
                <a:ext cx="7" cy="10"/>
              </a:xfrm>
              <a:custGeom>
                <a:avLst/>
                <a:gdLst>
                  <a:gd name="T0" fmla="*/ 0 w 3"/>
                  <a:gd name="T1" fmla="*/ 967 h 4"/>
                  <a:gd name="T2" fmla="*/ 0 w 3"/>
                  <a:gd name="T3" fmla="*/ 967 h 4"/>
                  <a:gd name="T4" fmla="*/ 0 w 3"/>
                  <a:gd name="T5" fmla="*/ 967 h 4"/>
                  <a:gd name="T6" fmla="*/ 152 w 3"/>
                  <a:gd name="T7" fmla="*/ 655 h 4"/>
                  <a:gd name="T8" fmla="*/ 152 w 3"/>
                  <a:gd name="T9" fmla="*/ 467 h 4"/>
                  <a:gd name="T10" fmla="*/ 355 w 3"/>
                  <a:gd name="T11" fmla="*/ 0 h 4"/>
                  <a:gd name="T12" fmla="*/ 355 w 3"/>
                  <a:gd name="T13" fmla="*/ 0 h 4"/>
                  <a:gd name="T14" fmla="*/ 355 w 3"/>
                  <a:gd name="T15" fmla="*/ 0 h 4"/>
                  <a:gd name="T16" fmla="*/ 469 w 3"/>
                  <a:gd name="T17" fmla="*/ 0 h 4"/>
                  <a:gd name="T18" fmla="*/ 469 w 3"/>
                  <a:gd name="T19" fmla="*/ 0 h 4"/>
                  <a:gd name="T20" fmla="*/ 469 w 3"/>
                  <a:gd name="T21" fmla="*/ 0 h 4"/>
                  <a:gd name="T22" fmla="*/ 469 w 3"/>
                  <a:gd name="T23" fmla="*/ 0 h 4"/>
                  <a:gd name="T24" fmla="*/ 469 w 3"/>
                  <a:gd name="T25" fmla="*/ 0 h 4"/>
                  <a:gd name="T26" fmla="*/ 469 w 3"/>
                  <a:gd name="T27" fmla="*/ 0 h 4"/>
                  <a:gd name="T28" fmla="*/ 469 w 3"/>
                  <a:gd name="T29" fmla="*/ 0 h 4"/>
                  <a:gd name="T30" fmla="*/ 469 w 3"/>
                  <a:gd name="T31" fmla="*/ 0 h 4"/>
                  <a:gd name="T32" fmla="*/ 469 w 3"/>
                  <a:gd name="T33" fmla="*/ 0 h 4"/>
                  <a:gd name="T34" fmla="*/ 469 w 3"/>
                  <a:gd name="T35" fmla="*/ 0 h 4"/>
                  <a:gd name="T36" fmla="*/ 469 w 3"/>
                  <a:gd name="T37" fmla="*/ 0 h 4"/>
                  <a:gd name="T38" fmla="*/ 469 w 3"/>
                  <a:gd name="T39" fmla="*/ 0 h 4"/>
                  <a:gd name="T40" fmla="*/ 469 w 3"/>
                  <a:gd name="T41" fmla="*/ 0 h 4"/>
                  <a:gd name="T42" fmla="*/ 469 w 3"/>
                  <a:gd name="T43" fmla="*/ 0 h 4"/>
                  <a:gd name="T44" fmla="*/ 355 w 3"/>
                  <a:gd name="T45" fmla="*/ 0 h 4"/>
                  <a:gd name="T46" fmla="*/ 355 w 3"/>
                  <a:gd name="T47" fmla="*/ 0 h 4"/>
                  <a:gd name="T48" fmla="*/ 355 w 3"/>
                  <a:gd name="T49" fmla="*/ 0 h 4"/>
                  <a:gd name="T50" fmla="*/ 355 w 3"/>
                  <a:gd name="T51" fmla="*/ 0 h 4"/>
                  <a:gd name="T52" fmla="*/ 355 w 3"/>
                  <a:gd name="T53" fmla="*/ 262 h 4"/>
                  <a:gd name="T54" fmla="*/ 355 w 3"/>
                  <a:gd name="T55" fmla="*/ 262 h 4"/>
                  <a:gd name="T56" fmla="*/ 355 w 3"/>
                  <a:gd name="T57" fmla="*/ 262 h 4"/>
                  <a:gd name="T58" fmla="*/ 152 w 3"/>
                  <a:gd name="T59" fmla="*/ 262 h 4"/>
                  <a:gd name="T60" fmla="*/ 0 w 3"/>
                  <a:gd name="T61" fmla="*/ 655 h 4"/>
                  <a:gd name="T62" fmla="*/ 0 w 3"/>
                  <a:gd name="T63" fmla="*/ 967 h 4"/>
                  <a:gd name="T64" fmla="*/ 0 w 3"/>
                  <a:gd name="T65" fmla="*/ 967 h 4"/>
                  <a:gd name="T66" fmla="*/ 0 w 3"/>
                  <a:gd name="T67" fmla="*/ 967 h 4"/>
                  <a:gd name="T68" fmla="*/ 0 w 3"/>
                  <a:gd name="T69" fmla="*/ 967 h 4"/>
                  <a:gd name="T70" fmla="*/ 0 w 3"/>
                  <a:gd name="T71" fmla="*/ 967 h 4"/>
                  <a:gd name="T72" fmla="*/ 0 w 3"/>
                  <a:gd name="T73" fmla="*/ 967 h 4"/>
                  <a:gd name="T74" fmla="*/ 0 w 3"/>
                  <a:gd name="T75" fmla="*/ 967 h 4"/>
                  <a:gd name="T76" fmla="*/ 0 w 3"/>
                  <a:gd name="T77" fmla="*/ 967 h 4"/>
                  <a:gd name="T78" fmla="*/ 0 w 3"/>
                  <a:gd name="T79" fmla="*/ 967 h 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
                  <a:gd name="T121" fmla="*/ 0 h 4"/>
                  <a:gd name="T122" fmla="*/ 3 w 3"/>
                  <a:gd name="T123" fmla="*/ 4 h 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 h="4">
                    <a:moveTo>
                      <a:pt x="0" y="4"/>
                    </a:moveTo>
                    <a:cubicBezTo>
                      <a:pt x="0" y="4"/>
                      <a:pt x="0" y="4"/>
                      <a:pt x="0" y="4"/>
                    </a:cubicBezTo>
                    <a:cubicBezTo>
                      <a:pt x="0" y="4"/>
                      <a:pt x="0" y="4"/>
                      <a:pt x="0" y="4"/>
                    </a:cubicBezTo>
                    <a:cubicBezTo>
                      <a:pt x="0" y="4"/>
                      <a:pt x="1" y="3"/>
                      <a:pt x="1" y="3"/>
                    </a:cubicBezTo>
                    <a:cubicBezTo>
                      <a:pt x="1" y="3"/>
                      <a:pt x="1" y="3"/>
                      <a:pt x="1" y="2"/>
                    </a:cubicBezTo>
                    <a:cubicBezTo>
                      <a:pt x="1" y="1"/>
                      <a:pt x="2" y="1"/>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2" y="1"/>
                      <a:pt x="2" y="1"/>
                      <a:pt x="2" y="1"/>
                    </a:cubicBezTo>
                    <a:cubicBezTo>
                      <a:pt x="2" y="1"/>
                      <a:pt x="2" y="1"/>
                      <a:pt x="2" y="1"/>
                    </a:cubicBezTo>
                    <a:cubicBezTo>
                      <a:pt x="2" y="1"/>
                      <a:pt x="2" y="1"/>
                      <a:pt x="1" y="1"/>
                    </a:cubicBezTo>
                    <a:cubicBezTo>
                      <a:pt x="1" y="2"/>
                      <a:pt x="1" y="3"/>
                      <a:pt x="0"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6" name="Freeform 308"/>
              <p:cNvSpPr>
                <a:spLocks noChangeArrowheads="1"/>
              </p:cNvSpPr>
              <p:nvPr/>
            </p:nvSpPr>
            <p:spPr bwMode="auto">
              <a:xfrm>
                <a:off x="871" y="781"/>
                <a:ext cx="116" cy="248"/>
              </a:xfrm>
              <a:custGeom>
                <a:avLst/>
                <a:gdLst>
                  <a:gd name="T0" fmla="*/ 8636 w 49"/>
                  <a:gd name="T1" fmla="*/ 18236 h 105"/>
                  <a:gd name="T2" fmla="*/ 2824 w 49"/>
                  <a:gd name="T3" fmla="*/ 13005 h 105"/>
                  <a:gd name="T4" fmla="*/ 1037 w 49"/>
                  <a:gd name="T5" fmla="*/ 0 h 105"/>
                  <a:gd name="T6" fmla="*/ 1794 w 49"/>
                  <a:gd name="T7" fmla="*/ 156 h 105"/>
                  <a:gd name="T8" fmla="*/ 2069 w 49"/>
                  <a:gd name="T9" fmla="*/ 10584 h 105"/>
                  <a:gd name="T10" fmla="*/ 8480 w 49"/>
                  <a:gd name="T11" fmla="*/ 18236 h 105"/>
                  <a:gd name="T12" fmla="*/ 7947 w 49"/>
                  <a:gd name="T13" fmla="*/ 18080 h 105"/>
                  <a:gd name="T14" fmla="*/ 8103 w 49"/>
                  <a:gd name="T15" fmla="*/ 18080 h 105"/>
                  <a:gd name="T16" fmla="*/ 8636 w 49"/>
                  <a:gd name="T17" fmla="*/ 18236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05"/>
                  <a:gd name="T29" fmla="*/ 49 w 49"/>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05">
                    <a:moveTo>
                      <a:pt x="49" y="105"/>
                    </a:moveTo>
                    <a:cubicBezTo>
                      <a:pt x="34" y="101"/>
                      <a:pt x="23" y="88"/>
                      <a:pt x="16" y="75"/>
                    </a:cubicBezTo>
                    <a:cubicBezTo>
                      <a:pt x="3" y="52"/>
                      <a:pt x="0" y="24"/>
                      <a:pt x="6" y="0"/>
                    </a:cubicBezTo>
                    <a:cubicBezTo>
                      <a:pt x="10" y="1"/>
                      <a:pt x="10" y="1"/>
                      <a:pt x="10" y="1"/>
                    </a:cubicBezTo>
                    <a:cubicBezTo>
                      <a:pt x="4" y="20"/>
                      <a:pt x="6" y="41"/>
                      <a:pt x="12" y="61"/>
                    </a:cubicBezTo>
                    <a:cubicBezTo>
                      <a:pt x="18" y="78"/>
                      <a:pt x="30" y="97"/>
                      <a:pt x="48" y="105"/>
                    </a:cubicBezTo>
                    <a:cubicBezTo>
                      <a:pt x="47" y="104"/>
                      <a:pt x="46" y="104"/>
                      <a:pt x="45" y="104"/>
                    </a:cubicBezTo>
                    <a:cubicBezTo>
                      <a:pt x="46" y="104"/>
                      <a:pt x="46" y="104"/>
                      <a:pt x="46" y="104"/>
                    </a:cubicBezTo>
                    <a:cubicBezTo>
                      <a:pt x="47" y="104"/>
                      <a:pt x="48" y="105"/>
                      <a:pt x="49" y="10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7" name="Freeform 309"/>
              <p:cNvSpPr>
                <a:spLocks noChangeArrowheads="1"/>
              </p:cNvSpPr>
              <p:nvPr/>
            </p:nvSpPr>
            <p:spPr bwMode="auto">
              <a:xfrm>
                <a:off x="1117" y="1039"/>
                <a:ext cx="75" cy="35"/>
              </a:xfrm>
              <a:custGeom>
                <a:avLst/>
                <a:gdLst>
                  <a:gd name="T0" fmla="*/ 5306 w 32"/>
                  <a:gd name="T1" fmla="*/ 1801 h 15"/>
                  <a:gd name="T2" fmla="*/ 4800 w 32"/>
                  <a:gd name="T3" fmla="*/ 2070 h 15"/>
                  <a:gd name="T4" fmla="*/ 3680 w 32"/>
                  <a:gd name="T5" fmla="*/ 2287 h 15"/>
                  <a:gd name="T6" fmla="*/ 2109 w 32"/>
                  <a:gd name="T7" fmla="*/ 1094 h 15"/>
                  <a:gd name="T8" fmla="*/ 1484 w 32"/>
                  <a:gd name="T9" fmla="*/ 469 h 15"/>
                  <a:gd name="T10" fmla="*/ 989 w 32"/>
                  <a:gd name="T11" fmla="*/ 355 h 15"/>
                  <a:gd name="T12" fmla="*/ 363 w 32"/>
                  <a:gd name="T13" fmla="*/ 355 h 15"/>
                  <a:gd name="T14" fmla="*/ 155 w 32"/>
                  <a:gd name="T15" fmla="*/ 469 h 15"/>
                  <a:gd name="T16" fmla="*/ 490 w 32"/>
                  <a:gd name="T17" fmla="*/ 355 h 15"/>
                  <a:gd name="T18" fmla="*/ 1352 w 32"/>
                  <a:gd name="T19" fmla="*/ 355 h 15"/>
                  <a:gd name="T20" fmla="*/ 2834 w 32"/>
                  <a:gd name="T21" fmla="*/ 1801 h 15"/>
                  <a:gd name="T22" fmla="*/ 3834 w 32"/>
                  <a:gd name="T23" fmla="*/ 2287 h 15"/>
                  <a:gd name="T24" fmla="*/ 4676 w 32"/>
                  <a:gd name="T25" fmla="*/ 2287 h 15"/>
                  <a:gd name="T26" fmla="*/ 5306 w 32"/>
                  <a:gd name="T27" fmla="*/ 1801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
                  <a:gd name="T44" fmla="*/ 32 w 32"/>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
                    <a:moveTo>
                      <a:pt x="32" y="11"/>
                    </a:moveTo>
                    <a:cubicBezTo>
                      <a:pt x="32" y="11"/>
                      <a:pt x="32" y="12"/>
                      <a:pt x="29" y="13"/>
                    </a:cubicBezTo>
                    <a:cubicBezTo>
                      <a:pt x="28" y="14"/>
                      <a:pt x="25" y="15"/>
                      <a:pt x="22" y="14"/>
                    </a:cubicBezTo>
                    <a:cubicBezTo>
                      <a:pt x="19" y="13"/>
                      <a:pt x="16" y="11"/>
                      <a:pt x="13" y="7"/>
                    </a:cubicBezTo>
                    <a:cubicBezTo>
                      <a:pt x="12" y="5"/>
                      <a:pt x="10" y="4"/>
                      <a:pt x="9" y="3"/>
                    </a:cubicBezTo>
                    <a:cubicBezTo>
                      <a:pt x="8" y="3"/>
                      <a:pt x="7" y="2"/>
                      <a:pt x="6" y="2"/>
                    </a:cubicBezTo>
                    <a:cubicBezTo>
                      <a:pt x="5" y="1"/>
                      <a:pt x="3" y="2"/>
                      <a:pt x="2" y="2"/>
                    </a:cubicBezTo>
                    <a:cubicBezTo>
                      <a:pt x="1" y="3"/>
                      <a:pt x="1" y="3"/>
                      <a:pt x="1" y="3"/>
                    </a:cubicBezTo>
                    <a:cubicBezTo>
                      <a:pt x="1" y="3"/>
                      <a:pt x="0" y="3"/>
                      <a:pt x="3" y="2"/>
                    </a:cubicBezTo>
                    <a:cubicBezTo>
                      <a:pt x="4" y="1"/>
                      <a:pt x="6" y="0"/>
                      <a:pt x="8" y="2"/>
                    </a:cubicBezTo>
                    <a:cubicBezTo>
                      <a:pt x="11" y="3"/>
                      <a:pt x="13" y="7"/>
                      <a:pt x="17" y="11"/>
                    </a:cubicBezTo>
                    <a:cubicBezTo>
                      <a:pt x="20" y="13"/>
                      <a:pt x="22" y="14"/>
                      <a:pt x="23" y="14"/>
                    </a:cubicBezTo>
                    <a:cubicBezTo>
                      <a:pt x="24" y="14"/>
                      <a:pt x="25" y="15"/>
                      <a:pt x="28" y="14"/>
                    </a:cubicBezTo>
                    <a:cubicBezTo>
                      <a:pt x="29" y="13"/>
                      <a:pt x="31" y="12"/>
                      <a:pt x="32"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8" name="Freeform 310"/>
              <p:cNvSpPr>
                <a:spLocks noChangeArrowheads="1"/>
              </p:cNvSpPr>
              <p:nvPr/>
            </p:nvSpPr>
            <p:spPr bwMode="auto">
              <a:xfrm>
                <a:off x="1119" y="1041"/>
                <a:ext cx="73" cy="33"/>
              </a:xfrm>
              <a:custGeom>
                <a:avLst/>
                <a:gdLst>
                  <a:gd name="T0" fmla="*/ 5291 w 31"/>
                  <a:gd name="T1" fmla="*/ 1756 h 14"/>
                  <a:gd name="T2" fmla="*/ 5291 w 31"/>
                  <a:gd name="T3" fmla="*/ 1756 h 14"/>
                  <a:gd name="T4" fmla="*/ 5129 w 31"/>
                  <a:gd name="T5" fmla="*/ 1883 h 14"/>
                  <a:gd name="T6" fmla="*/ 3749 w 31"/>
                  <a:gd name="T7" fmla="*/ 2251 h 14"/>
                  <a:gd name="T8" fmla="*/ 2025 w 31"/>
                  <a:gd name="T9" fmla="*/ 1023 h 14"/>
                  <a:gd name="T10" fmla="*/ 860 w 31"/>
                  <a:gd name="T11" fmla="*/ 156 h 14"/>
                  <a:gd name="T12" fmla="*/ 155 w 31"/>
                  <a:gd name="T13" fmla="*/ 156 h 14"/>
                  <a:gd name="T14" fmla="*/ 0 w 31"/>
                  <a:gd name="T15" fmla="*/ 368 h 14"/>
                  <a:gd name="T16" fmla="*/ 0 w 31"/>
                  <a:gd name="T17" fmla="*/ 368 h 14"/>
                  <a:gd name="T18" fmla="*/ 0 w 31"/>
                  <a:gd name="T19" fmla="*/ 368 h 14"/>
                  <a:gd name="T20" fmla="*/ 0 w 31"/>
                  <a:gd name="T21" fmla="*/ 368 h 14"/>
                  <a:gd name="T22" fmla="*/ 0 w 31"/>
                  <a:gd name="T23" fmla="*/ 368 h 14"/>
                  <a:gd name="T24" fmla="*/ 0 w 31"/>
                  <a:gd name="T25" fmla="*/ 368 h 14"/>
                  <a:gd name="T26" fmla="*/ 0 w 31"/>
                  <a:gd name="T27" fmla="*/ 368 h 14"/>
                  <a:gd name="T28" fmla="*/ 0 w 31"/>
                  <a:gd name="T29" fmla="*/ 368 h 14"/>
                  <a:gd name="T30" fmla="*/ 0 w 31"/>
                  <a:gd name="T31" fmla="*/ 368 h 14"/>
                  <a:gd name="T32" fmla="*/ 0 w 31"/>
                  <a:gd name="T33" fmla="*/ 368 h 14"/>
                  <a:gd name="T34" fmla="*/ 0 w 31"/>
                  <a:gd name="T35" fmla="*/ 368 h 14"/>
                  <a:gd name="T36" fmla="*/ 0 w 31"/>
                  <a:gd name="T37" fmla="*/ 368 h 14"/>
                  <a:gd name="T38" fmla="*/ 0 w 31"/>
                  <a:gd name="T39" fmla="*/ 368 h 14"/>
                  <a:gd name="T40" fmla="*/ 0 w 31"/>
                  <a:gd name="T41" fmla="*/ 368 h 14"/>
                  <a:gd name="T42" fmla="*/ 0 w 31"/>
                  <a:gd name="T43" fmla="*/ 368 h 14"/>
                  <a:gd name="T44" fmla="*/ 0 w 31"/>
                  <a:gd name="T45" fmla="*/ 368 h 14"/>
                  <a:gd name="T46" fmla="*/ 0 w 31"/>
                  <a:gd name="T47" fmla="*/ 368 h 14"/>
                  <a:gd name="T48" fmla="*/ 0 w 31"/>
                  <a:gd name="T49" fmla="*/ 368 h 14"/>
                  <a:gd name="T50" fmla="*/ 0 w 31"/>
                  <a:gd name="T51" fmla="*/ 368 h 14"/>
                  <a:gd name="T52" fmla="*/ 0 w 31"/>
                  <a:gd name="T53" fmla="*/ 368 h 14"/>
                  <a:gd name="T54" fmla="*/ 0 w 31"/>
                  <a:gd name="T55" fmla="*/ 368 h 14"/>
                  <a:gd name="T56" fmla="*/ 0 w 31"/>
                  <a:gd name="T57" fmla="*/ 368 h 14"/>
                  <a:gd name="T58" fmla="*/ 1020 w 31"/>
                  <a:gd name="T59" fmla="*/ 0 h 14"/>
                  <a:gd name="T60" fmla="*/ 2746 w 31"/>
                  <a:gd name="T61" fmla="*/ 1756 h 14"/>
                  <a:gd name="T62" fmla="*/ 3749 w 31"/>
                  <a:gd name="T63" fmla="*/ 2251 h 14"/>
                  <a:gd name="T64" fmla="*/ 3749 w 31"/>
                  <a:gd name="T65" fmla="*/ 2251 h 14"/>
                  <a:gd name="T66" fmla="*/ 5291 w 31"/>
                  <a:gd name="T67" fmla="*/ 1756 h 14"/>
                  <a:gd name="T68" fmla="*/ 5291 w 31"/>
                  <a:gd name="T69" fmla="*/ 1756 h 14"/>
                  <a:gd name="T70" fmla="*/ 5291 w 31"/>
                  <a:gd name="T71" fmla="*/ 1756 h 14"/>
                  <a:gd name="T72" fmla="*/ 3749 w 31"/>
                  <a:gd name="T73" fmla="*/ 2251 h 14"/>
                  <a:gd name="T74" fmla="*/ 3749 w 31"/>
                  <a:gd name="T75" fmla="*/ 2251 h 14"/>
                  <a:gd name="T76" fmla="*/ 2746 w 31"/>
                  <a:gd name="T77" fmla="*/ 1756 h 14"/>
                  <a:gd name="T78" fmla="*/ 1020 w 31"/>
                  <a:gd name="T79" fmla="*/ 0 h 14"/>
                  <a:gd name="T80" fmla="*/ 0 w 31"/>
                  <a:gd name="T81" fmla="*/ 368 h 14"/>
                  <a:gd name="T82" fmla="*/ 0 w 31"/>
                  <a:gd name="T83" fmla="*/ 368 h 14"/>
                  <a:gd name="T84" fmla="*/ 0 w 31"/>
                  <a:gd name="T85" fmla="*/ 368 h 14"/>
                  <a:gd name="T86" fmla="*/ 0 w 31"/>
                  <a:gd name="T87" fmla="*/ 368 h 14"/>
                  <a:gd name="T88" fmla="*/ 0 w 31"/>
                  <a:gd name="T89" fmla="*/ 368 h 14"/>
                  <a:gd name="T90" fmla="*/ 0 w 31"/>
                  <a:gd name="T91" fmla="*/ 368 h 14"/>
                  <a:gd name="T92" fmla="*/ 155 w 31"/>
                  <a:gd name="T93" fmla="*/ 156 h 14"/>
                  <a:gd name="T94" fmla="*/ 860 w 31"/>
                  <a:gd name="T95" fmla="*/ 156 h 14"/>
                  <a:gd name="T96" fmla="*/ 2025 w 31"/>
                  <a:gd name="T97" fmla="*/ 1023 h 14"/>
                  <a:gd name="T98" fmla="*/ 3749 w 31"/>
                  <a:gd name="T99" fmla="*/ 2251 h 14"/>
                  <a:gd name="T100" fmla="*/ 5129 w 31"/>
                  <a:gd name="T101" fmla="*/ 1756 h 14"/>
                  <a:gd name="T102" fmla="*/ 5291 w 31"/>
                  <a:gd name="T103" fmla="*/ 1756 h 14"/>
                  <a:gd name="T104" fmla="*/ 5291 w 31"/>
                  <a:gd name="T105" fmla="*/ 1756 h 14"/>
                  <a:gd name="T106" fmla="*/ 5291 w 31"/>
                  <a:gd name="T107" fmla="*/ 1756 h 14"/>
                  <a:gd name="T108" fmla="*/ 5291 w 31"/>
                  <a:gd name="T109" fmla="*/ 1756 h 14"/>
                  <a:gd name="T110" fmla="*/ 5291 w 31"/>
                  <a:gd name="T111" fmla="*/ 1756 h 14"/>
                  <a:gd name="T112" fmla="*/ 5291 w 31"/>
                  <a:gd name="T113" fmla="*/ 1756 h 14"/>
                  <a:gd name="T114" fmla="*/ 5291 w 31"/>
                  <a:gd name="T115" fmla="*/ 1756 h 14"/>
                  <a:gd name="T116" fmla="*/ 5291 w 31"/>
                  <a:gd name="T117" fmla="*/ 1756 h 14"/>
                  <a:gd name="T118" fmla="*/ 5291 w 31"/>
                  <a:gd name="T119" fmla="*/ 1756 h 14"/>
                  <a:gd name="T120" fmla="*/ 5291 w 31"/>
                  <a:gd name="T121" fmla="*/ 1756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
                  <a:gd name="T184" fmla="*/ 0 h 14"/>
                  <a:gd name="T185" fmla="*/ 31 w 31"/>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 h="14">
                    <a:moveTo>
                      <a:pt x="31" y="10"/>
                    </a:move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0" y="11"/>
                    </a:cubicBezTo>
                    <a:cubicBezTo>
                      <a:pt x="30" y="11"/>
                      <a:pt x="29" y="12"/>
                      <a:pt x="28" y="12"/>
                    </a:cubicBezTo>
                    <a:cubicBezTo>
                      <a:pt x="27" y="13"/>
                      <a:pt x="24" y="14"/>
                      <a:pt x="22" y="13"/>
                    </a:cubicBezTo>
                    <a:cubicBezTo>
                      <a:pt x="22" y="13"/>
                      <a:pt x="21" y="13"/>
                      <a:pt x="21" y="13"/>
                    </a:cubicBezTo>
                    <a:cubicBezTo>
                      <a:pt x="18" y="12"/>
                      <a:pt x="15" y="10"/>
                      <a:pt x="12" y="6"/>
                    </a:cubicBezTo>
                    <a:cubicBezTo>
                      <a:pt x="11" y="4"/>
                      <a:pt x="9" y="3"/>
                      <a:pt x="8" y="2"/>
                    </a:cubicBezTo>
                    <a:cubicBezTo>
                      <a:pt x="7" y="2"/>
                      <a:pt x="6" y="1"/>
                      <a:pt x="5" y="1"/>
                    </a:cubicBezTo>
                    <a:cubicBezTo>
                      <a:pt x="5" y="1"/>
                      <a:pt x="5" y="1"/>
                      <a:pt x="5" y="1"/>
                    </a:cubicBezTo>
                    <a:cubicBezTo>
                      <a:pt x="4" y="0"/>
                      <a:pt x="2" y="1"/>
                      <a:pt x="1" y="1"/>
                    </a:cubicBezTo>
                    <a:cubicBezTo>
                      <a:pt x="1"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1"/>
                      <a:pt x="2" y="1"/>
                    </a:cubicBezTo>
                    <a:cubicBezTo>
                      <a:pt x="2" y="0"/>
                      <a:pt x="4" y="0"/>
                      <a:pt x="6" y="0"/>
                    </a:cubicBezTo>
                    <a:cubicBezTo>
                      <a:pt x="6" y="0"/>
                      <a:pt x="7" y="1"/>
                      <a:pt x="7" y="1"/>
                    </a:cubicBezTo>
                    <a:cubicBezTo>
                      <a:pt x="10" y="2"/>
                      <a:pt x="12" y="6"/>
                      <a:pt x="16" y="10"/>
                    </a:cubicBezTo>
                    <a:cubicBezTo>
                      <a:pt x="19" y="12"/>
                      <a:pt x="21" y="13"/>
                      <a:pt x="22" y="13"/>
                    </a:cubicBezTo>
                    <a:cubicBezTo>
                      <a:pt x="22" y="13"/>
                      <a:pt x="22" y="13"/>
                      <a:pt x="22" y="13"/>
                    </a:cubicBezTo>
                    <a:cubicBezTo>
                      <a:pt x="22" y="13"/>
                      <a:pt x="22" y="13"/>
                      <a:pt x="22" y="13"/>
                    </a:cubicBezTo>
                    <a:cubicBezTo>
                      <a:pt x="22" y="13"/>
                      <a:pt x="22" y="13"/>
                      <a:pt x="22" y="13"/>
                    </a:cubicBezTo>
                    <a:cubicBezTo>
                      <a:pt x="23" y="13"/>
                      <a:pt x="24" y="14"/>
                      <a:pt x="27" y="13"/>
                    </a:cubicBezTo>
                    <a:cubicBezTo>
                      <a:pt x="28" y="12"/>
                      <a:pt x="30"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0" y="11"/>
                      <a:pt x="28" y="12"/>
                      <a:pt x="27" y="13"/>
                    </a:cubicBezTo>
                    <a:cubicBezTo>
                      <a:pt x="24" y="14"/>
                      <a:pt x="23" y="13"/>
                      <a:pt x="22" y="13"/>
                    </a:cubicBezTo>
                    <a:cubicBezTo>
                      <a:pt x="22" y="13"/>
                      <a:pt x="22" y="13"/>
                      <a:pt x="22" y="13"/>
                    </a:cubicBezTo>
                    <a:cubicBezTo>
                      <a:pt x="22" y="13"/>
                      <a:pt x="22" y="13"/>
                      <a:pt x="22" y="13"/>
                    </a:cubicBezTo>
                    <a:cubicBezTo>
                      <a:pt x="22" y="13"/>
                      <a:pt x="22" y="13"/>
                      <a:pt x="22" y="13"/>
                    </a:cubicBezTo>
                    <a:cubicBezTo>
                      <a:pt x="21" y="13"/>
                      <a:pt x="19" y="12"/>
                      <a:pt x="16" y="10"/>
                    </a:cubicBezTo>
                    <a:cubicBezTo>
                      <a:pt x="12" y="6"/>
                      <a:pt x="10" y="2"/>
                      <a:pt x="7" y="1"/>
                    </a:cubicBezTo>
                    <a:cubicBezTo>
                      <a:pt x="7" y="1"/>
                      <a:pt x="6" y="0"/>
                      <a:pt x="6" y="0"/>
                    </a:cubicBezTo>
                    <a:cubicBezTo>
                      <a:pt x="4" y="0"/>
                      <a:pt x="2" y="0"/>
                      <a:pt x="2" y="1"/>
                    </a:cubicBezTo>
                    <a:cubicBezTo>
                      <a:pt x="1" y="1"/>
                      <a:pt x="0" y="1"/>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1" y="1"/>
                    </a:cubicBezTo>
                    <a:cubicBezTo>
                      <a:pt x="2" y="1"/>
                      <a:pt x="4" y="0"/>
                      <a:pt x="5" y="1"/>
                    </a:cubicBezTo>
                    <a:cubicBezTo>
                      <a:pt x="5" y="1"/>
                      <a:pt x="5" y="1"/>
                      <a:pt x="5" y="1"/>
                    </a:cubicBezTo>
                    <a:cubicBezTo>
                      <a:pt x="6" y="1"/>
                      <a:pt x="7" y="2"/>
                      <a:pt x="8" y="2"/>
                    </a:cubicBezTo>
                    <a:cubicBezTo>
                      <a:pt x="9" y="3"/>
                      <a:pt x="10" y="4"/>
                      <a:pt x="12" y="6"/>
                    </a:cubicBezTo>
                    <a:cubicBezTo>
                      <a:pt x="15" y="10"/>
                      <a:pt x="18" y="12"/>
                      <a:pt x="21" y="13"/>
                    </a:cubicBezTo>
                    <a:cubicBezTo>
                      <a:pt x="21" y="13"/>
                      <a:pt x="21" y="13"/>
                      <a:pt x="22" y="13"/>
                    </a:cubicBezTo>
                    <a:cubicBezTo>
                      <a:pt x="24" y="14"/>
                      <a:pt x="27" y="13"/>
                      <a:pt x="28" y="12"/>
                    </a:cubicBezTo>
                    <a:cubicBezTo>
                      <a:pt x="29" y="11"/>
                      <a:pt x="30" y="11"/>
                      <a:pt x="30"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69" name="Freeform 311"/>
              <p:cNvSpPr>
                <a:spLocks noChangeArrowheads="1"/>
              </p:cNvSpPr>
              <p:nvPr/>
            </p:nvSpPr>
            <p:spPr bwMode="auto">
              <a:xfrm>
                <a:off x="1157" y="1058"/>
                <a:ext cx="5" cy="7"/>
              </a:xfrm>
              <a:custGeom>
                <a:avLst/>
                <a:gdLst>
                  <a:gd name="T0" fmla="*/ 262 w 2"/>
                  <a:gd name="T1" fmla="*/ 469 h 3"/>
                  <a:gd name="T2" fmla="*/ 0 w 2"/>
                  <a:gd name="T3" fmla="*/ 355 h 3"/>
                  <a:gd name="T4" fmla="*/ 262 w 2"/>
                  <a:gd name="T5" fmla="*/ 0 h 3"/>
                  <a:gd name="T6" fmla="*/ 467 w 2"/>
                  <a:gd name="T7" fmla="*/ 152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1" y="3"/>
                      <a:pt x="0" y="2"/>
                      <a:pt x="0" y="2"/>
                    </a:cubicBezTo>
                    <a:cubicBezTo>
                      <a:pt x="0" y="1"/>
                      <a:pt x="1" y="0"/>
                      <a:pt x="1" y="0"/>
                    </a:cubicBezTo>
                    <a:cubicBezTo>
                      <a:pt x="2" y="0"/>
                      <a:pt x="2" y="1"/>
                      <a:pt x="2" y="1"/>
                    </a:cubicBezTo>
                    <a:cubicBezTo>
                      <a:pt x="2" y="2"/>
                      <a:pt x="2"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0" name="Freeform 312"/>
              <p:cNvSpPr>
                <a:spLocks noChangeArrowheads="1"/>
              </p:cNvSpPr>
              <p:nvPr/>
            </p:nvSpPr>
            <p:spPr bwMode="auto">
              <a:xfrm>
                <a:off x="1157" y="1058"/>
                <a:ext cx="5" cy="7"/>
              </a:xfrm>
              <a:custGeom>
                <a:avLst/>
                <a:gdLst>
                  <a:gd name="T0" fmla="*/ 262 w 2"/>
                  <a:gd name="T1" fmla="*/ 469 h 3"/>
                  <a:gd name="T2" fmla="*/ 262 w 2"/>
                  <a:gd name="T3" fmla="*/ 469 h 3"/>
                  <a:gd name="T4" fmla="*/ 262 w 2"/>
                  <a:gd name="T5" fmla="*/ 355 h 3"/>
                  <a:gd name="T6" fmla="*/ 0 w 2"/>
                  <a:gd name="T7" fmla="*/ 355 h 3"/>
                  <a:gd name="T8" fmla="*/ 0 w 2"/>
                  <a:gd name="T9" fmla="*/ 152 h 3"/>
                  <a:gd name="T10" fmla="*/ 262 w 2"/>
                  <a:gd name="T11" fmla="*/ 0 h 3"/>
                  <a:gd name="T12" fmla="*/ 467 w 2"/>
                  <a:gd name="T13" fmla="*/ 152 h 3"/>
                  <a:gd name="T14" fmla="*/ 467 w 2"/>
                  <a:gd name="T15" fmla="*/ 152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152 h 3"/>
                  <a:gd name="T28" fmla="*/ 467 w 2"/>
                  <a:gd name="T29" fmla="*/ 152 h 3"/>
                  <a:gd name="T30" fmla="*/ 262 w 2"/>
                  <a:gd name="T31" fmla="*/ 0 h 3"/>
                  <a:gd name="T32" fmla="*/ 0 w 2"/>
                  <a:gd name="T33" fmla="*/ 152 h 3"/>
                  <a:gd name="T34" fmla="*/ 0 w 2"/>
                  <a:gd name="T35" fmla="*/ 355 h 3"/>
                  <a:gd name="T36" fmla="*/ 262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3"/>
                      <a:pt x="1" y="2"/>
                    </a:cubicBezTo>
                    <a:cubicBezTo>
                      <a:pt x="0" y="2"/>
                      <a:pt x="0" y="2"/>
                      <a:pt x="0" y="2"/>
                    </a:cubicBezTo>
                    <a:cubicBezTo>
                      <a:pt x="0" y="1"/>
                      <a:pt x="0" y="1"/>
                      <a:pt x="0" y="1"/>
                    </a:cubicBezTo>
                    <a:cubicBezTo>
                      <a:pt x="1" y="1"/>
                      <a:pt x="1" y="0"/>
                      <a:pt x="1" y="0"/>
                    </a:cubicBezTo>
                    <a:cubicBezTo>
                      <a:pt x="1" y="0"/>
                      <a:pt x="2" y="1"/>
                      <a:pt x="2" y="1"/>
                    </a:cubicBezTo>
                    <a:cubicBezTo>
                      <a:pt x="2" y="1"/>
                      <a:pt x="2" y="1"/>
                      <a:pt x="2" y="1"/>
                    </a:cubicBezTo>
                    <a:cubicBezTo>
                      <a:pt x="2" y="2"/>
                      <a:pt x="2" y="2"/>
                      <a:pt x="2" y="2"/>
                    </a:cubicBezTo>
                    <a:cubicBezTo>
                      <a:pt x="2" y="2"/>
                      <a:pt x="2" y="3"/>
                      <a:pt x="1" y="3"/>
                    </a:cubicBezTo>
                    <a:cubicBezTo>
                      <a:pt x="1" y="3"/>
                      <a:pt x="1" y="3"/>
                      <a:pt x="1" y="3"/>
                    </a:cubicBezTo>
                    <a:cubicBezTo>
                      <a:pt x="1" y="3"/>
                      <a:pt x="1" y="3"/>
                      <a:pt x="1" y="3"/>
                    </a:cubicBezTo>
                    <a:cubicBezTo>
                      <a:pt x="2" y="3"/>
                      <a:pt x="2" y="2"/>
                      <a:pt x="2" y="2"/>
                    </a:cubicBezTo>
                    <a:cubicBezTo>
                      <a:pt x="2" y="2"/>
                      <a:pt x="2" y="2"/>
                      <a:pt x="2" y="1"/>
                    </a:cubicBezTo>
                    <a:cubicBezTo>
                      <a:pt x="2" y="1"/>
                      <a:pt x="2" y="1"/>
                      <a:pt x="2" y="1"/>
                    </a:cubicBezTo>
                    <a:cubicBezTo>
                      <a:pt x="2" y="1"/>
                      <a:pt x="1" y="0"/>
                      <a:pt x="1" y="0"/>
                    </a:cubicBezTo>
                    <a:cubicBezTo>
                      <a:pt x="1" y="0"/>
                      <a:pt x="1" y="1"/>
                      <a:pt x="0" y="1"/>
                    </a:cubicBezTo>
                    <a:cubicBezTo>
                      <a:pt x="0" y="1"/>
                      <a:pt x="0" y="1"/>
                      <a:pt x="0" y="2"/>
                    </a:cubicBezTo>
                    <a:cubicBezTo>
                      <a:pt x="0" y="2"/>
                      <a:pt x="0" y="2"/>
                      <a:pt x="1" y="2"/>
                    </a:cubicBezTo>
                    <a:cubicBezTo>
                      <a:pt x="1"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1" name="Freeform 313"/>
              <p:cNvSpPr>
                <a:spLocks noChangeArrowheads="1"/>
              </p:cNvSpPr>
              <p:nvPr/>
            </p:nvSpPr>
            <p:spPr bwMode="auto">
              <a:xfrm>
                <a:off x="1164" y="1062"/>
                <a:ext cx="2" cy="5"/>
              </a:xfrm>
              <a:custGeom>
                <a:avLst/>
                <a:gdLst>
                  <a:gd name="T0" fmla="*/ 64 w 1"/>
                  <a:gd name="T1" fmla="*/ 467 h 2"/>
                  <a:gd name="T2" fmla="*/ 0 w 1"/>
                  <a:gd name="T3" fmla="*/ 262 h 2"/>
                  <a:gd name="T4" fmla="*/ 0 w 1"/>
                  <a:gd name="T5" fmla="*/ 0 h 2"/>
                  <a:gd name="T6" fmla="*/ 64 w 1"/>
                  <a:gd name="T7" fmla="*/ 262 h 2"/>
                  <a:gd name="T8" fmla="*/ 64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0" y="2"/>
                      <a:pt x="0" y="2"/>
                      <a:pt x="0" y="1"/>
                    </a:cubicBezTo>
                    <a:cubicBezTo>
                      <a:pt x="0" y="1"/>
                      <a:pt x="0" y="0"/>
                      <a:pt x="0" y="0"/>
                    </a:cubicBezTo>
                    <a:cubicBezTo>
                      <a:pt x="1" y="0"/>
                      <a:pt x="1" y="0"/>
                      <a:pt x="1" y="1"/>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2" name="Freeform 314"/>
              <p:cNvSpPr>
                <a:spLocks noChangeArrowheads="1"/>
              </p:cNvSpPr>
              <p:nvPr/>
            </p:nvSpPr>
            <p:spPr bwMode="auto">
              <a:xfrm>
                <a:off x="1164" y="1062"/>
                <a:ext cx="2" cy="5"/>
              </a:xfrm>
              <a:custGeom>
                <a:avLst/>
                <a:gdLst>
                  <a:gd name="T0" fmla="*/ 64 w 1"/>
                  <a:gd name="T1" fmla="*/ 467 h 2"/>
                  <a:gd name="T2" fmla="*/ 64 w 1"/>
                  <a:gd name="T3" fmla="*/ 467 h 2"/>
                  <a:gd name="T4" fmla="*/ 0 w 1"/>
                  <a:gd name="T5" fmla="*/ 467 h 2"/>
                  <a:gd name="T6" fmla="*/ 0 w 1"/>
                  <a:gd name="T7" fmla="*/ 262 h 2"/>
                  <a:gd name="T8" fmla="*/ 0 w 1"/>
                  <a:gd name="T9" fmla="*/ 0 h 2"/>
                  <a:gd name="T10" fmla="*/ 0 w 1"/>
                  <a:gd name="T11" fmla="*/ 0 h 2"/>
                  <a:gd name="T12" fmla="*/ 64 w 1"/>
                  <a:gd name="T13" fmla="*/ 0 h 2"/>
                  <a:gd name="T14" fmla="*/ 64 w 1"/>
                  <a:gd name="T15" fmla="*/ 262 h 2"/>
                  <a:gd name="T16" fmla="*/ 64 w 1"/>
                  <a:gd name="T17" fmla="*/ 467 h 2"/>
                  <a:gd name="T18" fmla="*/ 64 w 1"/>
                  <a:gd name="T19" fmla="*/ 467 h 2"/>
                  <a:gd name="T20" fmla="*/ 64 w 1"/>
                  <a:gd name="T21" fmla="*/ 467 h 2"/>
                  <a:gd name="T22" fmla="*/ 64 w 1"/>
                  <a:gd name="T23" fmla="*/ 467 h 2"/>
                  <a:gd name="T24" fmla="*/ 64 w 1"/>
                  <a:gd name="T25" fmla="*/ 467 h 2"/>
                  <a:gd name="T26" fmla="*/ 64 w 1"/>
                  <a:gd name="T27" fmla="*/ 262 h 2"/>
                  <a:gd name="T28" fmla="*/ 64 w 1"/>
                  <a:gd name="T29" fmla="*/ 0 h 2"/>
                  <a:gd name="T30" fmla="*/ 0 w 1"/>
                  <a:gd name="T31" fmla="*/ 0 h 2"/>
                  <a:gd name="T32" fmla="*/ 0 w 1"/>
                  <a:gd name="T33" fmla="*/ 0 h 2"/>
                  <a:gd name="T34" fmla="*/ 0 w 1"/>
                  <a:gd name="T35" fmla="*/ 262 h 2"/>
                  <a:gd name="T36" fmla="*/ 0 w 1"/>
                  <a:gd name="T37" fmla="*/ 467 h 2"/>
                  <a:gd name="T38" fmla="*/ 64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0" y="2"/>
                      <a:pt x="0" y="2"/>
                      <a:pt x="0" y="2"/>
                    </a:cubicBezTo>
                    <a:cubicBezTo>
                      <a:pt x="0" y="2"/>
                      <a:pt x="0" y="2"/>
                      <a:pt x="0" y="1"/>
                    </a:cubicBezTo>
                    <a:cubicBezTo>
                      <a:pt x="0" y="1"/>
                      <a:pt x="0" y="1"/>
                      <a:pt x="0" y="0"/>
                    </a:cubicBezTo>
                    <a:cubicBezTo>
                      <a:pt x="0" y="0"/>
                      <a:pt x="0" y="0"/>
                      <a:pt x="0" y="0"/>
                    </a:cubicBezTo>
                    <a:cubicBezTo>
                      <a:pt x="1" y="0"/>
                      <a:pt x="1" y="0"/>
                      <a:pt x="1" y="0"/>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2"/>
                      <a:pt x="1" y="2"/>
                      <a:pt x="1" y="2"/>
                    </a:cubicBezTo>
                    <a:cubicBezTo>
                      <a:pt x="1" y="2"/>
                      <a:pt x="1" y="1"/>
                      <a:pt x="1" y="1"/>
                    </a:cubicBezTo>
                    <a:cubicBezTo>
                      <a:pt x="1" y="1"/>
                      <a:pt x="1" y="1"/>
                      <a:pt x="1" y="0"/>
                    </a:cubicBezTo>
                    <a:cubicBezTo>
                      <a:pt x="1" y="0"/>
                      <a:pt x="1" y="0"/>
                      <a:pt x="0" y="0"/>
                    </a:cubicBezTo>
                    <a:cubicBezTo>
                      <a:pt x="0" y="0"/>
                      <a:pt x="0" y="0"/>
                      <a:pt x="0" y="0"/>
                    </a:cubicBezTo>
                    <a:cubicBezTo>
                      <a:pt x="0" y="1"/>
                      <a:pt x="0" y="1"/>
                      <a:pt x="0" y="1"/>
                    </a:cubicBezTo>
                    <a:cubicBezTo>
                      <a:pt x="0" y="2"/>
                      <a:pt x="0" y="2"/>
                      <a:pt x="0" y="2"/>
                    </a:cubicBezTo>
                    <a:cubicBezTo>
                      <a:pt x="0" y="2"/>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3" name="Freeform 315"/>
              <p:cNvSpPr>
                <a:spLocks noChangeArrowheads="1"/>
              </p:cNvSpPr>
              <p:nvPr/>
            </p:nvSpPr>
            <p:spPr bwMode="auto">
              <a:xfrm>
                <a:off x="1174" y="1067"/>
                <a:ext cx="4" cy="3"/>
              </a:xfrm>
              <a:custGeom>
                <a:avLst/>
                <a:gdLst>
                  <a:gd name="T0" fmla="*/ 64 w 2"/>
                  <a:gd name="T1" fmla="*/ 729 h 1"/>
                  <a:gd name="T2" fmla="*/ 0 w 2"/>
                  <a:gd name="T3" fmla="*/ 729 h 1"/>
                  <a:gd name="T4" fmla="*/ 64 w 2"/>
                  <a:gd name="T5" fmla="*/ 0 h 1"/>
                  <a:gd name="T6" fmla="*/ 128 w 2"/>
                  <a:gd name="T7" fmla="*/ 0 h 1"/>
                  <a:gd name="T8" fmla="*/ 64 w 2"/>
                  <a:gd name="T9" fmla="*/ 729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cubicBezTo>
                      <a:pt x="1" y="1"/>
                      <a:pt x="0" y="1"/>
                      <a:pt x="0" y="1"/>
                    </a:cubicBezTo>
                    <a:cubicBezTo>
                      <a:pt x="0" y="0"/>
                      <a:pt x="1" y="0"/>
                      <a:pt x="1" y="0"/>
                    </a:cubicBezTo>
                    <a:cubicBezTo>
                      <a:pt x="1" y="0"/>
                      <a:pt x="2" y="0"/>
                      <a:pt x="2" y="0"/>
                    </a:cubicBezTo>
                    <a:cubicBezTo>
                      <a:pt x="2"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4" name="Freeform 316"/>
              <p:cNvSpPr>
                <a:spLocks noChangeArrowheads="1"/>
              </p:cNvSpPr>
              <p:nvPr/>
            </p:nvSpPr>
            <p:spPr bwMode="auto">
              <a:xfrm>
                <a:off x="1174" y="1067"/>
                <a:ext cx="4" cy="3"/>
              </a:xfrm>
              <a:custGeom>
                <a:avLst/>
                <a:gdLst>
                  <a:gd name="T0" fmla="*/ 64 w 2"/>
                  <a:gd name="T1" fmla="*/ 729 h 1"/>
                  <a:gd name="T2" fmla="*/ 64 w 2"/>
                  <a:gd name="T3" fmla="*/ 729 h 1"/>
                  <a:gd name="T4" fmla="*/ 0 w 2"/>
                  <a:gd name="T5" fmla="*/ 729 h 1"/>
                  <a:gd name="T6" fmla="*/ 0 w 2"/>
                  <a:gd name="T7" fmla="*/ 729 h 1"/>
                  <a:gd name="T8" fmla="*/ 0 w 2"/>
                  <a:gd name="T9" fmla="*/ 0 h 1"/>
                  <a:gd name="T10" fmla="*/ 64 w 2"/>
                  <a:gd name="T11" fmla="*/ 0 h 1"/>
                  <a:gd name="T12" fmla="*/ 64 w 2"/>
                  <a:gd name="T13" fmla="*/ 0 h 1"/>
                  <a:gd name="T14" fmla="*/ 128 w 2"/>
                  <a:gd name="T15" fmla="*/ 0 h 1"/>
                  <a:gd name="T16" fmla="*/ 64 w 2"/>
                  <a:gd name="T17" fmla="*/ 729 h 1"/>
                  <a:gd name="T18" fmla="*/ 64 w 2"/>
                  <a:gd name="T19" fmla="*/ 729 h 1"/>
                  <a:gd name="T20" fmla="*/ 64 w 2"/>
                  <a:gd name="T21" fmla="*/ 729 h 1"/>
                  <a:gd name="T22" fmla="*/ 64 w 2"/>
                  <a:gd name="T23" fmla="*/ 729 h 1"/>
                  <a:gd name="T24" fmla="*/ 64 w 2"/>
                  <a:gd name="T25" fmla="*/ 729 h 1"/>
                  <a:gd name="T26" fmla="*/ 128 w 2"/>
                  <a:gd name="T27" fmla="*/ 0 h 1"/>
                  <a:gd name="T28" fmla="*/ 64 w 2"/>
                  <a:gd name="T29" fmla="*/ 0 h 1"/>
                  <a:gd name="T30" fmla="*/ 64 w 2"/>
                  <a:gd name="T31" fmla="*/ 0 h 1"/>
                  <a:gd name="T32" fmla="*/ 0 w 2"/>
                  <a:gd name="T33" fmla="*/ 0 h 1"/>
                  <a:gd name="T34" fmla="*/ 0 w 2"/>
                  <a:gd name="T35" fmla="*/ 729 h 1"/>
                  <a:gd name="T36" fmla="*/ 0 w 2"/>
                  <a:gd name="T37" fmla="*/ 729 h 1"/>
                  <a:gd name="T38" fmla="*/ 64 w 2"/>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1" y="1"/>
                    </a:moveTo>
                    <a:cubicBezTo>
                      <a:pt x="1" y="1"/>
                      <a:pt x="1" y="1"/>
                      <a:pt x="1" y="1"/>
                    </a:cubicBezTo>
                    <a:cubicBezTo>
                      <a:pt x="1" y="1"/>
                      <a:pt x="1" y="1"/>
                      <a:pt x="0" y="1"/>
                    </a:cubicBezTo>
                    <a:cubicBezTo>
                      <a:pt x="0" y="1"/>
                      <a:pt x="0" y="1"/>
                      <a:pt x="0" y="1"/>
                    </a:cubicBezTo>
                    <a:cubicBezTo>
                      <a:pt x="0" y="0"/>
                      <a:pt x="0" y="0"/>
                      <a:pt x="0" y="0"/>
                    </a:cubicBezTo>
                    <a:cubicBezTo>
                      <a:pt x="1" y="0"/>
                      <a:pt x="1" y="0"/>
                      <a:pt x="1" y="0"/>
                    </a:cubicBezTo>
                    <a:cubicBezTo>
                      <a:pt x="1" y="0"/>
                      <a:pt x="1" y="0"/>
                      <a:pt x="1" y="0"/>
                    </a:cubicBezTo>
                    <a:cubicBezTo>
                      <a:pt x="1"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0"/>
                    </a:cubicBezTo>
                    <a:cubicBezTo>
                      <a:pt x="2" y="0"/>
                      <a:pt x="2" y="0"/>
                      <a:pt x="1" y="0"/>
                    </a:cubicBezTo>
                    <a:cubicBezTo>
                      <a:pt x="1" y="0"/>
                      <a:pt x="1" y="0"/>
                      <a:pt x="1" y="0"/>
                    </a:cubicBezTo>
                    <a:cubicBezTo>
                      <a:pt x="1" y="0"/>
                      <a:pt x="1" y="0"/>
                      <a:pt x="0" y="0"/>
                    </a:cubicBezTo>
                    <a:cubicBezTo>
                      <a:pt x="0" y="0"/>
                      <a:pt x="0" y="0"/>
                      <a:pt x="0" y="1"/>
                    </a:cubicBezTo>
                    <a:cubicBezTo>
                      <a:pt x="0" y="1"/>
                      <a:pt x="0" y="1"/>
                      <a:pt x="0"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5" name="Oval 317"/>
              <p:cNvSpPr>
                <a:spLocks noChangeArrowheads="1"/>
              </p:cNvSpPr>
              <p:nvPr/>
            </p:nvSpPr>
            <p:spPr bwMode="auto">
              <a:xfrm>
                <a:off x="1169" y="1065"/>
                <a:ext cx="2" cy="5"/>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6" name="Freeform 318"/>
              <p:cNvSpPr>
                <a:spLocks noChangeArrowheads="1"/>
              </p:cNvSpPr>
              <p:nvPr/>
            </p:nvSpPr>
            <p:spPr bwMode="auto">
              <a:xfrm>
                <a:off x="1169" y="1065"/>
                <a:ext cx="2" cy="5"/>
              </a:xfrm>
              <a:custGeom>
                <a:avLst/>
                <a:gdLst>
                  <a:gd name="T0" fmla="*/ 64 w 1"/>
                  <a:gd name="T1" fmla="*/ 467 h 2"/>
                  <a:gd name="T2" fmla="*/ 64 w 1"/>
                  <a:gd name="T3" fmla="*/ 467 h 2"/>
                  <a:gd name="T4" fmla="*/ 0 w 1"/>
                  <a:gd name="T5" fmla="*/ 467 h 2"/>
                  <a:gd name="T6" fmla="*/ 0 w 1"/>
                  <a:gd name="T7" fmla="*/ 262 h 2"/>
                  <a:gd name="T8" fmla="*/ 0 w 1"/>
                  <a:gd name="T9" fmla="*/ 262 h 2"/>
                  <a:gd name="T10" fmla="*/ 64 w 1"/>
                  <a:gd name="T11" fmla="*/ 0 h 2"/>
                  <a:gd name="T12" fmla="*/ 64 w 1"/>
                  <a:gd name="T13" fmla="*/ 0 h 2"/>
                  <a:gd name="T14" fmla="*/ 64 w 1"/>
                  <a:gd name="T15" fmla="*/ 262 h 2"/>
                  <a:gd name="T16" fmla="*/ 64 w 1"/>
                  <a:gd name="T17" fmla="*/ 467 h 2"/>
                  <a:gd name="T18" fmla="*/ 64 w 1"/>
                  <a:gd name="T19" fmla="*/ 467 h 2"/>
                  <a:gd name="T20" fmla="*/ 64 w 1"/>
                  <a:gd name="T21" fmla="*/ 467 h 2"/>
                  <a:gd name="T22" fmla="*/ 64 w 1"/>
                  <a:gd name="T23" fmla="*/ 467 h 2"/>
                  <a:gd name="T24" fmla="*/ 64 w 1"/>
                  <a:gd name="T25" fmla="*/ 467 h 2"/>
                  <a:gd name="T26" fmla="*/ 64 w 1"/>
                  <a:gd name="T27" fmla="*/ 262 h 2"/>
                  <a:gd name="T28" fmla="*/ 64 w 1"/>
                  <a:gd name="T29" fmla="*/ 0 h 2"/>
                  <a:gd name="T30" fmla="*/ 64 w 1"/>
                  <a:gd name="T31" fmla="*/ 0 h 2"/>
                  <a:gd name="T32" fmla="*/ 0 w 1"/>
                  <a:gd name="T33" fmla="*/ 262 h 2"/>
                  <a:gd name="T34" fmla="*/ 0 w 1"/>
                  <a:gd name="T35" fmla="*/ 262 h 2"/>
                  <a:gd name="T36" fmla="*/ 0 w 1"/>
                  <a:gd name="T37" fmla="*/ 467 h 2"/>
                  <a:gd name="T38" fmla="*/ 64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0" y="2"/>
                      <a:pt x="0" y="2"/>
                    </a:cubicBezTo>
                    <a:cubicBezTo>
                      <a:pt x="0" y="2"/>
                      <a:pt x="0" y="2"/>
                      <a:pt x="0" y="1"/>
                    </a:cubicBezTo>
                    <a:cubicBezTo>
                      <a:pt x="0" y="1"/>
                      <a:pt x="0" y="1"/>
                      <a:pt x="0" y="1"/>
                    </a:cubicBezTo>
                    <a:cubicBezTo>
                      <a:pt x="0" y="0"/>
                      <a:pt x="0" y="0"/>
                      <a:pt x="1" y="0"/>
                    </a:cubicBezTo>
                    <a:cubicBezTo>
                      <a:pt x="1" y="0"/>
                      <a:pt x="1" y="0"/>
                      <a:pt x="1" y="0"/>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2"/>
                      <a:pt x="1" y="2"/>
                      <a:pt x="1" y="2"/>
                    </a:cubicBezTo>
                    <a:cubicBezTo>
                      <a:pt x="1" y="2"/>
                      <a:pt x="1" y="1"/>
                      <a:pt x="1" y="1"/>
                    </a:cubicBezTo>
                    <a:cubicBezTo>
                      <a:pt x="1" y="1"/>
                      <a:pt x="1" y="1"/>
                      <a:pt x="1" y="0"/>
                    </a:cubicBezTo>
                    <a:cubicBezTo>
                      <a:pt x="1" y="0"/>
                      <a:pt x="1" y="0"/>
                      <a:pt x="1" y="0"/>
                    </a:cubicBezTo>
                    <a:cubicBezTo>
                      <a:pt x="0" y="0"/>
                      <a:pt x="0" y="0"/>
                      <a:pt x="0" y="1"/>
                    </a:cubicBezTo>
                    <a:cubicBezTo>
                      <a:pt x="0" y="1"/>
                      <a:pt x="0" y="1"/>
                      <a:pt x="0" y="1"/>
                    </a:cubicBezTo>
                    <a:cubicBezTo>
                      <a:pt x="0" y="2"/>
                      <a:pt x="0" y="2"/>
                      <a:pt x="0" y="2"/>
                    </a:cubicBezTo>
                    <a:cubicBezTo>
                      <a:pt x="0" y="2"/>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7" name="Oval 319"/>
              <p:cNvSpPr>
                <a:spLocks noChangeArrowheads="1"/>
              </p:cNvSpPr>
              <p:nvPr/>
            </p:nvSpPr>
            <p:spPr bwMode="auto">
              <a:xfrm>
                <a:off x="1178" y="1067"/>
                <a:ext cx="3" cy="3"/>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8" name="Freeform 320"/>
              <p:cNvSpPr>
                <a:spLocks noChangeArrowheads="1"/>
              </p:cNvSpPr>
              <p:nvPr/>
            </p:nvSpPr>
            <p:spPr bwMode="auto">
              <a:xfrm>
                <a:off x="1178" y="1067"/>
                <a:ext cx="3" cy="3"/>
              </a:xfrm>
              <a:custGeom>
                <a:avLst/>
                <a:gdLst>
                  <a:gd name="T0" fmla="*/ 729 w 1"/>
                  <a:gd name="T1" fmla="*/ 729 h 1"/>
                  <a:gd name="T2" fmla="*/ 729 w 1"/>
                  <a:gd name="T3" fmla="*/ 729 h 1"/>
                  <a:gd name="T4" fmla="*/ 0 w 1"/>
                  <a:gd name="T5" fmla="*/ 729 h 1"/>
                  <a:gd name="T6" fmla="*/ 0 w 1"/>
                  <a:gd name="T7" fmla="*/ 0 h 1"/>
                  <a:gd name="T8" fmla="*/ 0 w 1"/>
                  <a:gd name="T9" fmla="*/ 0 h 1"/>
                  <a:gd name="T10" fmla="*/ 729 w 1"/>
                  <a:gd name="T11" fmla="*/ 0 h 1"/>
                  <a:gd name="T12" fmla="*/ 729 w 1"/>
                  <a:gd name="T13" fmla="*/ 0 h 1"/>
                  <a:gd name="T14" fmla="*/ 729 w 1"/>
                  <a:gd name="T15" fmla="*/ 0 h 1"/>
                  <a:gd name="T16" fmla="*/ 729 w 1"/>
                  <a:gd name="T17" fmla="*/ 729 h 1"/>
                  <a:gd name="T18" fmla="*/ 729 w 1"/>
                  <a:gd name="T19" fmla="*/ 729 h 1"/>
                  <a:gd name="T20" fmla="*/ 729 w 1"/>
                  <a:gd name="T21" fmla="*/ 729 h 1"/>
                  <a:gd name="T22" fmla="*/ 729 w 1"/>
                  <a:gd name="T23" fmla="*/ 729 h 1"/>
                  <a:gd name="T24" fmla="*/ 729 w 1"/>
                  <a:gd name="T25" fmla="*/ 729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0" y="1"/>
                    </a:cubicBezTo>
                    <a:cubicBezTo>
                      <a:pt x="0" y="1"/>
                      <a:pt x="0" y="1"/>
                      <a:pt x="0" y="0"/>
                    </a:cubicBezTo>
                    <a:cubicBezTo>
                      <a:pt x="0" y="0"/>
                      <a:pt x="0" y="0"/>
                      <a:pt x="0"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1"/>
                      <a:pt x="0" y="1"/>
                      <a:pt x="0"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79" name="Freeform 321"/>
              <p:cNvSpPr>
                <a:spLocks noChangeArrowheads="1"/>
              </p:cNvSpPr>
              <p:nvPr/>
            </p:nvSpPr>
            <p:spPr bwMode="auto">
              <a:xfrm>
                <a:off x="1183" y="1065"/>
                <a:ext cx="2" cy="2"/>
              </a:xfrm>
              <a:custGeom>
                <a:avLst/>
                <a:gdLst>
                  <a:gd name="T0" fmla="*/ 0 w 1"/>
                  <a:gd name="T1" fmla="*/ 64 h 1"/>
                  <a:gd name="T2" fmla="*/ 0 w 1"/>
                  <a:gd name="T3" fmla="*/ 64 h 1"/>
                  <a:gd name="T4" fmla="*/ 0 w 1"/>
                  <a:gd name="T5" fmla="*/ 0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0"/>
                      <a:pt x="0" y="0"/>
                    </a:cubicBezTo>
                    <a:cubicBezTo>
                      <a:pt x="0" y="0"/>
                      <a:pt x="1" y="0"/>
                      <a:pt x="1" y="1"/>
                    </a:cubicBezTo>
                    <a:cubicBezTo>
                      <a:pt x="1" y="1"/>
                      <a:pt x="1"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0" name="Freeform 322"/>
              <p:cNvSpPr>
                <a:spLocks noChangeArrowheads="1"/>
              </p:cNvSpPr>
              <p:nvPr/>
            </p:nvSpPr>
            <p:spPr bwMode="auto">
              <a:xfrm>
                <a:off x="1183" y="1065"/>
                <a:ext cx="2" cy="2"/>
              </a:xfrm>
              <a:custGeom>
                <a:avLst/>
                <a:gdLst>
                  <a:gd name="T0" fmla="*/ 0 w 1"/>
                  <a:gd name="T1" fmla="*/ 64 h 1"/>
                  <a:gd name="T2" fmla="*/ 0 w 1"/>
                  <a:gd name="T3" fmla="*/ 64 h 1"/>
                  <a:gd name="T4" fmla="*/ 0 w 1"/>
                  <a:gd name="T5" fmla="*/ 64 h 1"/>
                  <a:gd name="T6" fmla="*/ 0 w 1"/>
                  <a:gd name="T7" fmla="*/ 64 h 1"/>
                  <a:gd name="T8" fmla="*/ 0 w 1"/>
                  <a:gd name="T9" fmla="*/ 0 h 1"/>
                  <a:gd name="T10" fmla="*/ 0 w 1"/>
                  <a:gd name="T11" fmla="*/ 0 h 1"/>
                  <a:gd name="T12" fmla="*/ 64 w 1"/>
                  <a:gd name="T13" fmla="*/ 0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0 h 1"/>
                  <a:gd name="T30" fmla="*/ 0 w 1"/>
                  <a:gd name="T31" fmla="*/ 0 h 1"/>
                  <a:gd name="T32" fmla="*/ 0 w 1"/>
                  <a:gd name="T33" fmla="*/ 0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0"/>
                      <a:pt x="1"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1" name="Oval 323"/>
              <p:cNvSpPr>
                <a:spLocks noChangeArrowheads="1"/>
              </p:cNvSpPr>
              <p:nvPr/>
            </p:nvSpPr>
            <p:spPr bwMode="auto">
              <a:xfrm>
                <a:off x="1185" y="1065"/>
                <a:ext cx="3" cy="1"/>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2" name="Freeform 324"/>
              <p:cNvSpPr>
                <a:spLocks noChangeArrowheads="1"/>
              </p:cNvSpPr>
              <p:nvPr/>
            </p:nvSpPr>
            <p:spPr bwMode="auto">
              <a:xfrm>
                <a:off x="1185" y="1065"/>
                <a:ext cx="3"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729 w 1"/>
                  <a:gd name="T13" fmla="*/ 0 h 1"/>
                  <a:gd name="T14" fmla="*/ 729 w 1"/>
                  <a:gd name="T15" fmla="*/ 0 h 1"/>
                  <a:gd name="T16" fmla="*/ 729 w 1"/>
                  <a:gd name="T17" fmla="*/ 0 h 1"/>
                  <a:gd name="T18" fmla="*/ 0 w 1"/>
                  <a:gd name="T19" fmla="*/ 0 h 1"/>
                  <a:gd name="T20" fmla="*/ 0 w 1"/>
                  <a:gd name="T21" fmla="*/ 0 h 1"/>
                  <a:gd name="T22" fmla="*/ 0 w 1"/>
                  <a:gd name="T23" fmla="*/ 0 h 1"/>
                  <a:gd name="T24" fmla="*/ 729 w 1"/>
                  <a:gd name="T25" fmla="*/ 0 h 1"/>
                  <a:gd name="T26" fmla="*/ 729 w 1"/>
                  <a:gd name="T27" fmla="*/ 0 h 1"/>
                  <a:gd name="T28" fmla="*/ 729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3" name="Freeform 325"/>
              <p:cNvSpPr>
                <a:spLocks noChangeArrowheads="1"/>
              </p:cNvSpPr>
              <p:nvPr/>
            </p:nvSpPr>
            <p:spPr bwMode="auto">
              <a:xfrm>
                <a:off x="1152" y="1053"/>
                <a:ext cx="5" cy="7"/>
              </a:xfrm>
              <a:custGeom>
                <a:avLst/>
                <a:gdLst>
                  <a:gd name="T0" fmla="*/ 262 w 2"/>
                  <a:gd name="T1" fmla="*/ 469 h 3"/>
                  <a:gd name="T2" fmla="*/ 0 w 2"/>
                  <a:gd name="T3" fmla="*/ 152 h 3"/>
                  <a:gd name="T4" fmla="*/ 262 w 2"/>
                  <a:gd name="T5" fmla="*/ 0 h 3"/>
                  <a:gd name="T6" fmla="*/ 467 w 2"/>
                  <a:gd name="T7" fmla="*/ 355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1"/>
                    </a:cubicBezTo>
                    <a:cubicBezTo>
                      <a:pt x="0" y="1"/>
                      <a:pt x="1" y="0"/>
                      <a:pt x="1" y="0"/>
                    </a:cubicBezTo>
                    <a:cubicBezTo>
                      <a:pt x="2" y="1"/>
                      <a:pt x="2" y="1"/>
                      <a:pt x="2" y="2"/>
                    </a:cubicBezTo>
                    <a:cubicBezTo>
                      <a:pt x="2" y="2"/>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4" name="Freeform 326"/>
              <p:cNvSpPr>
                <a:spLocks noChangeArrowheads="1"/>
              </p:cNvSpPr>
              <p:nvPr/>
            </p:nvSpPr>
            <p:spPr bwMode="auto">
              <a:xfrm>
                <a:off x="1152" y="1053"/>
                <a:ext cx="5" cy="7"/>
              </a:xfrm>
              <a:custGeom>
                <a:avLst/>
                <a:gdLst>
                  <a:gd name="T0" fmla="*/ 262 w 2"/>
                  <a:gd name="T1" fmla="*/ 469 h 3"/>
                  <a:gd name="T2" fmla="*/ 262 w 2"/>
                  <a:gd name="T3" fmla="*/ 469 h 3"/>
                  <a:gd name="T4" fmla="*/ 0 w 2"/>
                  <a:gd name="T5" fmla="*/ 355 h 3"/>
                  <a:gd name="T6" fmla="*/ 0 w 2"/>
                  <a:gd name="T7" fmla="*/ 152 h 3"/>
                  <a:gd name="T8" fmla="*/ 262 w 2"/>
                  <a:gd name="T9" fmla="*/ 152 h 3"/>
                  <a:gd name="T10" fmla="*/ 262 w 2"/>
                  <a:gd name="T11" fmla="*/ 152 h 3"/>
                  <a:gd name="T12" fmla="*/ 467 w 2"/>
                  <a:gd name="T13" fmla="*/ 152 h 3"/>
                  <a:gd name="T14" fmla="*/ 467 w 2"/>
                  <a:gd name="T15" fmla="*/ 355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355 h 3"/>
                  <a:gd name="T28" fmla="*/ 467 w 2"/>
                  <a:gd name="T29" fmla="*/ 152 h 3"/>
                  <a:gd name="T30" fmla="*/ 262 w 2"/>
                  <a:gd name="T31" fmla="*/ 0 h 3"/>
                  <a:gd name="T32" fmla="*/ 0 w 2"/>
                  <a:gd name="T33" fmla="*/ 152 h 3"/>
                  <a:gd name="T34" fmla="*/ 0 w 2"/>
                  <a:gd name="T35" fmla="*/ 152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2"/>
                      <a:pt x="0" y="2"/>
                    </a:cubicBezTo>
                    <a:cubicBezTo>
                      <a:pt x="0" y="2"/>
                      <a:pt x="0" y="2"/>
                      <a:pt x="0" y="1"/>
                    </a:cubicBezTo>
                    <a:cubicBezTo>
                      <a:pt x="0" y="1"/>
                      <a:pt x="0" y="1"/>
                      <a:pt x="1" y="1"/>
                    </a:cubicBezTo>
                    <a:cubicBezTo>
                      <a:pt x="1" y="1"/>
                      <a:pt x="1" y="0"/>
                      <a:pt x="1" y="1"/>
                    </a:cubicBezTo>
                    <a:cubicBezTo>
                      <a:pt x="1" y="1"/>
                      <a:pt x="2" y="1"/>
                      <a:pt x="2" y="1"/>
                    </a:cubicBezTo>
                    <a:cubicBezTo>
                      <a:pt x="2" y="1"/>
                      <a:pt x="2" y="1"/>
                      <a:pt x="2" y="2"/>
                    </a:cubicBezTo>
                    <a:cubicBezTo>
                      <a:pt x="2" y="2"/>
                      <a:pt x="2" y="2"/>
                      <a:pt x="2" y="2"/>
                    </a:cubicBezTo>
                    <a:cubicBezTo>
                      <a:pt x="1" y="3"/>
                      <a:pt x="1" y="3"/>
                      <a:pt x="1" y="3"/>
                    </a:cubicBezTo>
                    <a:cubicBezTo>
                      <a:pt x="1" y="3"/>
                      <a:pt x="1" y="3"/>
                      <a:pt x="1" y="3"/>
                    </a:cubicBezTo>
                    <a:cubicBezTo>
                      <a:pt x="1" y="3"/>
                      <a:pt x="1" y="3"/>
                      <a:pt x="1" y="3"/>
                    </a:cubicBezTo>
                    <a:cubicBezTo>
                      <a:pt x="1" y="3"/>
                      <a:pt x="1" y="3"/>
                      <a:pt x="2" y="2"/>
                    </a:cubicBezTo>
                    <a:cubicBezTo>
                      <a:pt x="2" y="2"/>
                      <a:pt x="2" y="2"/>
                      <a:pt x="2" y="2"/>
                    </a:cubicBezTo>
                    <a:cubicBezTo>
                      <a:pt x="2" y="1"/>
                      <a:pt x="2" y="1"/>
                      <a:pt x="2" y="1"/>
                    </a:cubicBezTo>
                    <a:cubicBezTo>
                      <a:pt x="2" y="1"/>
                      <a:pt x="1" y="1"/>
                      <a:pt x="1" y="0"/>
                    </a:cubicBezTo>
                    <a:cubicBezTo>
                      <a:pt x="1" y="0"/>
                      <a:pt x="1" y="1"/>
                      <a:pt x="0" y="1"/>
                    </a:cubicBezTo>
                    <a:cubicBezTo>
                      <a:pt x="0" y="1"/>
                      <a:pt x="0" y="1"/>
                      <a:pt x="0" y="1"/>
                    </a:cubicBezTo>
                    <a:cubicBezTo>
                      <a:pt x="0" y="2"/>
                      <a:pt x="0" y="2"/>
                      <a:pt x="0" y="2"/>
                    </a:cubicBezTo>
                    <a:cubicBezTo>
                      <a:pt x="1" y="2"/>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5" name="Freeform 327"/>
              <p:cNvSpPr>
                <a:spLocks noChangeArrowheads="1"/>
              </p:cNvSpPr>
              <p:nvPr/>
            </p:nvSpPr>
            <p:spPr bwMode="auto">
              <a:xfrm>
                <a:off x="1188" y="1062"/>
                <a:ext cx="2" cy="3"/>
              </a:xfrm>
              <a:custGeom>
                <a:avLst/>
                <a:gdLst>
                  <a:gd name="T0" fmla="*/ 0 w 1"/>
                  <a:gd name="T1" fmla="*/ 729 h 1"/>
                  <a:gd name="T2" fmla="*/ 0 w 1"/>
                  <a:gd name="T3" fmla="*/ 0 h 1"/>
                  <a:gd name="T4" fmla="*/ 0 w 1"/>
                  <a:gd name="T5" fmla="*/ 0 h 1"/>
                  <a:gd name="T6" fmla="*/ 64 w 1"/>
                  <a:gd name="T7" fmla="*/ 0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0"/>
                    </a:cubicBezTo>
                    <a:cubicBezTo>
                      <a:pt x="0" y="0"/>
                      <a:pt x="0" y="0"/>
                      <a:pt x="0" y="0"/>
                    </a:cubicBezTo>
                    <a:cubicBezTo>
                      <a:pt x="1" y="0"/>
                      <a:pt x="1" y="0"/>
                      <a:pt x="1" y="0"/>
                    </a:cubicBezTo>
                    <a:cubicBezTo>
                      <a:pt x="1" y="0"/>
                      <a:pt x="1"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6" name="Freeform 328"/>
              <p:cNvSpPr>
                <a:spLocks noChangeArrowheads="1"/>
              </p:cNvSpPr>
              <p:nvPr/>
            </p:nvSpPr>
            <p:spPr bwMode="auto">
              <a:xfrm>
                <a:off x="1188" y="1062"/>
                <a:ext cx="2" cy="3"/>
              </a:xfrm>
              <a:custGeom>
                <a:avLst/>
                <a:gdLst>
                  <a:gd name="T0" fmla="*/ 0 w 1"/>
                  <a:gd name="T1" fmla="*/ 729 h 1"/>
                  <a:gd name="T2" fmla="*/ 0 w 1"/>
                  <a:gd name="T3" fmla="*/ 729 h 1"/>
                  <a:gd name="T4" fmla="*/ 0 w 1"/>
                  <a:gd name="T5" fmla="*/ 729 h 1"/>
                  <a:gd name="T6" fmla="*/ 0 w 1"/>
                  <a:gd name="T7" fmla="*/ 0 h 1"/>
                  <a:gd name="T8" fmla="*/ 0 w 1"/>
                  <a:gd name="T9" fmla="*/ 0 h 1"/>
                  <a:gd name="T10" fmla="*/ 0 w 1"/>
                  <a:gd name="T11" fmla="*/ 0 h 1"/>
                  <a:gd name="T12" fmla="*/ 64 w 1"/>
                  <a:gd name="T13" fmla="*/ 0 h 1"/>
                  <a:gd name="T14" fmla="*/ 64 w 1"/>
                  <a:gd name="T15" fmla="*/ 0 h 1"/>
                  <a:gd name="T16" fmla="*/ 64 w 1"/>
                  <a:gd name="T17" fmla="*/ 729 h 1"/>
                  <a:gd name="T18" fmla="*/ 0 w 1"/>
                  <a:gd name="T19" fmla="*/ 729 h 1"/>
                  <a:gd name="T20" fmla="*/ 0 w 1"/>
                  <a:gd name="T21" fmla="*/ 729 h 1"/>
                  <a:gd name="T22" fmla="*/ 0 w 1"/>
                  <a:gd name="T23" fmla="*/ 729 h 1"/>
                  <a:gd name="T24" fmla="*/ 64 w 1"/>
                  <a:gd name="T25" fmla="*/ 729 h 1"/>
                  <a:gd name="T26" fmla="*/ 64 w 1"/>
                  <a:gd name="T27" fmla="*/ 0 h 1"/>
                  <a:gd name="T28" fmla="*/ 64 w 1"/>
                  <a:gd name="T29" fmla="*/ 0 h 1"/>
                  <a:gd name="T30" fmla="*/ 0 w 1"/>
                  <a:gd name="T31" fmla="*/ 0 h 1"/>
                  <a:gd name="T32" fmla="*/ 0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1"/>
                    </a:cubicBezTo>
                    <a:cubicBezTo>
                      <a:pt x="1" y="1"/>
                      <a:pt x="1" y="1"/>
                      <a:pt x="0" y="1"/>
                    </a:cubicBezTo>
                    <a:cubicBezTo>
                      <a:pt x="0" y="1"/>
                      <a:pt x="0" y="1"/>
                      <a:pt x="0" y="1"/>
                    </a:cubicBezTo>
                    <a:cubicBezTo>
                      <a:pt x="0" y="1"/>
                      <a:pt x="0" y="1"/>
                      <a:pt x="0" y="1"/>
                    </a:cubicBezTo>
                    <a:cubicBezTo>
                      <a:pt x="1" y="1"/>
                      <a:pt x="1" y="1"/>
                      <a:pt x="1" y="1"/>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7" name="Freeform 329"/>
              <p:cNvSpPr>
                <a:spLocks noChangeArrowheads="1"/>
              </p:cNvSpPr>
              <p:nvPr/>
            </p:nvSpPr>
            <p:spPr bwMode="auto">
              <a:xfrm>
                <a:off x="1145" y="1044"/>
                <a:ext cx="3" cy="7"/>
              </a:xfrm>
              <a:custGeom>
                <a:avLst/>
                <a:gdLst>
                  <a:gd name="T0" fmla="*/ 729 w 1"/>
                  <a:gd name="T1" fmla="*/ 152 h 3"/>
                  <a:gd name="T2" fmla="*/ 729 w 1"/>
                  <a:gd name="T3" fmla="*/ 355 h 3"/>
                  <a:gd name="T4" fmla="*/ 0 w 1"/>
                  <a:gd name="T5" fmla="*/ 469 h 3"/>
                  <a:gd name="T6" fmla="*/ 0 w 1"/>
                  <a:gd name="T7" fmla="*/ 152 h 3"/>
                  <a:gd name="T8" fmla="*/ 729 w 1"/>
                  <a:gd name="T9" fmla="*/ 152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1" y="1"/>
                    </a:moveTo>
                    <a:cubicBezTo>
                      <a:pt x="1" y="1"/>
                      <a:pt x="1" y="1"/>
                      <a:pt x="1" y="2"/>
                    </a:cubicBezTo>
                    <a:cubicBezTo>
                      <a:pt x="1" y="2"/>
                      <a:pt x="1" y="3"/>
                      <a:pt x="0" y="3"/>
                    </a:cubicBezTo>
                    <a:cubicBezTo>
                      <a:pt x="0" y="3"/>
                      <a:pt x="0" y="2"/>
                      <a:pt x="0" y="1"/>
                    </a:cubicBezTo>
                    <a:cubicBezTo>
                      <a:pt x="0" y="1"/>
                      <a:pt x="0" y="0"/>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8" name="Freeform 330"/>
              <p:cNvSpPr>
                <a:spLocks noChangeArrowheads="1"/>
              </p:cNvSpPr>
              <p:nvPr/>
            </p:nvSpPr>
            <p:spPr bwMode="auto">
              <a:xfrm>
                <a:off x="1145" y="1044"/>
                <a:ext cx="3" cy="7"/>
              </a:xfrm>
              <a:custGeom>
                <a:avLst/>
                <a:gdLst>
                  <a:gd name="T0" fmla="*/ 729 w 1"/>
                  <a:gd name="T1" fmla="*/ 152 h 3"/>
                  <a:gd name="T2" fmla="*/ 729 w 1"/>
                  <a:gd name="T3" fmla="*/ 152 h 3"/>
                  <a:gd name="T4" fmla="*/ 729 w 1"/>
                  <a:gd name="T5" fmla="*/ 152 h 3"/>
                  <a:gd name="T6" fmla="*/ 729 w 1"/>
                  <a:gd name="T7" fmla="*/ 355 h 3"/>
                  <a:gd name="T8" fmla="*/ 729 w 1"/>
                  <a:gd name="T9" fmla="*/ 355 h 3"/>
                  <a:gd name="T10" fmla="*/ 0 w 1"/>
                  <a:gd name="T11" fmla="*/ 469 h 3"/>
                  <a:gd name="T12" fmla="*/ 0 w 1"/>
                  <a:gd name="T13" fmla="*/ 355 h 3"/>
                  <a:gd name="T14" fmla="*/ 0 w 1"/>
                  <a:gd name="T15" fmla="*/ 152 h 3"/>
                  <a:gd name="T16" fmla="*/ 0 w 1"/>
                  <a:gd name="T17" fmla="*/ 152 h 3"/>
                  <a:gd name="T18" fmla="*/ 729 w 1"/>
                  <a:gd name="T19" fmla="*/ 152 h 3"/>
                  <a:gd name="T20" fmla="*/ 729 w 1"/>
                  <a:gd name="T21" fmla="*/ 152 h 3"/>
                  <a:gd name="T22" fmla="*/ 729 w 1"/>
                  <a:gd name="T23" fmla="*/ 152 h 3"/>
                  <a:gd name="T24" fmla="*/ 0 w 1"/>
                  <a:gd name="T25" fmla="*/ 152 h 3"/>
                  <a:gd name="T26" fmla="*/ 0 w 1"/>
                  <a:gd name="T27" fmla="*/ 152 h 3"/>
                  <a:gd name="T28" fmla="*/ 0 w 1"/>
                  <a:gd name="T29" fmla="*/ 355 h 3"/>
                  <a:gd name="T30" fmla="*/ 0 w 1"/>
                  <a:gd name="T31" fmla="*/ 469 h 3"/>
                  <a:gd name="T32" fmla="*/ 729 w 1"/>
                  <a:gd name="T33" fmla="*/ 355 h 3"/>
                  <a:gd name="T34" fmla="*/ 729 w 1"/>
                  <a:gd name="T35" fmla="*/ 355 h 3"/>
                  <a:gd name="T36" fmla="*/ 729 w 1"/>
                  <a:gd name="T37" fmla="*/ 152 h 3"/>
                  <a:gd name="T38" fmla="*/ 729 w 1"/>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3"/>
                  <a:gd name="T62" fmla="*/ 1 w 1"/>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3">
                    <a:moveTo>
                      <a:pt x="1" y="1"/>
                    </a:moveTo>
                    <a:cubicBezTo>
                      <a:pt x="1" y="1"/>
                      <a:pt x="1" y="1"/>
                      <a:pt x="1" y="1"/>
                    </a:cubicBezTo>
                    <a:cubicBezTo>
                      <a:pt x="1" y="1"/>
                      <a:pt x="1" y="1"/>
                      <a:pt x="1" y="1"/>
                    </a:cubicBezTo>
                    <a:cubicBezTo>
                      <a:pt x="1" y="1"/>
                      <a:pt x="1" y="1"/>
                      <a:pt x="1" y="2"/>
                    </a:cubicBezTo>
                    <a:cubicBezTo>
                      <a:pt x="1" y="2"/>
                      <a:pt x="1" y="2"/>
                      <a:pt x="1" y="2"/>
                    </a:cubicBezTo>
                    <a:cubicBezTo>
                      <a:pt x="1" y="2"/>
                      <a:pt x="1" y="3"/>
                      <a:pt x="0" y="3"/>
                    </a:cubicBezTo>
                    <a:cubicBezTo>
                      <a:pt x="0" y="3"/>
                      <a:pt x="0" y="2"/>
                      <a:pt x="0" y="2"/>
                    </a:cubicBezTo>
                    <a:cubicBezTo>
                      <a:pt x="0" y="2"/>
                      <a:pt x="0" y="2"/>
                      <a:pt x="0" y="1"/>
                    </a:cubicBezTo>
                    <a:cubicBezTo>
                      <a:pt x="0" y="1"/>
                      <a:pt x="0" y="1"/>
                      <a:pt x="0" y="1"/>
                    </a:cubicBezTo>
                    <a:cubicBezTo>
                      <a:pt x="0" y="1"/>
                      <a:pt x="0" y="1"/>
                      <a:pt x="1" y="1"/>
                    </a:cubicBezTo>
                    <a:cubicBezTo>
                      <a:pt x="1" y="1"/>
                      <a:pt x="1" y="1"/>
                      <a:pt x="1" y="1"/>
                    </a:cubicBezTo>
                    <a:cubicBezTo>
                      <a:pt x="1" y="1"/>
                      <a:pt x="1" y="1"/>
                      <a:pt x="1" y="1"/>
                    </a:cubicBezTo>
                    <a:cubicBezTo>
                      <a:pt x="0" y="0"/>
                      <a:pt x="0" y="1"/>
                      <a:pt x="0" y="1"/>
                    </a:cubicBezTo>
                    <a:cubicBezTo>
                      <a:pt x="0" y="1"/>
                      <a:pt x="0" y="1"/>
                      <a:pt x="0" y="1"/>
                    </a:cubicBezTo>
                    <a:cubicBezTo>
                      <a:pt x="0" y="2"/>
                      <a:pt x="0" y="2"/>
                      <a:pt x="0" y="2"/>
                    </a:cubicBezTo>
                    <a:cubicBezTo>
                      <a:pt x="0" y="2"/>
                      <a:pt x="0" y="3"/>
                      <a:pt x="0" y="3"/>
                    </a:cubicBezTo>
                    <a:cubicBezTo>
                      <a:pt x="1" y="3"/>
                      <a:pt x="1" y="2"/>
                      <a:pt x="1" y="2"/>
                    </a:cubicBezTo>
                    <a:cubicBezTo>
                      <a:pt x="1" y="2"/>
                      <a:pt x="1" y="2"/>
                      <a:pt x="1" y="2"/>
                    </a:cubicBezTo>
                    <a:cubicBezTo>
                      <a:pt x="1"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89" name="Freeform 331"/>
              <p:cNvSpPr>
                <a:spLocks noChangeArrowheads="1"/>
              </p:cNvSpPr>
              <p:nvPr/>
            </p:nvSpPr>
            <p:spPr bwMode="auto">
              <a:xfrm>
                <a:off x="1141" y="1041"/>
                <a:ext cx="2" cy="5"/>
              </a:xfrm>
              <a:custGeom>
                <a:avLst/>
                <a:gdLst>
                  <a:gd name="T0" fmla="*/ 64 w 1"/>
                  <a:gd name="T1" fmla="*/ 0 h 2"/>
                  <a:gd name="T2" fmla="*/ 64 w 1"/>
                  <a:gd name="T3" fmla="*/ 262 h 2"/>
                  <a:gd name="T4" fmla="*/ 0 w 1"/>
                  <a:gd name="T5" fmla="*/ 467 h 2"/>
                  <a:gd name="T6" fmla="*/ 0 w 1"/>
                  <a:gd name="T7" fmla="*/ 262 h 2"/>
                  <a:gd name="T8" fmla="*/ 64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cubicBezTo>
                      <a:pt x="1" y="0"/>
                      <a:pt x="1" y="0"/>
                      <a:pt x="1" y="1"/>
                    </a:cubicBezTo>
                    <a:cubicBezTo>
                      <a:pt x="1" y="1"/>
                      <a:pt x="1" y="2"/>
                      <a:pt x="0" y="2"/>
                    </a:cubicBezTo>
                    <a:cubicBezTo>
                      <a:pt x="0" y="2"/>
                      <a:pt x="0" y="1"/>
                      <a:pt x="0" y="1"/>
                    </a:cubicBezTo>
                    <a:cubicBezTo>
                      <a:pt x="0" y="0"/>
                      <a:pt x="0"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0" name="Freeform 332"/>
              <p:cNvSpPr>
                <a:spLocks noChangeArrowheads="1"/>
              </p:cNvSpPr>
              <p:nvPr/>
            </p:nvSpPr>
            <p:spPr bwMode="auto">
              <a:xfrm>
                <a:off x="1141" y="1041"/>
                <a:ext cx="2" cy="5"/>
              </a:xfrm>
              <a:custGeom>
                <a:avLst/>
                <a:gdLst>
                  <a:gd name="T0" fmla="*/ 64 w 1"/>
                  <a:gd name="T1" fmla="*/ 0 h 2"/>
                  <a:gd name="T2" fmla="*/ 64 w 1"/>
                  <a:gd name="T3" fmla="*/ 0 h 2"/>
                  <a:gd name="T4" fmla="*/ 64 w 1"/>
                  <a:gd name="T5" fmla="*/ 0 h 2"/>
                  <a:gd name="T6" fmla="*/ 64 w 1"/>
                  <a:gd name="T7" fmla="*/ 262 h 2"/>
                  <a:gd name="T8" fmla="*/ 64 w 1"/>
                  <a:gd name="T9" fmla="*/ 262 h 2"/>
                  <a:gd name="T10" fmla="*/ 0 w 1"/>
                  <a:gd name="T11" fmla="*/ 467 h 2"/>
                  <a:gd name="T12" fmla="*/ 0 w 1"/>
                  <a:gd name="T13" fmla="*/ 262 h 2"/>
                  <a:gd name="T14" fmla="*/ 0 w 1"/>
                  <a:gd name="T15" fmla="*/ 262 h 2"/>
                  <a:gd name="T16" fmla="*/ 0 w 1"/>
                  <a:gd name="T17" fmla="*/ 0 h 2"/>
                  <a:gd name="T18" fmla="*/ 64 w 1"/>
                  <a:gd name="T19" fmla="*/ 0 h 2"/>
                  <a:gd name="T20" fmla="*/ 64 w 1"/>
                  <a:gd name="T21" fmla="*/ 0 h 2"/>
                  <a:gd name="T22" fmla="*/ 64 w 1"/>
                  <a:gd name="T23" fmla="*/ 0 h 2"/>
                  <a:gd name="T24" fmla="*/ 0 w 1"/>
                  <a:gd name="T25" fmla="*/ 0 h 2"/>
                  <a:gd name="T26" fmla="*/ 0 w 1"/>
                  <a:gd name="T27" fmla="*/ 262 h 2"/>
                  <a:gd name="T28" fmla="*/ 0 w 1"/>
                  <a:gd name="T29" fmla="*/ 262 h 2"/>
                  <a:gd name="T30" fmla="*/ 0 w 1"/>
                  <a:gd name="T31" fmla="*/ 467 h 2"/>
                  <a:gd name="T32" fmla="*/ 64 w 1"/>
                  <a:gd name="T33" fmla="*/ 262 h 2"/>
                  <a:gd name="T34" fmla="*/ 64 w 1"/>
                  <a:gd name="T35" fmla="*/ 262 h 2"/>
                  <a:gd name="T36" fmla="*/ 64 w 1"/>
                  <a:gd name="T37" fmla="*/ 0 h 2"/>
                  <a:gd name="T38" fmla="*/ 64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0"/>
                    </a:moveTo>
                    <a:cubicBezTo>
                      <a:pt x="1" y="0"/>
                      <a:pt x="1" y="0"/>
                      <a:pt x="1" y="0"/>
                    </a:cubicBezTo>
                    <a:cubicBezTo>
                      <a:pt x="1" y="0"/>
                      <a:pt x="1" y="0"/>
                      <a:pt x="1" y="0"/>
                    </a:cubicBezTo>
                    <a:cubicBezTo>
                      <a:pt x="1" y="0"/>
                      <a:pt x="1" y="1"/>
                      <a:pt x="1" y="1"/>
                    </a:cubicBezTo>
                    <a:cubicBezTo>
                      <a:pt x="1" y="1"/>
                      <a:pt x="1" y="1"/>
                      <a:pt x="1" y="1"/>
                    </a:cubicBezTo>
                    <a:cubicBezTo>
                      <a:pt x="1" y="2"/>
                      <a:pt x="1" y="2"/>
                      <a:pt x="0" y="2"/>
                    </a:cubicBezTo>
                    <a:cubicBezTo>
                      <a:pt x="0" y="2"/>
                      <a:pt x="0" y="2"/>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0" y="2"/>
                      <a:pt x="0" y="2"/>
                      <a:pt x="0"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1" name="Freeform 333"/>
              <p:cNvSpPr>
                <a:spLocks noChangeArrowheads="1"/>
              </p:cNvSpPr>
              <p:nvPr/>
            </p:nvSpPr>
            <p:spPr bwMode="auto">
              <a:xfrm>
                <a:off x="1131" y="1036"/>
                <a:ext cx="2" cy="5"/>
              </a:xfrm>
              <a:custGeom>
                <a:avLst/>
                <a:gdLst>
                  <a:gd name="T0" fmla="*/ 64 w 1"/>
                  <a:gd name="T1" fmla="*/ 0 h 2"/>
                  <a:gd name="T2" fmla="*/ 64 w 1"/>
                  <a:gd name="T3" fmla="*/ 262 h 2"/>
                  <a:gd name="T4" fmla="*/ 0 w 1"/>
                  <a:gd name="T5" fmla="*/ 467 h 2"/>
                  <a:gd name="T6" fmla="*/ 0 w 1"/>
                  <a:gd name="T7" fmla="*/ 262 h 2"/>
                  <a:gd name="T8" fmla="*/ 64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cubicBezTo>
                      <a:pt x="1" y="0"/>
                      <a:pt x="1" y="0"/>
                      <a:pt x="1" y="1"/>
                    </a:cubicBezTo>
                    <a:cubicBezTo>
                      <a:pt x="1" y="1"/>
                      <a:pt x="1" y="2"/>
                      <a:pt x="0" y="2"/>
                    </a:cubicBezTo>
                    <a:cubicBezTo>
                      <a:pt x="0" y="2"/>
                      <a:pt x="0" y="1"/>
                      <a:pt x="0" y="1"/>
                    </a:cubicBezTo>
                    <a:cubicBezTo>
                      <a:pt x="0" y="0"/>
                      <a:pt x="0"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2" name="Freeform 334"/>
              <p:cNvSpPr>
                <a:spLocks noChangeArrowheads="1"/>
              </p:cNvSpPr>
              <p:nvPr/>
            </p:nvSpPr>
            <p:spPr bwMode="auto">
              <a:xfrm>
                <a:off x="1131" y="1036"/>
                <a:ext cx="2" cy="5"/>
              </a:xfrm>
              <a:custGeom>
                <a:avLst/>
                <a:gdLst>
                  <a:gd name="T0" fmla="*/ 64 w 1"/>
                  <a:gd name="T1" fmla="*/ 0 h 2"/>
                  <a:gd name="T2" fmla="*/ 64 w 1"/>
                  <a:gd name="T3" fmla="*/ 0 h 2"/>
                  <a:gd name="T4" fmla="*/ 64 w 1"/>
                  <a:gd name="T5" fmla="*/ 0 h 2"/>
                  <a:gd name="T6" fmla="*/ 64 w 1"/>
                  <a:gd name="T7" fmla="*/ 262 h 2"/>
                  <a:gd name="T8" fmla="*/ 64 w 1"/>
                  <a:gd name="T9" fmla="*/ 262 h 2"/>
                  <a:gd name="T10" fmla="*/ 0 w 1"/>
                  <a:gd name="T11" fmla="*/ 467 h 2"/>
                  <a:gd name="T12" fmla="*/ 0 w 1"/>
                  <a:gd name="T13" fmla="*/ 262 h 2"/>
                  <a:gd name="T14" fmla="*/ 0 w 1"/>
                  <a:gd name="T15" fmla="*/ 262 h 2"/>
                  <a:gd name="T16" fmla="*/ 0 w 1"/>
                  <a:gd name="T17" fmla="*/ 0 h 2"/>
                  <a:gd name="T18" fmla="*/ 64 w 1"/>
                  <a:gd name="T19" fmla="*/ 0 h 2"/>
                  <a:gd name="T20" fmla="*/ 64 w 1"/>
                  <a:gd name="T21" fmla="*/ 0 h 2"/>
                  <a:gd name="T22" fmla="*/ 64 w 1"/>
                  <a:gd name="T23" fmla="*/ 0 h 2"/>
                  <a:gd name="T24" fmla="*/ 0 w 1"/>
                  <a:gd name="T25" fmla="*/ 0 h 2"/>
                  <a:gd name="T26" fmla="*/ 0 w 1"/>
                  <a:gd name="T27" fmla="*/ 262 h 2"/>
                  <a:gd name="T28" fmla="*/ 0 w 1"/>
                  <a:gd name="T29" fmla="*/ 262 h 2"/>
                  <a:gd name="T30" fmla="*/ 0 w 1"/>
                  <a:gd name="T31" fmla="*/ 467 h 2"/>
                  <a:gd name="T32" fmla="*/ 64 w 1"/>
                  <a:gd name="T33" fmla="*/ 262 h 2"/>
                  <a:gd name="T34" fmla="*/ 64 w 1"/>
                  <a:gd name="T35" fmla="*/ 262 h 2"/>
                  <a:gd name="T36" fmla="*/ 64 w 1"/>
                  <a:gd name="T37" fmla="*/ 0 h 2"/>
                  <a:gd name="T38" fmla="*/ 64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0"/>
                    </a:moveTo>
                    <a:cubicBezTo>
                      <a:pt x="1" y="0"/>
                      <a:pt x="1" y="0"/>
                      <a:pt x="1" y="0"/>
                    </a:cubicBezTo>
                    <a:cubicBezTo>
                      <a:pt x="1" y="0"/>
                      <a:pt x="1" y="0"/>
                      <a:pt x="1" y="0"/>
                    </a:cubicBezTo>
                    <a:cubicBezTo>
                      <a:pt x="1" y="0"/>
                      <a:pt x="1" y="1"/>
                      <a:pt x="1" y="1"/>
                    </a:cubicBezTo>
                    <a:cubicBezTo>
                      <a:pt x="1" y="1"/>
                      <a:pt x="1" y="1"/>
                      <a:pt x="1" y="1"/>
                    </a:cubicBezTo>
                    <a:cubicBezTo>
                      <a:pt x="1" y="2"/>
                      <a:pt x="1" y="2"/>
                      <a:pt x="0" y="2"/>
                    </a:cubicBezTo>
                    <a:cubicBezTo>
                      <a:pt x="0" y="2"/>
                      <a:pt x="0" y="2"/>
                      <a:pt x="0" y="1"/>
                    </a:cubicBezTo>
                    <a:cubicBezTo>
                      <a:pt x="0" y="1"/>
                      <a:pt x="0" y="1"/>
                      <a:pt x="0" y="1"/>
                    </a:cubicBezTo>
                    <a:cubicBezTo>
                      <a:pt x="0" y="1"/>
                      <a:pt x="0" y="0"/>
                      <a:pt x="0" y="0"/>
                    </a:cubicBezTo>
                    <a:cubicBezTo>
                      <a:pt x="0" y="0"/>
                      <a:pt x="0" y="0"/>
                      <a:pt x="1" y="0"/>
                    </a:cubicBezTo>
                    <a:cubicBezTo>
                      <a:pt x="1" y="0"/>
                      <a:pt x="1" y="0"/>
                      <a:pt x="1" y="0"/>
                    </a:cubicBezTo>
                    <a:cubicBezTo>
                      <a:pt x="1" y="0"/>
                      <a:pt x="1" y="0"/>
                      <a:pt x="1" y="0"/>
                    </a:cubicBezTo>
                    <a:cubicBezTo>
                      <a:pt x="0" y="0"/>
                      <a:pt x="0" y="0"/>
                      <a:pt x="0" y="0"/>
                    </a:cubicBezTo>
                    <a:cubicBezTo>
                      <a:pt x="0" y="0"/>
                      <a:pt x="0" y="1"/>
                      <a:pt x="0" y="1"/>
                    </a:cubicBezTo>
                    <a:cubicBezTo>
                      <a:pt x="0" y="1"/>
                      <a:pt x="0" y="1"/>
                      <a:pt x="0" y="1"/>
                    </a:cubicBezTo>
                    <a:cubicBezTo>
                      <a:pt x="0" y="2"/>
                      <a:pt x="0" y="2"/>
                      <a:pt x="0"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3" name="Oval 335"/>
              <p:cNvSpPr>
                <a:spLocks noChangeArrowheads="1"/>
              </p:cNvSpPr>
              <p:nvPr/>
            </p:nvSpPr>
            <p:spPr bwMode="auto">
              <a:xfrm>
                <a:off x="1136" y="1039"/>
                <a:ext cx="2" cy="2"/>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4" name="Freeform 336"/>
              <p:cNvSpPr>
                <a:spLocks noChangeArrowheads="1"/>
              </p:cNvSpPr>
              <p:nvPr/>
            </p:nvSpPr>
            <p:spPr bwMode="auto">
              <a:xfrm>
                <a:off x="1136" y="1039"/>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64 w 1"/>
                  <a:gd name="T11" fmla="*/ 64 h 1"/>
                  <a:gd name="T12" fmla="*/ 0 w 1"/>
                  <a:gd name="T13" fmla="*/ 64 h 1"/>
                  <a:gd name="T14" fmla="*/ 0 w 1"/>
                  <a:gd name="T15" fmla="*/ 0 h 1"/>
                  <a:gd name="T16" fmla="*/ 0 w 1"/>
                  <a:gd name="T17" fmla="*/ 0 h 1"/>
                  <a:gd name="T18" fmla="*/ 64 w 1"/>
                  <a:gd name="T19" fmla="*/ 0 h 1"/>
                  <a:gd name="T20" fmla="*/ 64 w 1"/>
                  <a:gd name="T21" fmla="*/ 0 h 1"/>
                  <a:gd name="T22" fmla="*/ 64 w 1"/>
                  <a:gd name="T23" fmla="*/ 0 h 1"/>
                  <a:gd name="T24" fmla="*/ 0 w 1"/>
                  <a:gd name="T25" fmla="*/ 0 h 1"/>
                  <a:gd name="T26" fmla="*/ 0 w 1"/>
                  <a:gd name="T27" fmla="*/ 0 h 1"/>
                  <a:gd name="T28" fmla="*/ 0 w 1"/>
                  <a:gd name="T29" fmla="*/ 64 h 1"/>
                  <a:gd name="T30" fmla="*/ 64 w 1"/>
                  <a:gd name="T31" fmla="*/ 64 h 1"/>
                  <a:gd name="T32" fmla="*/ 64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0" y="1"/>
                      <a:pt x="0" y="1"/>
                      <a:pt x="0" y="1"/>
                    </a:cubicBezTo>
                    <a:cubicBezTo>
                      <a:pt x="0" y="1"/>
                      <a:pt x="0" y="1"/>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1"/>
                      <a:pt x="0" y="1"/>
                      <a:pt x="0" y="1"/>
                    </a:cubicBezTo>
                    <a:cubicBezTo>
                      <a:pt x="0" y="1"/>
                      <a:pt x="0" y="1"/>
                      <a:pt x="1" y="1"/>
                    </a:cubicBezTo>
                    <a:cubicBezTo>
                      <a:pt x="1" y="1"/>
                      <a:pt x="1" y="1"/>
                      <a:pt x="1" y="1"/>
                    </a:cubicBezTo>
                    <a:cubicBezTo>
                      <a:pt x="1" y="1"/>
                      <a:pt x="1" y="1"/>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5" name="Freeform 337"/>
              <p:cNvSpPr>
                <a:spLocks noChangeArrowheads="1"/>
              </p:cNvSpPr>
              <p:nvPr/>
            </p:nvSpPr>
            <p:spPr bwMode="auto">
              <a:xfrm>
                <a:off x="1126" y="1036"/>
                <a:ext cx="3" cy="3"/>
              </a:xfrm>
              <a:custGeom>
                <a:avLst/>
                <a:gdLst>
                  <a:gd name="T0" fmla="*/ 729 w 1"/>
                  <a:gd name="T1" fmla="*/ 0 h 1"/>
                  <a:gd name="T2" fmla="*/ 729 w 1"/>
                  <a:gd name="T3" fmla="*/ 729 h 1"/>
                  <a:gd name="T4" fmla="*/ 729 w 1"/>
                  <a:gd name="T5" fmla="*/ 729 h 1"/>
                  <a:gd name="T6" fmla="*/ 0 w 1"/>
                  <a:gd name="T7" fmla="*/ 729 h 1"/>
                  <a:gd name="T8" fmla="*/ 729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1"/>
                    </a:cubicBezTo>
                    <a:cubicBezTo>
                      <a:pt x="1" y="1"/>
                      <a:pt x="1" y="1"/>
                      <a:pt x="1" y="1"/>
                    </a:cubicBezTo>
                    <a:cubicBezTo>
                      <a:pt x="0" y="1"/>
                      <a:pt x="0" y="1"/>
                      <a:pt x="0" y="1"/>
                    </a:cubicBezTo>
                    <a:cubicBezTo>
                      <a:pt x="0"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6" name="Freeform 338"/>
              <p:cNvSpPr>
                <a:spLocks noChangeArrowheads="1"/>
              </p:cNvSpPr>
              <p:nvPr/>
            </p:nvSpPr>
            <p:spPr bwMode="auto">
              <a:xfrm>
                <a:off x="1126" y="1036"/>
                <a:ext cx="3" cy="3"/>
              </a:xfrm>
              <a:custGeom>
                <a:avLst/>
                <a:gdLst>
                  <a:gd name="T0" fmla="*/ 729 w 1"/>
                  <a:gd name="T1" fmla="*/ 0 h 1"/>
                  <a:gd name="T2" fmla="*/ 729 w 1"/>
                  <a:gd name="T3" fmla="*/ 0 h 1"/>
                  <a:gd name="T4" fmla="*/ 729 w 1"/>
                  <a:gd name="T5" fmla="*/ 0 h 1"/>
                  <a:gd name="T6" fmla="*/ 729 w 1"/>
                  <a:gd name="T7" fmla="*/ 729 h 1"/>
                  <a:gd name="T8" fmla="*/ 729 w 1"/>
                  <a:gd name="T9" fmla="*/ 729 h 1"/>
                  <a:gd name="T10" fmla="*/ 729 w 1"/>
                  <a:gd name="T11" fmla="*/ 729 h 1"/>
                  <a:gd name="T12" fmla="*/ 0 w 1"/>
                  <a:gd name="T13" fmla="*/ 729 h 1"/>
                  <a:gd name="T14" fmla="*/ 0 w 1"/>
                  <a:gd name="T15" fmla="*/ 729 h 1"/>
                  <a:gd name="T16" fmla="*/ 0 w 1"/>
                  <a:gd name="T17" fmla="*/ 0 h 1"/>
                  <a:gd name="T18" fmla="*/ 729 w 1"/>
                  <a:gd name="T19" fmla="*/ 0 h 1"/>
                  <a:gd name="T20" fmla="*/ 729 w 1"/>
                  <a:gd name="T21" fmla="*/ 0 h 1"/>
                  <a:gd name="T22" fmla="*/ 729 w 1"/>
                  <a:gd name="T23" fmla="*/ 0 h 1"/>
                  <a:gd name="T24" fmla="*/ 0 w 1"/>
                  <a:gd name="T25" fmla="*/ 0 h 1"/>
                  <a:gd name="T26" fmla="*/ 0 w 1"/>
                  <a:gd name="T27" fmla="*/ 729 h 1"/>
                  <a:gd name="T28" fmla="*/ 0 w 1"/>
                  <a:gd name="T29" fmla="*/ 729 h 1"/>
                  <a:gd name="T30" fmla="*/ 729 w 1"/>
                  <a:gd name="T31" fmla="*/ 729 h 1"/>
                  <a:gd name="T32" fmla="*/ 729 w 1"/>
                  <a:gd name="T33" fmla="*/ 729 h 1"/>
                  <a:gd name="T34" fmla="*/ 729 w 1"/>
                  <a:gd name="T35" fmla="*/ 729 h 1"/>
                  <a:gd name="T36" fmla="*/ 729 w 1"/>
                  <a:gd name="T37" fmla="*/ 0 h 1"/>
                  <a:gd name="T38" fmla="*/ 729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0" y="1"/>
                      <a:pt x="0" y="1"/>
                    </a:cubicBezTo>
                    <a:cubicBezTo>
                      <a:pt x="0" y="1"/>
                      <a:pt x="0" y="1"/>
                      <a:pt x="0" y="1"/>
                    </a:cubicBezTo>
                    <a:cubicBezTo>
                      <a:pt x="0" y="1"/>
                      <a:pt x="0" y="0"/>
                      <a:pt x="0" y="0"/>
                    </a:cubicBezTo>
                    <a:cubicBezTo>
                      <a:pt x="1" y="0"/>
                      <a:pt x="1" y="0"/>
                      <a:pt x="1" y="0"/>
                    </a:cubicBezTo>
                    <a:cubicBezTo>
                      <a:pt x="1" y="0"/>
                      <a:pt x="1" y="0"/>
                      <a:pt x="1" y="0"/>
                    </a:cubicBezTo>
                    <a:cubicBezTo>
                      <a:pt x="1" y="0"/>
                      <a:pt x="1" y="0"/>
                      <a:pt x="1" y="0"/>
                    </a:cubicBezTo>
                    <a:cubicBezTo>
                      <a:pt x="1" y="0"/>
                      <a:pt x="1" y="0"/>
                      <a:pt x="0" y="0"/>
                    </a:cubicBezTo>
                    <a:cubicBezTo>
                      <a:pt x="0" y="0"/>
                      <a:pt x="0" y="1"/>
                      <a:pt x="0" y="1"/>
                    </a:cubicBezTo>
                    <a:cubicBezTo>
                      <a:pt x="0" y="1"/>
                      <a:pt x="0" y="1"/>
                      <a:pt x="0" y="1"/>
                    </a:cubicBezTo>
                    <a:cubicBezTo>
                      <a:pt x="0" y="1"/>
                      <a:pt x="1" y="1"/>
                      <a:pt x="1" y="1"/>
                    </a:cubicBezTo>
                    <a:cubicBezTo>
                      <a:pt x="1" y="1"/>
                      <a:pt x="1" y="1"/>
                      <a:pt x="1" y="1"/>
                    </a:cubicBezTo>
                    <a:cubicBezTo>
                      <a:pt x="1" y="1"/>
                      <a:pt x="1" y="1"/>
                      <a:pt x="1" y="1"/>
                    </a:cubicBezTo>
                    <a:cubicBezTo>
                      <a:pt x="1" y="1"/>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7" name="Freeform 339"/>
              <p:cNvSpPr>
                <a:spLocks noChangeArrowheads="1"/>
              </p:cNvSpPr>
              <p:nvPr/>
            </p:nvSpPr>
            <p:spPr bwMode="auto">
              <a:xfrm>
                <a:off x="1124" y="1039"/>
                <a:ext cx="2" cy="2"/>
              </a:xfrm>
              <a:custGeom>
                <a:avLst/>
                <a:gdLst>
                  <a:gd name="T0" fmla="*/ 0 w 1"/>
                  <a:gd name="T1" fmla="*/ 0 h 1"/>
                  <a:gd name="T2" fmla="*/ 64 w 1"/>
                  <a:gd name="T3" fmla="*/ 0 h 1"/>
                  <a:gd name="T4" fmla="*/ 0 w 1"/>
                  <a:gd name="T5" fmla="*/ 64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1" y="0"/>
                      <a:pt x="0" y="1"/>
                      <a:pt x="0" y="1"/>
                    </a:cubicBezTo>
                    <a:cubicBezTo>
                      <a:pt x="0" y="1"/>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8" name="Freeform 340"/>
              <p:cNvSpPr>
                <a:spLocks noChangeArrowheads="1"/>
              </p:cNvSpPr>
              <p:nvPr/>
            </p:nvSpPr>
            <p:spPr bwMode="auto">
              <a:xfrm>
                <a:off x="1124" y="1039"/>
                <a:ext cx="2" cy="2"/>
              </a:xfrm>
              <a:custGeom>
                <a:avLst/>
                <a:gdLst>
                  <a:gd name="T0" fmla="*/ 0 w 1"/>
                  <a:gd name="T1" fmla="*/ 0 h 1"/>
                  <a:gd name="T2" fmla="*/ 0 w 1"/>
                  <a:gd name="T3" fmla="*/ 0 h 1"/>
                  <a:gd name="T4" fmla="*/ 64 w 1"/>
                  <a:gd name="T5" fmla="*/ 0 h 1"/>
                  <a:gd name="T6" fmla="*/ 64 w 1"/>
                  <a:gd name="T7" fmla="*/ 0 h 1"/>
                  <a:gd name="T8" fmla="*/ 0 w 1"/>
                  <a:gd name="T9" fmla="*/ 0 h 1"/>
                  <a:gd name="T10" fmla="*/ 0 w 1"/>
                  <a:gd name="T11" fmla="*/ 64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64 h 1"/>
                  <a:gd name="T32" fmla="*/ 0 w 1"/>
                  <a:gd name="T33" fmla="*/ 0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1" y="0"/>
                      <a:pt x="1"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1" y="0"/>
                      <a:pt x="1" y="0"/>
                      <a:pt x="1" y="0"/>
                    </a:cubicBezTo>
                    <a:cubicBezTo>
                      <a:pt x="1" y="0"/>
                      <a:pt x="1" y="0"/>
                      <a:pt x="1" y="0"/>
                    </a:cubicBezTo>
                    <a:cubicBezTo>
                      <a:pt x="1"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99" name="Oval 341"/>
              <p:cNvSpPr>
                <a:spLocks noChangeArrowheads="1"/>
              </p:cNvSpPr>
              <p:nvPr/>
            </p:nvSpPr>
            <p:spPr bwMode="auto">
              <a:xfrm>
                <a:off x="1122" y="1039"/>
                <a:ext cx="1" cy="2"/>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0" name="Freeform 342"/>
              <p:cNvSpPr>
                <a:spLocks noChangeArrowheads="1"/>
              </p:cNvSpPr>
              <p:nvPr/>
            </p:nvSpPr>
            <p:spPr bwMode="auto">
              <a:xfrm>
                <a:off x="1122" y="1039"/>
                <a:ext cx="1" cy="2"/>
              </a:xfrm>
              <a:custGeom>
                <a:avLst/>
                <a:gdLst>
                  <a:gd name="T0" fmla="*/ 0 w 1"/>
                  <a:gd name="T1" fmla="*/ 0 h 1"/>
                  <a:gd name="T2" fmla="*/ 0 w 1"/>
                  <a:gd name="T3" fmla="*/ 0 h 1"/>
                  <a:gd name="T4" fmla="*/ 0 w 1"/>
                  <a:gd name="T5" fmla="*/ 0 h 1"/>
                  <a:gd name="T6" fmla="*/ 0 w 1"/>
                  <a:gd name="T7" fmla="*/ 64 h 1"/>
                  <a:gd name="T8" fmla="*/ 0 w 1"/>
                  <a:gd name="T9" fmla="*/ 64 h 1"/>
                  <a:gd name="T10" fmla="*/ 0 w 1"/>
                  <a:gd name="T11" fmla="*/ 64 h 1"/>
                  <a:gd name="T12" fmla="*/ 0 w 1"/>
                  <a:gd name="T13" fmla="*/ 64 h 1"/>
                  <a:gd name="T14" fmla="*/ 0 w 1"/>
                  <a:gd name="T15" fmla="*/ 64 h 1"/>
                  <a:gd name="T16" fmla="*/ 0 w 1"/>
                  <a:gd name="T17" fmla="*/ 0 h 1"/>
                  <a:gd name="T18" fmla="*/ 0 w 1"/>
                  <a:gd name="T19" fmla="*/ 0 h 1"/>
                  <a:gd name="T20" fmla="*/ 0 w 1"/>
                  <a:gd name="T21" fmla="*/ 0 h 1"/>
                  <a:gd name="T22" fmla="*/ 0 w 1"/>
                  <a:gd name="T23" fmla="*/ 0 h 1"/>
                  <a:gd name="T24" fmla="*/ 0 w 1"/>
                  <a:gd name="T25" fmla="*/ 0 h 1"/>
                  <a:gd name="T26" fmla="*/ 0 w 1"/>
                  <a:gd name="T27" fmla="*/ 64 h 1"/>
                  <a:gd name="T28" fmla="*/ 0 w 1"/>
                  <a:gd name="T29" fmla="*/ 64 h 1"/>
                  <a:gd name="T30" fmla="*/ 0 w 1"/>
                  <a:gd name="T31" fmla="*/ 64 h 1"/>
                  <a:gd name="T32" fmla="*/ 0 w 1"/>
                  <a:gd name="T33" fmla="*/ 64 h 1"/>
                  <a:gd name="T34" fmla="*/ 0 w 1"/>
                  <a:gd name="T35" fmla="*/ 64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1" name="Freeform 343"/>
              <p:cNvSpPr>
                <a:spLocks noChangeArrowheads="1"/>
              </p:cNvSpPr>
              <p:nvPr/>
            </p:nvSpPr>
            <p:spPr bwMode="auto">
              <a:xfrm>
                <a:off x="1148" y="1051"/>
                <a:ext cx="4" cy="4"/>
              </a:xfrm>
              <a:custGeom>
                <a:avLst/>
                <a:gdLst>
                  <a:gd name="T0" fmla="*/ 64 w 2"/>
                  <a:gd name="T1" fmla="*/ 0 h 2"/>
                  <a:gd name="T2" fmla="*/ 128 w 2"/>
                  <a:gd name="T3" fmla="*/ 64 h 2"/>
                  <a:gd name="T4" fmla="*/ 64 w 2"/>
                  <a:gd name="T5" fmla="*/ 128 h 2"/>
                  <a:gd name="T6" fmla="*/ 0 w 2"/>
                  <a:gd name="T7" fmla="*/ 0 h 2"/>
                  <a:gd name="T8" fmla="*/ 64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2" y="0"/>
                      <a:pt x="2" y="0"/>
                      <a:pt x="2" y="1"/>
                    </a:cubicBezTo>
                    <a:cubicBezTo>
                      <a:pt x="2" y="1"/>
                      <a:pt x="1" y="2"/>
                      <a:pt x="1" y="2"/>
                    </a:cubicBezTo>
                    <a:cubicBezTo>
                      <a:pt x="1" y="1"/>
                      <a:pt x="0" y="1"/>
                      <a:pt x="0"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2" name="Freeform 344"/>
              <p:cNvSpPr>
                <a:spLocks noChangeArrowheads="1"/>
              </p:cNvSpPr>
              <p:nvPr/>
            </p:nvSpPr>
            <p:spPr bwMode="auto">
              <a:xfrm>
                <a:off x="1148" y="1051"/>
                <a:ext cx="4" cy="4"/>
              </a:xfrm>
              <a:custGeom>
                <a:avLst/>
                <a:gdLst>
                  <a:gd name="T0" fmla="*/ 64 w 2"/>
                  <a:gd name="T1" fmla="*/ 0 h 2"/>
                  <a:gd name="T2" fmla="*/ 64 w 2"/>
                  <a:gd name="T3" fmla="*/ 0 h 2"/>
                  <a:gd name="T4" fmla="*/ 128 w 2"/>
                  <a:gd name="T5" fmla="*/ 0 h 2"/>
                  <a:gd name="T6" fmla="*/ 128 w 2"/>
                  <a:gd name="T7" fmla="*/ 64 h 2"/>
                  <a:gd name="T8" fmla="*/ 128 w 2"/>
                  <a:gd name="T9" fmla="*/ 64 h 2"/>
                  <a:gd name="T10" fmla="*/ 64 w 2"/>
                  <a:gd name="T11" fmla="*/ 128 h 2"/>
                  <a:gd name="T12" fmla="*/ 0 w 2"/>
                  <a:gd name="T13" fmla="*/ 64 h 2"/>
                  <a:gd name="T14" fmla="*/ 0 w 2"/>
                  <a:gd name="T15" fmla="*/ 0 h 2"/>
                  <a:gd name="T16" fmla="*/ 64 w 2"/>
                  <a:gd name="T17" fmla="*/ 0 h 2"/>
                  <a:gd name="T18" fmla="*/ 64 w 2"/>
                  <a:gd name="T19" fmla="*/ 0 h 2"/>
                  <a:gd name="T20" fmla="*/ 64 w 2"/>
                  <a:gd name="T21" fmla="*/ 0 h 2"/>
                  <a:gd name="T22" fmla="*/ 64 w 2"/>
                  <a:gd name="T23" fmla="*/ 0 h 2"/>
                  <a:gd name="T24" fmla="*/ 64 w 2"/>
                  <a:gd name="T25" fmla="*/ 0 h 2"/>
                  <a:gd name="T26" fmla="*/ 0 w 2"/>
                  <a:gd name="T27" fmla="*/ 0 h 2"/>
                  <a:gd name="T28" fmla="*/ 0 w 2"/>
                  <a:gd name="T29" fmla="*/ 64 h 2"/>
                  <a:gd name="T30" fmla="*/ 64 w 2"/>
                  <a:gd name="T31" fmla="*/ 128 h 2"/>
                  <a:gd name="T32" fmla="*/ 128 w 2"/>
                  <a:gd name="T33" fmla="*/ 64 h 2"/>
                  <a:gd name="T34" fmla="*/ 128 w 2"/>
                  <a:gd name="T35" fmla="*/ 64 h 2"/>
                  <a:gd name="T36" fmla="*/ 128 w 2"/>
                  <a:gd name="T37" fmla="*/ 0 h 2"/>
                  <a:gd name="T38" fmla="*/ 64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0"/>
                    </a:moveTo>
                    <a:cubicBezTo>
                      <a:pt x="1" y="0"/>
                      <a:pt x="1" y="0"/>
                      <a:pt x="1" y="0"/>
                    </a:cubicBezTo>
                    <a:cubicBezTo>
                      <a:pt x="2" y="0"/>
                      <a:pt x="2" y="0"/>
                      <a:pt x="2" y="0"/>
                    </a:cubicBezTo>
                    <a:cubicBezTo>
                      <a:pt x="2" y="0"/>
                      <a:pt x="2" y="1"/>
                      <a:pt x="2" y="1"/>
                    </a:cubicBezTo>
                    <a:cubicBezTo>
                      <a:pt x="2" y="1"/>
                      <a:pt x="2" y="1"/>
                      <a:pt x="2" y="1"/>
                    </a:cubicBezTo>
                    <a:cubicBezTo>
                      <a:pt x="1" y="2"/>
                      <a:pt x="1" y="2"/>
                      <a:pt x="1" y="2"/>
                    </a:cubicBezTo>
                    <a:cubicBezTo>
                      <a:pt x="1" y="2"/>
                      <a:pt x="1" y="1"/>
                      <a:pt x="0" y="1"/>
                    </a:cubicBezTo>
                    <a:cubicBezTo>
                      <a:pt x="0" y="1"/>
                      <a:pt x="0" y="1"/>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1"/>
                      <a:pt x="0" y="1"/>
                      <a:pt x="0" y="1"/>
                    </a:cubicBezTo>
                    <a:cubicBezTo>
                      <a:pt x="1" y="1"/>
                      <a:pt x="1" y="2"/>
                      <a:pt x="1" y="2"/>
                    </a:cubicBezTo>
                    <a:cubicBezTo>
                      <a:pt x="1" y="2"/>
                      <a:pt x="1" y="2"/>
                      <a:pt x="2" y="1"/>
                    </a:cubicBezTo>
                    <a:cubicBezTo>
                      <a:pt x="2" y="1"/>
                      <a:pt x="2" y="1"/>
                      <a:pt x="2" y="1"/>
                    </a:cubicBezTo>
                    <a:cubicBezTo>
                      <a:pt x="2" y="1"/>
                      <a:pt x="2" y="0"/>
                      <a:pt x="2" y="0"/>
                    </a:cubicBezTo>
                    <a:cubicBezTo>
                      <a:pt x="2" y="0"/>
                      <a:pt x="2"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3" name="Oval 345"/>
              <p:cNvSpPr>
                <a:spLocks noChangeArrowheads="1"/>
              </p:cNvSpPr>
              <p:nvPr/>
            </p:nvSpPr>
            <p:spPr bwMode="auto">
              <a:xfrm>
                <a:off x="1119" y="1041"/>
                <a:ext cx="1" cy="3"/>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4" name="Freeform 346"/>
              <p:cNvSpPr>
                <a:spLocks noChangeArrowheads="1"/>
              </p:cNvSpPr>
              <p:nvPr/>
            </p:nvSpPr>
            <p:spPr bwMode="auto">
              <a:xfrm>
                <a:off x="1119" y="1041"/>
                <a:ext cx="1" cy="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729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729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5" name="Freeform 347"/>
              <p:cNvSpPr>
                <a:spLocks noChangeArrowheads="1"/>
              </p:cNvSpPr>
              <p:nvPr/>
            </p:nvSpPr>
            <p:spPr bwMode="auto">
              <a:xfrm>
                <a:off x="987" y="1029"/>
                <a:ext cx="137" cy="64"/>
              </a:xfrm>
              <a:custGeom>
                <a:avLst/>
                <a:gdLst>
                  <a:gd name="T0" fmla="*/ 0 w 58"/>
                  <a:gd name="T1" fmla="*/ 370 h 27"/>
                  <a:gd name="T2" fmla="*/ 5234 w 58"/>
                  <a:gd name="T3" fmla="*/ 2079 h 27"/>
                  <a:gd name="T4" fmla="*/ 156 w 58"/>
                  <a:gd name="T5" fmla="*/ 0 h 27"/>
                  <a:gd name="T6" fmla="*/ 10081 w 58"/>
                  <a:gd name="T7" fmla="*/ 877 h 27"/>
                  <a:gd name="T8" fmla="*/ 659 w 58"/>
                  <a:gd name="T9" fmla="*/ 1263 h 27"/>
                  <a:gd name="T10" fmla="*/ 0 w 58"/>
                  <a:gd name="T11" fmla="*/ 370 h 27"/>
                  <a:gd name="T12" fmla="*/ 0 60000 65536"/>
                  <a:gd name="T13" fmla="*/ 0 60000 65536"/>
                  <a:gd name="T14" fmla="*/ 0 60000 65536"/>
                  <a:gd name="T15" fmla="*/ 0 60000 65536"/>
                  <a:gd name="T16" fmla="*/ 0 60000 65536"/>
                  <a:gd name="T17" fmla="*/ 0 60000 65536"/>
                  <a:gd name="T18" fmla="*/ 0 w 58"/>
                  <a:gd name="T19" fmla="*/ 0 h 27"/>
                  <a:gd name="T20" fmla="*/ 58 w 5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58" h="27">
                    <a:moveTo>
                      <a:pt x="0" y="2"/>
                    </a:moveTo>
                    <a:cubicBezTo>
                      <a:pt x="10" y="9"/>
                      <a:pt x="19" y="15"/>
                      <a:pt x="30" y="12"/>
                    </a:cubicBezTo>
                    <a:cubicBezTo>
                      <a:pt x="17" y="11"/>
                      <a:pt x="12" y="6"/>
                      <a:pt x="1" y="0"/>
                    </a:cubicBezTo>
                    <a:cubicBezTo>
                      <a:pt x="22" y="1"/>
                      <a:pt x="35" y="13"/>
                      <a:pt x="58" y="5"/>
                    </a:cubicBezTo>
                    <a:cubicBezTo>
                      <a:pt x="50" y="14"/>
                      <a:pt x="22" y="27"/>
                      <a:pt x="4" y="7"/>
                    </a:cubicBezTo>
                    <a:cubicBezTo>
                      <a:pt x="2" y="4"/>
                      <a:pt x="1" y="2"/>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6" name="Freeform 348"/>
              <p:cNvSpPr>
                <a:spLocks noChangeArrowheads="1"/>
              </p:cNvSpPr>
              <p:nvPr/>
            </p:nvSpPr>
            <p:spPr bwMode="auto">
              <a:xfrm>
                <a:off x="987" y="977"/>
                <a:ext cx="111" cy="57"/>
              </a:xfrm>
              <a:custGeom>
                <a:avLst/>
                <a:gdLst>
                  <a:gd name="T0" fmla="*/ 0 w 47"/>
                  <a:gd name="T1" fmla="*/ 3790 h 24"/>
                  <a:gd name="T2" fmla="*/ 4478 w 47"/>
                  <a:gd name="T3" fmla="*/ 2729 h 24"/>
                  <a:gd name="T4" fmla="*/ 156 w 47"/>
                  <a:gd name="T5" fmla="*/ 3914 h 24"/>
                  <a:gd name="T6" fmla="*/ 8155 w 47"/>
                  <a:gd name="T7" fmla="*/ 4299 h 24"/>
                  <a:gd name="T8" fmla="*/ 524 w 47"/>
                  <a:gd name="T9" fmla="*/ 2729 h 24"/>
                  <a:gd name="T10" fmla="*/ 0 w 47"/>
                  <a:gd name="T11" fmla="*/ 3790 h 24"/>
                  <a:gd name="T12" fmla="*/ 0 60000 65536"/>
                  <a:gd name="T13" fmla="*/ 0 60000 65536"/>
                  <a:gd name="T14" fmla="*/ 0 60000 65536"/>
                  <a:gd name="T15" fmla="*/ 0 60000 65536"/>
                  <a:gd name="T16" fmla="*/ 0 60000 65536"/>
                  <a:gd name="T17" fmla="*/ 0 60000 65536"/>
                  <a:gd name="T18" fmla="*/ 0 w 47"/>
                  <a:gd name="T19" fmla="*/ 0 h 24"/>
                  <a:gd name="T20" fmla="*/ 47 w 47"/>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47" h="24">
                    <a:moveTo>
                      <a:pt x="0" y="21"/>
                    </a:moveTo>
                    <a:cubicBezTo>
                      <a:pt x="9" y="16"/>
                      <a:pt x="16" y="11"/>
                      <a:pt x="26" y="15"/>
                    </a:cubicBezTo>
                    <a:cubicBezTo>
                      <a:pt x="15" y="14"/>
                      <a:pt x="10" y="18"/>
                      <a:pt x="1" y="22"/>
                    </a:cubicBezTo>
                    <a:cubicBezTo>
                      <a:pt x="24" y="24"/>
                      <a:pt x="33" y="15"/>
                      <a:pt x="47" y="24"/>
                    </a:cubicBezTo>
                    <a:cubicBezTo>
                      <a:pt x="37" y="14"/>
                      <a:pt x="17" y="0"/>
                      <a:pt x="3" y="15"/>
                    </a:cubicBezTo>
                    <a:cubicBezTo>
                      <a:pt x="1" y="17"/>
                      <a:pt x="1" y="20"/>
                      <a:pt x="0" y="2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7" name="Freeform 349"/>
              <p:cNvSpPr>
                <a:spLocks noChangeArrowheads="1"/>
              </p:cNvSpPr>
              <p:nvPr/>
            </p:nvSpPr>
            <p:spPr bwMode="auto">
              <a:xfrm>
                <a:off x="1058" y="966"/>
                <a:ext cx="92" cy="78"/>
              </a:xfrm>
              <a:custGeom>
                <a:avLst/>
                <a:gdLst>
                  <a:gd name="T0" fmla="*/ 5487 w 39"/>
                  <a:gd name="T1" fmla="*/ 0 h 33"/>
                  <a:gd name="T2" fmla="*/ 6560 w 39"/>
                  <a:gd name="T3" fmla="*/ 872 h 33"/>
                  <a:gd name="T4" fmla="*/ 6723 w 39"/>
                  <a:gd name="T5" fmla="*/ 1900 h 33"/>
                  <a:gd name="T6" fmla="*/ 1547 w 39"/>
                  <a:gd name="T7" fmla="*/ 5614 h 33"/>
                  <a:gd name="T8" fmla="*/ 0 w 39"/>
                  <a:gd name="T9" fmla="*/ 5240 h 33"/>
                  <a:gd name="T10" fmla="*/ 0 w 39"/>
                  <a:gd name="T11" fmla="*/ 5240 h 33"/>
                  <a:gd name="T12" fmla="*/ 3649 w 39"/>
                  <a:gd name="T13" fmla="*/ 5240 h 33"/>
                  <a:gd name="T14" fmla="*/ 6355 w 39"/>
                  <a:gd name="T15" fmla="*/ 3184 h 33"/>
                  <a:gd name="T16" fmla="*/ 6723 w 39"/>
                  <a:gd name="T17" fmla="*/ 1782 h 33"/>
                  <a:gd name="T18" fmla="*/ 6221 w 39"/>
                  <a:gd name="T19" fmla="*/ 369 h 33"/>
                  <a:gd name="T20" fmla="*/ 5487 w 39"/>
                  <a:gd name="T21" fmla="*/ 0 h 33"/>
                  <a:gd name="T22" fmla="*/ 4947 w 39"/>
                  <a:gd name="T23" fmla="*/ 369 h 33"/>
                  <a:gd name="T24" fmla="*/ 4831 w 39"/>
                  <a:gd name="T25" fmla="*/ 872 h 33"/>
                  <a:gd name="T26" fmla="*/ 4831 w 39"/>
                  <a:gd name="T27" fmla="*/ 1028 h 33"/>
                  <a:gd name="T28" fmla="*/ 4831 w 39"/>
                  <a:gd name="T29" fmla="*/ 1028 h 33"/>
                  <a:gd name="T30" fmla="*/ 4831 w 39"/>
                  <a:gd name="T31" fmla="*/ 659 h 33"/>
                  <a:gd name="T32" fmla="*/ 4947 w 39"/>
                  <a:gd name="T33" fmla="*/ 156 h 33"/>
                  <a:gd name="T34" fmla="*/ 5487 w 39"/>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33"/>
                  <a:gd name="T56" fmla="*/ 39 w 39"/>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33">
                    <a:moveTo>
                      <a:pt x="32" y="0"/>
                    </a:moveTo>
                    <a:cubicBezTo>
                      <a:pt x="35" y="0"/>
                      <a:pt x="37" y="3"/>
                      <a:pt x="38" y="5"/>
                    </a:cubicBezTo>
                    <a:cubicBezTo>
                      <a:pt x="39" y="7"/>
                      <a:pt x="39" y="9"/>
                      <a:pt x="39" y="11"/>
                    </a:cubicBezTo>
                    <a:cubicBezTo>
                      <a:pt x="38" y="24"/>
                      <a:pt x="25" y="33"/>
                      <a:pt x="9" y="32"/>
                    </a:cubicBezTo>
                    <a:cubicBezTo>
                      <a:pt x="6" y="32"/>
                      <a:pt x="3" y="31"/>
                      <a:pt x="0" y="30"/>
                    </a:cubicBezTo>
                    <a:cubicBezTo>
                      <a:pt x="0" y="30"/>
                      <a:pt x="0" y="30"/>
                      <a:pt x="0" y="30"/>
                    </a:cubicBezTo>
                    <a:cubicBezTo>
                      <a:pt x="7" y="32"/>
                      <a:pt x="15" y="32"/>
                      <a:pt x="21" y="30"/>
                    </a:cubicBezTo>
                    <a:cubicBezTo>
                      <a:pt x="28" y="28"/>
                      <a:pt x="34" y="24"/>
                      <a:pt x="37" y="18"/>
                    </a:cubicBezTo>
                    <a:cubicBezTo>
                      <a:pt x="38" y="16"/>
                      <a:pt x="39" y="13"/>
                      <a:pt x="39" y="10"/>
                    </a:cubicBezTo>
                    <a:cubicBezTo>
                      <a:pt x="39" y="7"/>
                      <a:pt x="38" y="4"/>
                      <a:pt x="36" y="2"/>
                    </a:cubicBezTo>
                    <a:cubicBezTo>
                      <a:pt x="35" y="1"/>
                      <a:pt x="34" y="0"/>
                      <a:pt x="32" y="0"/>
                    </a:cubicBezTo>
                    <a:cubicBezTo>
                      <a:pt x="31" y="0"/>
                      <a:pt x="29" y="1"/>
                      <a:pt x="29" y="2"/>
                    </a:cubicBezTo>
                    <a:cubicBezTo>
                      <a:pt x="28" y="3"/>
                      <a:pt x="28" y="4"/>
                      <a:pt x="28" y="5"/>
                    </a:cubicBezTo>
                    <a:cubicBezTo>
                      <a:pt x="28" y="5"/>
                      <a:pt x="28" y="6"/>
                      <a:pt x="28" y="6"/>
                    </a:cubicBezTo>
                    <a:cubicBezTo>
                      <a:pt x="28" y="6"/>
                      <a:pt x="28" y="6"/>
                      <a:pt x="28" y="6"/>
                    </a:cubicBezTo>
                    <a:cubicBezTo>
                      <a:pt x="28" y="5"/>
                      <a:pt x="28" y="5"/>
                      <a:pt x="28" y="4"/>
                    </a:cubicBezTo>
                    <a:cubicBezTo>
                      <a:pt x="28" y="3"/>
                      <a:pt x="28" y="2"/>
                      <a:pt x="29" y="1"/>
                    </a:cubicBezTo>
                    <a:cubicBezTo>
                      <a:pt x="29" y="0"/>
                      <a:pt x="31" y="0"/>
                      <a:pt x="3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8" name="Freeform 350"/>
              <p:cNvSpPr>
                <a:spLocks noChangeArrowheads="1"/>
              </p:cNvSpPr>
              <p:nvPr/>
            </p:nvSpPr>
            <p:spPr bwMode="auto">
              <a:xfrm>
                <a:off x="1115" y="1027"/>
                <a:ext cx="9" cy="12"/>
              </a:xfrm>
              <a:custGeom>
                <a:avLst/>
                <a:gdLst>
                  <a:gd name="T0" fmla="*/ 511 w 4"/>
                  <a:gd name="T1" fmla="*/ 802 h 5"/>
                  <a:gd name="T2" fmla="*/ 283 w 4"/>
                  <a:gd name="T3" fmla="*/ 802 h 5"/>
                  <a:gd name="T4" fmla="*/ 126 w 4"/>
                  <a:gd name="T5" fmla="*/ 403 h 5"/>
                  <a:gd name="T6" fmla="*/ 409 w 4"/>
                  <a:gd name="T7" fmla="*/ 168 h 5"/>
                  <a:gd name="T8" fmla="*/ 511 w 4"/>
                  <a:gd name="T9" fmla="*/ 802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4"/>
                    </a:moveTo>
                    <a:cubicBezTo>
                      <a:pt x="4" y="4"/>
                      <a:pt x="3" y="5"/>
                      <a:pt x="2" y="4"/>
                    </a:cubicBezTo>
                    <a:cubicBezTo>
                      <a:pt x="1" y="4"/>
                      <a:pt x="0" y="2"/>
                      <a:pt x="1" y="2"/>
                    </a:cubicBezTo>
                    <a:cubicBezTo>
                      <a:pt x="1" y="1"/>
                      <a:pt x="2" y="0"/>
                      <a:pt x="3" y="1"/>
                    </a:cubicBezTo>
                    <a:cubicBezTo>
                      <a:pt x="4" y="1"/>
                      <a:pt x="4" y="3"/>
                      <a:pt x="4"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09" name="Freeform 351"/>
              <p:cNvSpPr>
                <a:spLocks noChangeArrowheads="1"/>
              </p:cNvSpPr>
              <p:nvPr/>
            </p:nvSpPr>
            <p:spPr bwMode="auto">
              <a:xfrm>
                <a:off x="1117" y="1029"/>
                <a:ext cx="7" cy="10"/>
              </a:xfrm>
              <a:custGeom>
                <a:avLst/>
                <a:gdLst>
                  <a:gd name="T0" fmla="*/ 469 w 3"/>
                  <a:gd name="T1" fmla="*/ 655 h 4"/>
                  <a:gd name="T2" fmla="*/ 469 w 3"/>
                  <a:gd name="T3" fmla="*/ 655 h 4"/>
                  <a:gd name="T4" fmla="*/ 355 w 3"/>
                  <a:gd name="T5" fmla="*/ 655 h 4"/>
                  <a:gd name="T6" fmla="*/ 152 w 3"/>
                  <a:gd name="T7" fmla="*/ 655 h 4"/>
                  <a:gd name="T8" fmla="*/ 0 w 3"/>
                  <a:gd name="T9" fmla="*/ 467 h 4"/>
                  <a:gd name="T10" fmla="*/ 0 w 3"/>
                  <a:gd name="T11" fmla="*/ 262 h 4"/>
                  <a:gd name="T12" fmla="*/ 152 w 3"/>
                  <a:gd name="T13" fmla="*/ 0 h 4"/>
                  <a:gd name="T14" fmla="*/ 355 w 3"/>
                  <a:gd name="T15" fmla="*/ 0 h 4"/>
                  <a:gd name="T16" fmla="*/ 469 w 3"/>
                  <a:gd name="T17" fmla="*/ 262 h 4"/>
                  <a:gd name="T18" fmla="*/ 469 w 3"/>
                  <a:gd name="T19" fmla="*/ 655 h 4"/>
                  <a:gd name="T20" fmla="*/ 469 w 3"/>
                  <a:gd name="T21" fmla="*/ 655 h 4"/>
                  <a:gd name="T22" fmla="*/ 469 w 3"/>
                  <a:gd name="T23" fmla="*/ 655 h 4"/>
                  <a:gd name="T24" fmla="*/ 469 w 3"/>
                  <a:gd name="T25" fmla="*/ 262 h 4"/>
                  <a:gd name="T26" fmla="*/ 355 w 3"/>
                  <a:gd name="T27" fmla="*/ 0 h 4"/>
                  <a:gd name="T28" fmla="*/ 152 w 3"/>
                  <a:gd name="T29" fmla="*/ 0 h 4"/>
                  <a:gd name="T30" fmla="*/ 0 w 3"/>
                  <a:gd name="T31" fmla="*/ 262 h 4"/>
                  <a:gd name="T32" fmla="*/ 0 w 3"/>
                  <a:gd name="T33" fmla="*/ 467 h 4"/>
                  <a:gd name="T34" fmla="*/ 152 w 3"/>
                  <a:gd name="T35" fmla="*/ 655 h 4"/>
                  <a:gd name="T36" fmla="*/ 355 w 3"/>
                  <a:gd name="T37" fmla="*/ 655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3" y="3"/>
                      <a:pt x="2" y="3"/>
                      <a:pt x="2" y="3"/>
                    </a:cubicBezTo>
                    <a:cubicBezTo>
                      <a:pt x="2" y="4"/>
                      <a:pt x="1" y="3"/>
                      <a:pt x="1" y="3"/>
                    </a:cubicBezTo>
                    <a:cubicBezTo>
                      <a:pt x="0" y="3"/>
                      <a:pt x="0" y="2"/>
                      <a:pt x="0" y="2"/>
                    </a:cubicBezTo>
                    <a:cubicBezTo>
                      <a:pt x="0" y="2"/>
                      <a:pt x="0" y="1"/>
                      <a:pt x="0" y="1"/>
                    </a:cubicBezTo>
                    <a:cubicBezTo>
                      <a:pt x="0" y="0"/>
                      <a:pt x="0" y="0"/>
                      <a:pt x="1" y="0"/>
                    </a:cubicBezTo>
                    <a:cubicBezTo>
                      <a:pt x="1" y="0"/>
                      <a:pt x="2" y="0"/>
                      <a:pt x="2" y="0"/>
                    </a:cubicBezTo>
                    <a:cubicBezTo>
                      <a:pt x="2" y="0"/>
                      <a:pt x="3" y="1"/>
                      <a:pt x="3" y="1"/>
                    </a:cubicBezTo>
                    <a:cubicBezTo>
                      <a:pt x="3" y="2"/>
                      <a:pt x="3" y="2"/>
                      <a:pt x="3" y="3"/>
                    </a:cubicBezTo>
                    <a:cubicBezTo>
                      <a:pt x="3" y="3"/>
                      <a:pt x="3" y="3"/>
                      <a:pt x="3" y="3"/>
                    </a:cubicBezTo>
                    <a:cubicBezTo>
                      <a:pt x="3" y="3"/>
                      <a:pt x="3" y="3"/>
                      <a:pt x="3" y="3"/>
                    </a:cubicBezTo>
                    <a:cubicBezTo>
                      <a:pt x="3" y="2"/>
                      <a:pt x="3" y="2"/>
                      <a:pt x="3" y="1"/>
                    </a:cubicBezTo>
                    <a:cubicBezTo>
                      <a:pt x="3" y="1"/>
                      <a:pt x="2" y="0"/>
                      <a:pt x="2" y="0"/>
                    </a:cubicBezTo>
                    <a:cubicBezTo>
                      <a:pt x="2" y="0"/>
                      <a:pt x="1" y="0"/>
                      <a:pt x="1" y="0"/>
                    </a:cubicBezTo>
                    <a:cubicBezTo>
                      <a:pt x="0" y="0"/>
                      <a:pt x="0" y="0"/>
                      <a:pt x="0" y="1"/>
                    </a:cubicBezTo>
                    <a:cubicBezTo>
                      <a:pt x="0" y="1"/>
                      <a:pt x="0" y="2"/>
                      <a:pt x="0" y="2"/>
                    </a:cubicBezTo>
                    <a:cubicBezTo>
                      <a:pt x="0" y="3"/>
                      <a:pt x="0" y="3"/>
                      <a:pt x="1" y="3"/>
                    </a:cubicBezTo>
                    <a:cubicBezTo>
                      <a:pt x="1" y="4"/>
                      <a:pt x="2" y="4"/>
                      <a:pt x="2" y="3"/>
                    </a:cubicBezTo>
                    <a:cubicBezTo>
                      <a:pt x="2" y="3"/>
                      <a:pt x="3" y="3"/>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0" name="Freeform 352"/>
              <p:cNvSpPr>
                <a:spLocks noChangeArrowheads="1"/>
              </p:cNvSpPr>
              <p:nvPr/>
            </p:nvSpPr>
            <p:spPr bwMode="auto">
              <a:xfrm>
                <a:off x="1126" y="1022"/>
                <a:ext cx="7" cy="10"/>
              </a:xfrm>
              <a:custGeom>
                <a:avLst/>
                <a:gdLst>
                  <a:gd name="T0" fmla="*/ 469 w 3"/>
                  <a:gd name="T1" fmla="*/ 655 h 4"/>
                  <a:gd name="T2" fmla="*/ 152 w 3"/>
                  <a:gd name="T3" fmla="*/ 655 h 4"/>
                  <a:gd name="T4" fmla="*/ 0 w 3"/>
                  <a:gd name="T5" fmla="*/ 262 h 4"/>
                  <a:gd name="T6" fmla="*/ 355 w 3"/>
                  <a:gd name="T7" fmla="*/ 0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3" y="4"/>
                      <a:pt x="2" y="4"/>
                      <a:pt x="1" y="3"/>
                    </a:cubicBezTo>
                    <a:cubicBezTo>
                      <a:pt x="0" y="3"/>
                      <a:pt x="0" y="2"/>
                      <a:pt x="0" y="1"/>
                    </a:cubicBezTo>
                    <a:cubicBezTo>
                      <a:pt x="1" y="0"/>
                      <a:pt x="1" y="0"/>
                      <a:pt x="2" y="0"/>
                    </a:cubicBezTo>
                    <a:cubicBezTo>
                      <a:pt x="3" y="1"/>
                      <a:pt x="3" y="2"/>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1" name="Freeform 353"/>
              <p:cNvSpPr>
                <a:spLocks noChangeArrowheads="1"/>
              </p:cNvSpPr>
              <p:nvPr/>
            </p:nvSpPr>
            <p:spPr bwMode="auto">
              <a:xfrm>
                <a:off x="1126" y="1022"/>
                <a:ext cx="7" cy="10"/>
              </a:xfrm>
              <a:custGeom>
                <a:avLst/>
                <a:gdLst>
                  <a:gd name="T0" fmla="*/ 469 w 3"/>
                  <a:gd name="T1" fmla="*/ 655 h 4"/>
                  <a:gd name="T2" fmla="*/ 469 w 3"/>
                  <a:gd name="T3" fmla="*/ 655 h 4"/>
                  <a:gd name="T4" fmla="*/ 355 w 3"/>
                  <a:gd name="T5" fmla="*/ 967 h 4"/>
                  <a:gd name="T6" fmla="*/ 152 w 3"/>
                  <a:gd name="T7" fmla="*/ 655 h 4"/>
                  <a:gd name="T8" fmla="*/ 0 w 3"/>
                  <a:gd name="T9" fmla="*/ 467 h 4"/>
                  <a:gd name="T10" fmla="*/ 0 w 3"/>
                  <a:gd name="T11" fmla="*/ 262 h 4"/>
                  <a:gd name="T12" fmla="*/ 152 w 3"/>
                  <a:gd name="T13" fmla="*/ 0 h 4"/>
                  <a:gd name="T14" fmla="*/ 355 w 3"/>
                  <a:gd name="T15" fmla="*/ 0 h 4"/>
                  <a:gd name="T16" fmla="*/ 469 w 3"/>
                  <a:gd name="T17" fmla="*/ 467 h 4"/>
                  <a:gd name="T18" fmla="*/ 469 w 3"/>
                  <a:gd name="T19" fmla="*/ 655 h 4"/>
                  <a:gd name="T20" fmla="*/ 469 w 3"/>
                  <a:gd name="T21" fmla="*/ 655 h 4"/>
                  <a:gd name="T22" fmla="*/ 469 w 3"/>
                  <a:gd name="T23" fmla="*/ 655 h 4"/>
                  <a:gd name="T24" fmla="*/ 469 w 3"/>
                  <a:gd name="T25" fmla="*/ 467 h 4"/>
                  <a:gd name="T26" fmla="*/ 355 w 3"/>
                  <a:gd name="T27" fmla="*/ 0 h 4"/>
                  <a:gd name="T28" fmla="*/ 152 w 3"/>
                  <a:gd name="T29" fmla="*/ 0 h 4"/>
                  <a:gd name="T30" fmla="*/ 0 w 3"/>
                  <a:gd name="T31" fmla="*/ 262 h 4"/>
                  <a:gd name="T32" fmla="*/ 0 w 3"/>
                  <a:gd name="T33" fmla="*/ 467 h 4"/>
                  <a:gd name="T34" fmla="*/ 152 w 3"/>
                  <a:gd name="T35" fmla="*/ 655 h 4"/>
                  <a:gd name="T36" fmla="*/ 355 w 3"/>
                  <a:gd name="T37" fmla="*/ 967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3" y="3"/>
                      <a:pt x="3" y="4"/>
                      <a:pt x="2" y="4"/>
                    </a:cubicBezTo>
                    <a:cubicBezTo>
                      <a:pt x="2" y="4"/>
                      <a:pt x="1" y="4"/>
                      <a:pt x="1" y="3"/>
                    </a:cubicBezTo>
                    <a:cubicBezTo>
                      <a:pt x="1" y="3"/>
                      <a:pt x="0" y="3"/>
                      <a:pt x="0" y="2"/>
                    </a:cubicBezTo>
                    <a:cubicBezTo>
                      <a:pt x="0" y="2"/>
                      <a:pt x="0" y="1"/>
                      <a:pt x="0" y="1"/>
                    </a:cubicBezTo>
                    <a:cubicBezTo>
                      <a:pt x="0" y="0"/>
                      <a:pt x="1" y="0"/>
                      <a:pt x="1" y="0"/>
                    </a:cubicBezTo>
                    <a:cubicBezTo>
                      <a:pt x="1" y="0"/>
                      <a:pt x="2" y="0"/>
                      <a:pt x="2" y="0"/>
                    </a:cubicBezTo>
                    <a:cubicBezTo>
                      <a:pt x="3" y="1"/>
                      <a:pt x="3" y="1"/>
                      <a:pt x="3" y="2"/>
                    </a:cubicBezTo>
                    <a:cubicBezTo>
                      <a:pt x="3" y="2"/>
                      <a:pt x="3" y="2"/>
                      <a:pt x="3" y="3"/>
                    </a:cubicBezTo>
                    <a:cubicBezTo>
                      <a:pt x="3" y="3"/>
                      <a:pt x="3" y="3"/>
                      <a:pt x="3" y="3"/>
                    </a:cubicBezTo>
                    <a:cubicBezTo>
                      <a:pt x="3" y="3"/>
                      <a:pt x="3" y="3"/>
                      <a:pt x="3" y="3"/>
                    </a:cubicBezTo>
                    <a:cubicBezTo>
                      <a:pt x="3" y="2"/>
                      <a:pt x="3" y="2"/>
                      <a:pt x="3" y="2"/>
                    </a:cubicBezTo>
                    <a:cubicBezTo>
                      <a:pt x="3" y="1"/>
                      <a:pt x="3" y="1"/>
                      <a:pt x="2" y="0"/>
                    </a:cubicBezTo>
                    <a:cubicBezTo>
                      <a:pt x="2" y="0"/>
                      <a:pt x="1" y="0"/>
                      <a:pt x="1" y="0"/>
                    </a:cubicBezTo>
                    <a:cubicBezTo>
                      <a:pt x="1" y="0"/>
                      <a:pt x="0" y="0"/>
                      <a:pt x="0" y="1"/>
                    </a:cubicBezTo>
                    <a:cubicBezTo>
                      <a:pt x="0" y="1"/>
                      <a:pt x="0" y="2"/>
                      <a:pt x="0" y="2"/>
                    </a:cubicBezTo>
                    <a:cubicBezTo>
                      <a:pt x="0" y="3"/>
                      <a:pt x="1" y="3"/>
                      <a:pt x="1" y="3"/>
                    </a:cubicBezTo>
                    <a:cubicBezTo>
                      <a:pt x="1" y="4"/>
                      <a:pt x="2" y="4"/>
                      <a:pt x="2" y="4"/>
                    </a:cubicBezTo>
                    <a:cubicBezTo>
                      <a:pt x="3" y="4"/>
                      <a:pt x="3" y="3"/>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2" name="Freeform 354"/>
              <p:cNvSpPr>
                <a:spLocks noChangeArrowheads="1"/>
              </p:cNvSpPr>
              <p:nvPr/>
            </p:nvSpPr>
            <p:spPr bwMode="auto">
              <a:xfrm>
                <a:off x="1141" y="1008"/>
                <a:ext cx="7" cy="7"/>
              </a:xfrm>
              <a:custGeom>
                <a:avLst/>
                <a:gdLst>
                  <a:gd name="T0" fmla="*/ 469 w 3"/>
                  <a:gd name="T1" fmla="*/ 355 h 3"/>
                  <a:gd name="T2" fmla="*/ 152 w 3"/>
                  <a:gd name="T3" fmla="*/ 469 h 3"/>
                  <a:gd name="T4" fmla="*/ 0 w 3"/>
                  <a:gd name="T5" fmla="*/ 152 h 3"/>
                  <a:gd name="T6" fmla="*/ 355 w 3"/>
                  <a:gd name="T7" fmla="*/ 0 h 3"/>
                  <a:gd name="T8" fmla="*/ 469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2"/>
                    </a:moveTo>
                    <a:cubicBezTo>
                      <a:pt x="2" y="3"/>
                      <a:pt x="2" y="3"/>
                      <a:pt x="1" y="3"/>
                    </a:cubicBezTo>
                    <a:cubicBezTo>
                      <a:pt x="0" y="2"/>
                      <a:pt x="0" y="1"/>
                      <a:pt x="0" y="1"/>
                    </a:cubicBezTo>
                    <a:cubicBezTo>
                      <a:pt x="1" y="0"/>
                      <a:pt x="1" y="0"/>
                      <a:pt x="2" y="0"/>
                    </a:cubicBezTo>
                    <a:cubicBezTo>
                      <a:pt x="3" y="1"/>
                      <a:pt x="3" y="2"/>
                      <a:pt x="3"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3" name="Freeform 355"/>
              <p:cNvSpPr>
                <a:spLocks noChangeArrowheads="1"/>
              </p:cNvSpPr>
              <p:nvPr/>
            </p:nvSpPr>
            <p:spPr bwMode="auto">
              <a:xfrm>
                <a:off x="1141" y="1008"/>
                <a:ext cx="7" cy="7"/>
              </a:xfrm>
              <a:custGeom>
                <a:avLst/>
                <a:gdLst>
                  <a:gd name="T0" fmla="*/ 469 w 3"/>
                  <a:gd name="T1" fmla="*/ 355 h 3"/>
                  <a:gd name="T2" fmla="*/ 469 w 3"/>
                  <a:gd name="T3" fmla="*/ 355 h 3"/>
                  <a:gd name="T4" fmla="*/ 355 w 3"/>
                  <a:gd name="T5" fmla="*/ 469 h 3"/>
                  <a:gd name="T6" fmla="*/ 152 w 3"/>
                  <a:gd name="T7" fmla="*/ 469 h 3"/>
                  <a:gd name="T8" fmla="*/ 0 w 3"/>
                  <a:gd name="T9" fmla="*/ 355 h 3"/>
                  <a:gd name="T10" fmla="*/ 0 w 3"/>
                  <a:gd name="T11" fmla="*/ 152 h 3"/>
                  <a:gd name="T12" fmla="*/ 152 w 3"/>
                  <a:gd name="T13" fmla="*/ 0 h 3"/>
                  <a:gd name="T14" fmla="*/ 355 w 3"/>
                  <a:gd name="T15" fmla="*/ 0 h 3"/>
                  <a:gd name="T16" fmla="*/ 469 w 3"/>
                  <a:gd name="T17" fmla="*/ 152 h 3"/>
                  <a:gd name="T18" fmla="*/ 469 w 3"/>
                  <a:gd name="T19" fmla="*/ 355 h 3"/>
                  <a:gd name="T20" fmla="*/ 469 w 3"/>
                  <a:gd name="T21" fmla="*/ 355 h 3"/>
                  <a:gd name="T22" fmla="*/ 469 w 3"/>
                  <a:gd name="T23" fmla="*/ 355 h 3"/>
                  <a:gd name="T24" fmla="*/ 469 w 3"/>
                  <a:gd name="T25" fmla="*/ 152 h 3"/>
                  <a:gd name="T26" fmla="*/ 355 w 3"/>
                  <a:gd name="T27" fmla="*/ 0 h 3"/>
                  <a:gd name="T28" fmla="*/ 152 w 3"/>
                  <a:gd name="T29" fmla="*/ 0 h 3"/>
                  <a:gd name="T30" fmla="*/ 0 w 3"/>
                  <a:gd name="T31" fmla="*/ 152 h 3"/>
                  <a:gd name="T32" fmla="*/ 0 w 3"/>
                  <a:gd name="T33" fmla="*/ 355 h 3"/>
                  <a:gd name="T34" fmla="*/ 152 w 3"/>
                  <a:gd name="T35" fmla="*/ 469 h 3"/>
                  <a:gd name="T36" fmla="*/ 355 w 3"/>
                  <a:gd name="T37" fmla="*/ 469 h 3"/>
                  <a:gd name="T38" fmla="*/ 469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3" y="2"/>
                    </a:moveTo>
                    <a:cubicBezTo>
                      <a:pt x="3" y="2"/>
                      <a:pt x="3" y="2"/>
                      <a:pt x="3" y="2"/>
                    </a:cubicBezTo>
                    <a:cubicBezTo>
                      <a:pt x="2" y="3"/>
                      <a:pt x="2" y="3"/>
                      <a:pt x="2" y="3"/>
                    </a:cubicBezTo>
                    <a:cubicBezTo>
                      <a:pt x="2" y="3"/>
                      <a:pt x="1" y="3"/>
                      <a:pt x="1" y="3"/>
                    </a:cubicBezTo>
                    <a:cubicBezTo>
                      <a:pt x="1" y="2"/>
                      <a:pt x="0" y="2"/>
                      <a:pt x="0" y="2"/>
                    </a:cubicBezTo>
                    <a:cubicBezTo>
                      <a:pt x="0" y="1"/>
                      <a:pt x="0" y="1"/>
                      <a:pt x="0" y="1"/>
                    </a:cubicBezTo>
                    <a:cubicBezTo>
                      <a:pt x="0" y="0"/>
                      <a:pt x="1" y="0"/>
                      <a:pt x="1" y="0"/>
                    </a:cubicBezTo>
                    <a:cubicBezTo>
                      <a:pt x="1" y="0"/>
                      <a:pt x="2" y="0"/>
                      <a:pt x="2" y="0"/>
                    </a:cubicBezTo>
                    <a:cubicBezTo>
                      <a:pt x="2" y="0"/>
                      <a:pt x="3" y="1"/>
                      <a:pt x="3" y="1"/>
                    </a:cubicBezTo>
                    <a:cubicBezTo>
                      <a:pt x="3" y="2"/>
                      <a:pt x="3" y="2"/>
                      <a:pt x="3" y="2"/>
                    </a:cubicBezTo>
                    <a:cubicBezTo>
                      <a:pt x="3" y="2"/>
                      <a:pt x="3" y="2"/>
                      <a:pt x="3" y="2"/>
                    </a:cubicBezTo>
                    <a:cubicBezTo>
                      <a:pt x="3" y="2"/>
                      <a:pt x="3" y="2"/>
                      <a:pt x="3" y="2"/>
                    </a:cubicBezTo>
                    <a:cubicBezTo>
                      <a:pt x="3" y="2"/>
                      <a:pt x="3" y="2"/>
                      <a:pt x="3" y="1"/>
                    </a:cubicBezTo>
                    <a:cubicBezTo>
                      <a:pt x="3" y="1"/>
                      <a:pt x="2" y="0"/>
                      <a:pt x="2" y="0"/>
                    </a:cubicBezTo>
                    <a:cubicBezTo>
                      <a:pt x="2" y="0"/>
                      <a:pt x="1" y="0"/>
                      <a:pt x="1" y="0"/>
                    </a:cubicBezTo>
                    <a:cubicBezTo>
                      <a:pt x="1" y="0"/>
                      <a:pt x="0" y="0"/>
                      <a:pt x="0" y="1"/>
                    </a:cubicBezTo>
                    <a:cubicBezTo>
                      <a:pt x="0" y="1"/>
                      <a:pt x="0" y="1"/>
                      <a:pt x="0" y="2"/>
                    </a:cubicBezTo>
                    <a:cubicBezTo>
                      <a:pt x="0" y="2"/>
                      <a:pt x="1" y="3"/>
                      <a:pt x="1" y="3"/>
                    </a:cubicBezTo>
                    <a:cubicBezTo>
                      <a:pt x="1" y="3"/>
                      <a:pt x="2" y="3"/>
                      <a:pt x="2" y="3"/>
                    </a:cubicBezTo>
                    <a:cubicBezTo>
                      <a:pt x="2" y="3"/>
                      <a:pt x="3" y="3"/>
                      <a:pt x="3"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4" name="Freeform 356"/>
              <p:cNvSpPr>
                <a:spLocks noChangeArrowheads="1"/>
              </p:cNvSpPr>
              <p:nvPr/>
            </p:nvSpPr>
            <p:spPr bwMode="auto">
              <a:xfrm>
                <a:off x="1133" y="1015"/>
                <a:ext cx="10" cy="10"/>
              </a:xfrm>
              <a:custGeom>
                <a:avLst/>
                <a:gdLst>
                  <a:gd name="T0" fmla="*/ 655 w 4"/>
                  <a:gd name="T1" fmla="*/ 655 h 4"/>
                  <a:gd name="T2" fmla="*/ 262 w 4"/>
                  <a:gd name="T3" fmla="*/ 655 h 4"/>
                  <a:gd name="T4" fmla="*/ 262 w 4"/>
                  <a:gd name="T5" fmla="*/ 262 h 4"/>
                  <a:gd name="T6" fmla="*/ 655 w 4"/>
                  <a:gd name="T7" fmla="*/ 262 h 4"/>
                  <a:gd name="T8" fmla="*/ 655 w 4"/>
                  <a:gd name="T9" fmla="*/ 655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3"/>
                    </a:moveTo>
                    <a:cubicBezTo>
                      <a:pt x="3" y="4"/>
                      <a:pt x="2" y="4"/>
                      <a:pt x="1" y="3"/>
                    </a:cubicBezTo>
                    <a:cubicBezTo>
                      <a:pt x="1" y="3"/>
                      <a:pt x="0" y="2"/>
                      <a:pt x="1" y="1"/>
                    </a:cubicBezTo>
                    <a:cubicBezTo>
                      <a:pt x="1" y="0"/>
                      <a:pt x="2" y="0"/>
                      <a:pt x="3" y="1"/>
                    </a:cubicBezTo>
                    <a:cubicBezTo>
                      <a:pt x="3" y="1"/>
                      <a:pt x="4" y="2"/>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5" name="Freeform 357"/>
              <p:cNvSpPr>
                <a:spLocks noChangeArrowheads="1"/>
              </p:cNvSpPr>
              <p:nvPr/>
            </p:nvSpPr>
            <p:spPr bwMode="auto">
              <a:xfrm>
                <a:off x="1136" y="1015"/>
                <a:ext cx="5" cy="10"/>
              </a:xfrm>
              <a:custGeom>
                <a:avLst/>
                <a:gdLst>
                  <a:gd name="T0" fmla="*/ 467 w 2"/>
                  <a:gd name="T1" fmla="*/ 655 h 4"/>
                  <a:gd name="T2" fmla="*/ 467 w 2"/>
                  <a:gd name="T3" fmla="*/ 655 h 4"/>
                  <a:gd name="T4" fmla="*/ 467 w 2"/>
                  <a:gd name="T5" fmla="*/ 967 h 4"/>
                  <a:gd name="T6" fmla="*/ 0 w 2"/>
                  <a:gd name="T7" fmla="*/ 655 h 4"/>
                  <a:gd name="T8" fmla="*/ 0 w 2"/>
                  <a:gd name="T9" fmla="*/ 467 h 4"/>
                  <a:gd name="T10" fmla="*/ 0 w 2"/>
                  <a:gd name="T11" fmla="*/ 262 h 4"/>
                  <a:gd name="T12" fmla="*/ 0 w 2"/>
                  <a:gd name="T13" fmla="*/ 0 h 4"/>
                  <a:gd name="T14" fmla="*/ 467 w 2"/>
                  <a:gd name="T15" fmla="*/ 262 h 4"/>
                  <a:gd name="T16" fmla="*/ 467 w 2"/>
                  <a:gd name="T17" fmla="*/ 467 h 4"/>
                  <a:gd name="T18" fmla="*/ 467 w 2"/>
                  <a:gd name="T19" fmla="*/ 655 h 4"/>
                  <a:gd name="T20" fmla="*/ 467 w 2"/>
                  <a:gd name="T21" fmla="*/ 655 h 4"/>
                  <a:gd name="T22" fmla="*/ 467 w 2"/>
                  <a:gd name="T23" fmla="*/ 655 h 4"/>
                  <a:gd name="T24" fmla="*/ 467 w 2"/>
                  <a:gd name="T25" fmla="*/ 467 h 4"/>
                  <a:gd name="T26" fmla="*/ 467 w 2"/>
                  <a:gd name="T27" fmla="*/ 262 h 4"/>
                  <a:gd name="T28" fmla="*/ 0 w 2"/>
                  <a:gd name="T29" fmla="*/ 0 h 4"/>
                  <a:gd name="T30" fmla="*/ 0 w 2"/>
                  <a:gd name="T31" fmla="*/ 262 h 4"/>
                  <a:gd name="T32" fmla="*/ 0 w 2"/>
                  <a:gd name="T33" fmla="*/ 467 h 4"/>
                  <a:gd name="T34" fmla="*/ 0 w 2"/>
                  <a:gd name="T35" fmla="*/ 655 h 4"/>
                  <a:gd name="T36" fmla="*/ 467 w 2"/>
                  <a:gd name="T37" fmla="*/ 967 h 4"/>
                  <a:gd name="T38" fmla="*/ 467 w 2"/>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4"/>
                  <a:gd name="T62" fmla="*/ 2 w 2"/>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4">
                    <a:moveTo>
                      <a:pt x="2" y="3"/>
                    </a:moveTo>
                    <a:cubicBezTo>
                      <a:pt x="2" y="3"/>
                      <a:pt x="2" y="3"/>
                      <a:pt x="2" y="3"/>
                    </a:cubicBezTo>
                    <a:cubicBezTo>
                      <a:pt x="2" y="3"/>
                      <a:pt x="2" y="3"/>
                      <a:pt x="2" y="4"/>
                    </a:cubicBezTo>
                    <a:cubicBezTo>
                      <a:pt x="1" y="4"/>
                      <a:pt x="1" y="4"/>
                      <a:pt x="0" y="3"/>
                    </a:cubicBezTo>
                    <a:cubicBezTo>
                      <a:pt x="0" y="3"/>
                      <a:pt x="0" y="3"/>
                      <a:pt x="0" y="2"/>
                    </a:cubicBezTo>
                    <a:cubicBezTo>
                      <a:pt x="0" y="2"/>
                      <a:pt x="0" y="1"/>
                      <a:pt x="0" y="1"/>
                    </a:cubicBezTo>
                    <a:cubicBezTo>
                      <a:pt x="0" y="1"/>
                      <a:pt x="0" y="0"/>
                      <a:pt x="0" y="0"/>
                    </a:cubicBezTo>
                    <a:cubicBezTo>
                      <a:pt x="1" y="0"/>
                      <a:pt x="1" y="0"/>
                      <a:pt x="2" y="1"/>
                    </a:cubicBezTo>
                    <a:cubicBezTo>
                      <a:pt x="2" y="1"/>
                      <a:pt x="2" y="1"/>
                      <a:pt x="2" y="2"/>
                    </a:cubicBezTo>
                    <a:cubicBezTo>
                      <a:pt x="2" y="2"/>
                      <a:pt x="2" y="2"/>
                      <a:pt x="2" y="3"/>
                    </a:cubicBezTo>
                    <a:cubicBezTo>
                      <a:pt x="2" y="3"/>
                      <a:pt x="2" y="3"/>
                      <a:pt x="2" y="3"/>
                    </a:cubicBezTo>
                    <a:cubicBezTo>
                      <a:pt x="2" y="3"/>
                      <a:pt x="2" y="3"/>
                      <a:pt x="2" y="3"/>
                    </a:cubicBezTo>
                    <a:cubicBezTo>
                      <a:pt x="2" y="2"/>
                      <a:pt x="2" y="2"/>
                      <a:pt x="2" y="2"/>
                    </a:cubicBezTo>
                    <a:cubicBezTo>
                      <a:pt x="2" y="1"/>
                      <a:pt x="2" y="1"/>
                      <a:pt x="2" y="1"/>
                    </a:cubicBezTo>
                    <a:cubicBezTo>
                      <a:pt x="1" y="0"/>
                      <a:pt x="1" y="0"/>
                      <a:pt x="0" y="0"/>
                    </a:cubicBezTo>
                    <a:cubicBezTo>
                      <a:pt x="0" y="0"/>
                      <a:pt x="0" y="1"/>
                      <a:pt x="0" y="1"/>
                    </a:cubicBezTo>
                    <a:cubicBezTo>
                      <a:pt x="0" y="1"/>
                      <a:pt x="0" y="2"/>
                      <a:pt x="0" y="2"/>
                    </a:cubicBezTo>
                    <a:cubicBezTo>
                      <a:pt x="0" y="3"/>
                      <a:pt x="0" y="3"/>
                      <a:pt x="0" y="3"/>
                    </a:cubicBezTo>
                    <a:cubicBezTo>
                      <a:pt x="1" y="4"/>
                      <a:pt x="1" y="4"/>
                      <a:pt x="2" y="4"/>
                    </a:cubicBezTo>
                    <a:cubicBezTo>
                      <a:pt x="2" y="4"/>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6" name="Freeform 358"/>
              <p:cNvSpPr>
                <a:spLocks noChangeArrowheads="1"/>
              </p:cNvSpPr>
              <p:nvPr/>
            </p:nvSpPr>
            <p:spPr bwMode="auto">
              <a:xfrm>
                <a:off x="1145" y="1001"/>
                <a:ext cx="5" cy="5"/>
              </a:xfrm>
              <a:custGeom>
                <a:avLst/>
                <a:gdLst>
                  <a:gd name="T0" fmla="*/ 467 w 2"/>
                  <a:gd name="T1" fmla="*/ 467 h 2"/>
                  <a:gd name="T2" fmla="*/ 262 w 2"/>
                  <a:gd name="T3" fmla="*/ 467 h 2"/>
                  <a:gd name="T4" fmla="*/ 0 w 2"/>
                  <a:gd name="T5" fmla="*/ 0 h 2"/>
                  <a:gd name="T6" fmla="*/ 262 w 2"/>
                  <a:gd name="T7" fmla="*/ 0 h 2"/>
                  <a:gd name="T8" fmla="*/ 467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cubicBezTo>
                      <a:pt x="2" y="2"/>
                      <a:pt x="1" y="2"/>
                      <a:pt x="1" y="2"/>
                    </a:cubicBezTo>
                    <a:cubicBezTo>
                      <a:pt x="0" y="2"/>
                      <a:pt x="0" y="1"/>
                      <a:pt x="0" y="0"/>
                    </a:cubicBezTo>
                    <a:cubicBezTo>
                      <a:pt x="0" y="0"/>
                      <a:pt x="1" y="0"/>
                      <a:pt x="1" y="0"/>
                    </a:cubicBezTo>
                    <a:cubicBezTo>
                      <a:pt x="2" y="0"/>
                      <a:pt x="2" y="1"/>
                      <a:pt x="2"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7" name="Freeform 359"/>
              <p:cNvSpPr>
                <a:spLocks noChangeArrowheads="1"/>
              </p:cNvSpPr>
              <p:nvPr/>
            </p:nvSpPr>
            <p:spPr bwMode="auto">
              <a:xfrm>
                <a:off x="1145" y="1001"/>
                <a:ext cx="5" cy="5"/>
              </a:xfrm>
              <a:custGeom>
                <a:avLst/>
                <a:gdLst>
                  <a:gd name="T0" fmla="*/ 467 w 2"/>
                  <a:gd name="T1" fmla="*/ 467 h 2"/>
                  <a:gd name="T2" fmla="*/ 467 w 2"/>
                  <a:gd name="T3" fmla="*/ 467 h 2"/>
                  <a:gd name="T4" fmla="*/ 262 w 2"/>
                  <a:gd name="T5" fmla="*/ 467 h 2"/>
                  <a:gd name="T6" fmla="*/ 262 w 2"/>
                  <a:gd name="T7" fmla="*/ 467 h 2"/>
                  <a:gd name="T8" fmla="*/ 0 w 2"/>
                  <a:gd name="T9" fmla="*/ 262 h 2"/>
                  <a:gd name="T10" fmla="*/ 0 w 2"/>
                  <a:gd name="T11" fmla="*/ 0 h 2"/>
                  <a:gd name="T12" fmla="*/ 262 w 2"/>
                  <a:gd name="T13" fmla="*/ 0 h 2"/>
                  <a:gd name="T14" fmla="*/ 262 w 2"/>
                  <a:gd name="T15" fmla="*/ 0 h 2"/>
                  <a:gd name="T16" fmla="*/ 467 w 2"/>
                  <a:gd name="T17" fmla="*/ 262 h 2"/>
                  <a:gd name="T18" fmla="*/ 467 w 2"/>
                  <a:gd name="T19" fmla="*/ 467 h 2"/>
                  <a:gd name="T20" fmla="*/ 467 w 2"/>
                  <a:gd name="T21" fmla="*/ 467 h 2"/>
                  <a:gd name="T22" fmla="*/ 467 w 2"/>
                  <a:gd name="T23" fmla="*/ 467 h 2"/>
                  <a:gd name="T24" fmla="*/ 467 w 2"/>
                  <a:gd name="T25" fmla="*/ 262 h 2"/>
                  <a:gd name="T26" fmla="*/ 262 w 2"/>
                  <a:gd name="T27" fmla="*/ 0 h 2"/>
                  <a:gd name="T28" fmla="*/ 262 w 2"/>
                  <a:gd name="T29" fmla="*/ 0 h 2"/>
                  <a:gd name="T30" fmla="*/ 0 w 2"/>
                  <a:gd name="T31" fmla="*/ 0 h 2"/>
                  <a:gd name="T32" fmla="*/ 0 w 2"/>
                  <a:gd name="T33" fmla="*/ 262 h 2"/>
                  <a:gd name="T34" fmla="*/ 262 w 2"/>
                  <a:gd name="T35" fmla="*/ 467 h 2"/>
                  <a:gd name="T36" fmla="*/ 262 w 2"/>
                  <a:gd name="T37" fmla="*/ 467 h 2"/>
                  <a:gd name="T38" fmla="*/ 467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2"/>
                    </a:moveTo>
                    <a:cubicBezTo>
                      <a:pt x="2" y="2"/>
                      <a:pt x="2" y="2"/>
                      <a:pt x="2" y="2"/>
                    </a:cubicBezTo>
                    <a:cubicBezTo>
                      <a:pt x="2" y="2"/>
                      <a:pt x="2" y="2"/>
                      <a:pt x="1" y="2"/>
                    </a:cubicBezTo>
                    <a:cubicBezTo>
                      <a:pt x="1" y="2"/>
                      <a:pt x="1" y="2"/>
                      <a:pt x="1" y="2"/>
                    </a:cubicBezTo>
                    <a:cubicBezTo>
                      <a:pt x="0" y="2"/>
                      <a:pt x="0" y="2"/>
                      <a:pt x="0" y="1"/>
                    </a:cubicBezTo>
                    <a:cubicBezTo>
                      <a:pt x="0" y="1"/>
                      <a:pt x="0" y="1"/>
                      <a:pt x="0" y="0"/>
                    </a:cubicBezTo>
                    <a:cubicBezTo>
                      <a:pt x="0" y="0"/>
                      <a:pt x="0" y="0"/>
                      <a:pt x="1" y="0"/>
                    </a:cubicBezTo>
                    <a:cubicBezTo>
                      <a:pt x="1" y="0"/>
                      <a:pt x="1" y="0"/>
                      <a:pt x="1" y="0"/>
                    </a:cubicBezTo>
                    <a:cubicBezTo>
                      <a:pt x="2" y="0"/>
                      <a:pt x="2" y="0"/>
                      <a:pt x="2" y="1"/>
                    </a:cubicBezTo>
                    <a:cubicBezTo>
                      <a:pt x="2" y="1"/>
                      <a:pt x="2" y="1"/>
                      <a:pt x="2" y="2"/>
                    </a:cubicBezTo>
                    <a:cubicBezTo>
                      <a:pt x="2" y="2"/>
                      <a:pt x="2" y="2"/>
                      <a:pt x="2" y="2"/>
                    </a:cubicBezTo>
                    <a:cubicBezTo>
                      <a:pt x="2" y="2"/>
                      <a:pt x="2" y="2"/>
                      <a:pt x="2" y="2"/>
                    </a:cubicBezTo>
                    <a:cubicBezTo>
                      <a:pt x="2" y="1"/>
                      <a:pt x="2" y="1"/>
                      <a:pt x="2" y="1"/>
                    </a:cubicBezTo>
                    <a:cubicBezTo>
                      <a:pt x="2" y="0"/>
                      <a:pt x="2" y="0"/>
                      <a:pt x="1" y="0"/>
                    </a:cubicBezTo>
                    <a:cubicBezTo>
                      <a:pt x="1" y="0"/>
                      <a:pt x="1" y="0"/>
                      <a:pt x="1" y="0"/>
                    </a:cubicBezTo>
                    <a:cubicBezTo>
                      <a:pt x="0" y="0"/>
                      <a:pt x="0" y="0"/>
                      <a:pt x="0" y="0"/>
                    </a:cubicBezTo>
                    <a:cubicBezTo>
                      <a:pt x="0" y="1"/>
                      <a:pt x="0" y="1"/>
                      <a:pt x="0" y="1"/>
                    </a:cubicBezTo>
                    <a:cubicBezTo>
                      <a:pt x="0" y="2"/>
                      <a:pt x="0" y="2"/>
                      <a:pt x="1" y="2"/>
                    </a:cubicBezTo>
                    <a:cubicBezTo>
                      <a:pt x="1" y="2"/>
                      <a:pt x="1" y="2"/>
                      <a:pt x="1" y="2"/>
                    </a:cubicBezTo>
                    <a:cubicBezTo>
                      <a:pt x="2" y="2"/>
                      <a:pt x="2" y="2"/>
                      <a:pt x="2"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8" name="Freeform 360"/>
              <p:cNvSpPr>
                <a:spLocks noChangeArrowheads="1"/>
              </p:cNvSpPr>
              <p:nvPr/>
            </p:nvSpPr>
            <p:spPr bwMode="auto">
              <a:xfrm>
                <a:off x="1148" y="994"/>
                <a:ext cx="4" cy="5"/>
              </a:xfrm>
              <a:custGeom>
                <a:avLst/>
                <a:gdLst>
                  <a:gd name="T0" fmla="*/ 64 w 2"/>
                  <a:gd name="T1" fmla="*/ 262 h 2"/>
                  <a:gd name="T2" fmla="*/ 64 w 2"/>
                  <a:gd name="T3" fmla="*/ 467 h 2"/>
                  <a:gd name="T4" fmla="*/ 0 w 2"/>
                  <a:gd name="T5" fmla="*/ 262 h 2"/>
                  <a:gd name="T6" fmla="*/ 64 w 2"/>
                  <a:gd name="T7" fmla="*/ 0 h 2"/>
                  <a:gd name="T8" fmla="*/ 64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2"/>
                      <a:pt x="1" y="2"/>
                      <a:pt x="1" y="2"/>
                    </a:cubicBezTo>
                    <a:cubicBezTo>
                      <a:pt x="0" y="1"/>
                      <a:pt x="0" y="1"/>
                      <a:pt x="0" y="1"/>
                    </a:cubicBezTo>
                    <a:cubicBezTo>
                      <a:pt x="0" y="0"/>
                      <a:pt x="1" y="0"/>
                      <a:pt x="1" y="0"/>
                    </a:cubicBezTo>
                    <a:cubicBezTo>
                      <a:pt x="1" y="1"/>
                      <a:pt x="2"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19" name="Freeform 361"/>
              <p:cNvSpPr>
                <a:spLocks noChangeArrowheads="1"/>
              </p:cNvSpPr>
              <p:nvPr/>
            </p:nvSpPr>
            <p:spPr bwMode="auto">
              <a:xfrm>
                <a:off x="1148" y="994"/>
                <a:ext cx="4" cy="5"/>
              </a:xfrm>
              <a:custGeom>
                <a:avLst/>
                <a:gdLst>
                  <a:gd name="T0" fmla="*/ 64 w 2"/>
                  <a:gd name="T1" fmla="*/ 262 h 2"/>
                  <a:gd name="T2" fmla="*/ 64 w 2"/>
                  <a:gd name="T3" fmla="*/ 262 h 2"/>
                  <a:gd name="T4" fmla="*/ 64 w 2"/>
                  <a:gd name="T5" fmla="*/ 467 h 2"/>
                  <a:gd name="T6" fmla="*/ 64 w 2"/>
                  <a:gd name="T7" fmla="*/ 467 h 2"/>
                  <a:gd name="T8" fmla="*/ 0 w 2"/>
                  <a:gd name="T9" fmla="*/ 262 h 2"/>
                  <a:gd name="T10" fmla="*/ 0 w 2"/>
                  <a:gd name="T11" fmla="*/ 262 h 2"/>
                  <a:gd name="T12" fmla="*/ 64 w 2"/>
                  <a:gd name="T13" fmla="*/ 0 h 2"/>
                  <a:gd name="T14" fmla="*/ 64 w 2"/>
                  <a:gd name="T15" fmla="*/ 0 h 2"/>
                  <a:gd name="T16" fmla="*/ 64 w 2"/>
                  <a:gd name="T17" fmla="*/ 262 h 2"/>
                  <a:gd name="T18" fmla="*/ 64 w 2"/>
                  <a:gd name="T19" fmla="*/ 262 h 2"/>
                  <a:gd name="T20" fmla="*/ 64 w 2"/>
                  <a:gd name="T21" fmla="*/ 262 h 2"/>
                  <a:gd name="T22" fmla="*/ 64 w 2"/>
                  <a:gd name="T23" fmla="*/ 262 h 2"/>
                  <a:gd name="T24" fmla="*/ 64 w 2"/>
                  <a:gd name="T25" fmla="*/ 262 h 2"/>
                  <a:gd name="T26" fmla="*/ 64 w 2"/>
                  <a:gd name="T27" fmla="*/ 0 h 2"/>
                  <a:gd name="T28" fmla="*/ 64 w 2"/>
                  <a:gd name="T29" fmla="*/ 0 h 2"/>
                  <a:gd name="T30" fmla="*/ 0 w 2"/>
                  <a:gd name="T31" fmla="*/ 262 h 2"/>
                  <a:gd name="T32" fmla="*/ 0 w 2"/>
                  <a:gd name="T33" fmla="*/ 262 h 2"/>
                  <a:gd name="T34" fmla="*/ 64 w 2"/>
                  <a:gd name="T35" fmla="*/ 467 h 2"/>
                  <a:gd name="T36" fmla="*/ 64 w 2"/>
                  <a:gd name="T37" fmla="*/ 467 h 2"/>
                  <a:gd name="T38" fmla="*/ 64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1"/>
                    </a:moveTo>
                    <a:cubicBezTo>
                      <a:pt x="1" y="1"/>
                      <a:pt x="1" y="1"/>
                      <a:pt x="1" y="1"/>
                    </a:cubicBezTo>
                    <a:cubicBezTo>
                      <a:pt x="1" y="2"/>
                      <a:pt x="1" y="2"/>
                      <a:pt x="1" y="2"/>
                    </a:cubicBezTo>
                    <a:cubicBezTo>
                      <a:pt x="1" y="2"/>
                      <a:pt x="1" y="2"/>
                      <a:pt x="1" y="2"/>
                    </a:cubicBezTo>
                    <a:cubicBezTo>
                      <a:pt x="0" y="2"/>
                      <a:pt x="0" y="1"/>
                      <a:pt x="0" y="1"/>
                    </a:cubicBezTo>
                    <a:cubicBezTo>
                      <a:pt x="0" y="1"/>
                      <a:pt x="0" y="1"/>
                      <a:pt x="0" y="1"/>
                    </a:cubicBezTo>
                    <a:cubicBezTo>
                      <a:pt x="0" y="0"/>
                      <a:pt x="0" y="0"/>
                      <a:pt x="1" y="0"/>
                    </a:cubicBezTo>
                    <a:cubicBezTo>
                      <a:pt x="1" y="0"/>
                      <a:pt x="1" y="0"/>
                      <a:pt x="1" y="0"/>
                    </a:cubicBezTo>
                    <a:cubicBezTo>
                      <a:pt x="1" y="0"/>
                      <a:pt x="1" y="1"/>
                      <a:pt x="1" y="1"/>
                    </a:cubicBezTo>
                    <a:cubicBezTo>
                      <a:pt x="2" y="1"/>
                      <a:pt x="2" y="1"/>
                      <a:pt x="1" y="1"/>
                    </a:cubicBezTo>
                    <a:cubicBezTo>
                      <a:pt x="1" y="1"/>
                      <a:pt x="1" y="1"/>
                      <a:pt x="1" y="1"/>
                    </a:cubicBezTo>
                    <a:cubicBezTo>
                      <a:pt x="1" y="1"/>
                      <a:pt x="1" y="1"/>
                      <a:pt x="1" y="1"/>
                    </a:cubicBezTo>
                    <a:cubicBezTo>
                      <a:pt x="2" y="1"/>
                      <a:pt x="2" y="1"/>
                      <a:pt x="1" y="1"/>
                    </a:cubicBezTo>
                    <a:cubicBezTo>
                      <a:pt x="1" y="1"/>
                      <a:pt x="1" y="0"/>
                      <a:pt x="1" y="0"/>
                    </a:cubicBezTo>
                    <a:cubicBezTo>
                      <a:pt x="1" y="0"/>
                      <a:pt x="1" y="0"/>
                      <a:pt x="1" y="0"/>
                    </a:cubicBezTo>
                    <a:cubicBezTo>
                      <a:pt x="0" y="0"/>
                      <a:pt x="0" y="0"/>
                      <a:pt x="0" y="1"/>
                    </a:cubicBezTo>
                    <a:cubicBezTo>
                      <a:pt x="0" y="1"/>
                      <a:pt x="0" y="1"/>
                      <a:pt x="0" y="1"/>
                    </a:cubicBezTo>
                    <a:cubicBezTo>
                      <a:pt x="0" y="1"/>
                      <a:pt x="0" y="2"/>
                      <a:pt x="1" y="2"/>
                    </a:cubicBezTo>
                    <a:cubicBezTo>
                      <a:pt x="1" y="2"/>
                      <a:pt x="1" y="2"/>
                      <a:pt x="1" y="2"/>
                    </a:cubicBezTo>
                    <a:cubicBezTo>
                      <a:pt x="1" y="2"/>
                      <a:pt x="1" y="2"/>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0" name="Freeform 362"/>
              <p:cNvSpPr>
                <a:spLocks noChangeArrowheads="1"/>
              </p:cNvSpPr>
              <p:nvPr/>
            </p:nvSpPr>
            <p:spPr bwMode="auto">
              <a:xfrm>
                <a:off x="1148" y="987"/>
                <a:ext cx="4" cy="5"/>
              </a:xfrm>
              <a:custGeom>
                <a:avLst/>
                <a:gdLst>
                  <a:gd name="T0" fmla="*/ 64 w 2"/>
                  <a:gd name="T1" fmla="*/ 262 h 2"/>
                  <a:gd name="T2" fmla="*/ 64 w 2"/>
                  <a:gd name="T3" fmla="*/ 467 h 2"/>
                  <a:gd name="T4" fmla="*/ 0 w 2"/>
                  <a:gd name="T5" fmla="*/ 262 h 2"/>
                  <a:gd name="T6" fmla="*/ 64 w 2"/>
                  <a:gd name="T7" fmla="*/ 262 h 2"/>
                  <a:gd name="T8" fmla="*/ 64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2"/>
                      <a:pt x="1" y="2"/>
                      <a:pt x="1" y="2"/>
                    </a:cubicBezTo>
                    <a:cubicBezTo>
                      <a:pt x="0" y="2"/>
                      <a:pt x="0" y="1"/>
                      <a:pt x="0" y="1"/>
                    </a:cubicBezTo>
                    <a:cubicBezTo>
                      <a:pt x="1" y="0"/>
                      <a:pt x="1" y="0"/>
                      <a:pt x="1" y="1"/>
                    </a:cubicBezTo>
                    <a:cubicBezTo>
                      <a:pt x="1" y="1"/>
                      <a:pt x="2"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1" name="Freeform 363"/>
              <p:cNvSpPr>
                <a:spLocks noChangeArrowheads="1"/>
              </p:cNvSpPr>
              <p:nvPr/>
            </p:nvSpPr>
            <p:spPr bwMode="auto">
              <a:xfrm>
                <a:off x="1148" y="987"/>
                <a:ext cx="4" cy="5"/>
              </a:xfrm>
              <a:custGeom>
                <a:avLst/>
                <a:gdLst>
                  <a:gd name="T0" fmla="*/ 64 w 2"/>
                  <a:gd name="T1" fmla="*/ 262 h 2"/>
                  <a:gd name="T2" fmla="*/ 64 w 2"/>
                  <a:gd name="T3" fmla="*/ 262 h 2"/>
                  <a:gd name="T4" fmla="*/ 64 w 2"/>
                  <a:gd name="T5" fmla="*/ 467 h 2"/>
                  <a:gd name="T6" fmla="*/ 64 w 2"/>
                  <a:gd name="T7" fmla="*/ 467 h 2"/>
                  <a:gd name="T8" fmla="*/ 0 w 2"/>
                  <a:gd name="T9" fmla="*/ 262 h 2"/>
                  <a:gd name="T10" fmla="*/ 0 w 2"/>
                  <a:gd name="T11" fmla="*/ 262 h 2"/>
                  <a:gd name="T12" fmla="*/ 64 w 2"/>
                  <a:gd name="T13" fmla="*/ 262 h 2"/>
                  <a:gd name="T14" fmla="*/ 64 w 2"/>
                  <a:gd name="T15" fmla="*/ 262 h 2"/>
                  <a:gd name="T16" fmla="*/ 64 w 2"/>
                  <a:gd name="T17" fmla="*/ 262 h 2"/>
                  <a:gd name="T18" fmla="*/ 64 w 2"/>
                  <a:gd name="T19" fmla="*/ 262 h 2"/>
                  <a:gd name="T20" fmla="*/ 64 w 2"/>
                  <a:gd name="T21" fmla="*/ 262 h 2"/>
                  <a:gd name="T22" fmla="*/ 128 w 2"/>
                  <a:gd name="T23" fmla="*/ 262 h 2"/>
                  <a:gd name="T24" fmla="*/ 128 w 2"/>
                  <a:gd name="T25" fmla="*/ 262 h 2"/>
                  <a:gd name="T26" fmla="*/ 64 w 2"/>
                  <a:gd name="T27" fmla="*/ 262 h 2"/>
                  <a:gd name="T28" fmla="*/ 64 w 2"/>
                  <a:gd name="T29" fmla="*/ 0 h 2"/>
                  <a:gd name="T30" fmla="*/ 0 w 2"/>
                  <a:gd name="T31" fmla="*/ 262 h 2"/>
                  <a:gd name="T32" fmla="*/ 0 w 2"/>
                  <a:gd name="T33" fmla="*/ 262 h 2"/>
                  <a:gd name="T34" fmla="*/ 64 w 2"/>
                  <a:gd name="T35" fmla="*/ 467 h 2"/>
                  <a:gd name="T36" fmla="*/ 64 w 2"/>
                  <a:gd name="T37" fmla="*/ 467 h 2"/>
                  <a:gd name="T38" fmla="*/ 128 w 2"/>
                  <a:gd name="T39" fmla="*/ 262 h 2"/>
                  <a:gd name="T40" fmla="*/ 64 w 2"/>
                  <a:gd name="T41" fmla="*/ 262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
                  <a:gd name="T65" fmla="*/ 2 w 2"/>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
                    <a:moveTo>
                      <a:pt x="1" y="1"/>
                    </a:moveTo>
                    <a:cubicBezTo>
                      <a:pt x="1" y="1"/>
                      <a:pt x="1" y="1"/>
                      <a:pt x="1" y="1"/>
                    </a:cubicBezTo>
                    <a:cubicBezTo>
                      <a:pt x="1" y="2"/>
                      <a:pt x="1" y="2"/>
                      <a:pt x="1" y="2"/>
                    </a:cubicBezTo>
                    <a:cubicBezTo>
                      <a:pt x="1" y="2"/>
                      <a:pt x="1" y="2"/>
                      <a:pt x="1" y="2"/>
                    </a:cubicBezTo>
                    <a:cubicBezTo>
                      <a:pt x="1" y="2"/>
                      <a:pt x="1" y="1"/>
                      <a:pt x="0" y="1"/>
                    </a:cubicBezTo>
                    <a:cubicBezTo>
                      <a:pt x="0" y="1"/>
                      <a:pt x="0" y="1"/>
                      <a:pt x="0" y="1"/>
                    </a:cubicBezTo>
                    <a:cubicBezTo>
                      <a:pt x="1" y="1"/>
                      <a:pt x="1" y="1"/>
                      <a:pt x="1" y="1"/>
                    </a:cubicBezTo>
                    <a:cubicBezTo>
                      <a:pt x="1" y="0"/>
                      <a:pt x="1" y="1"/>
                      <a:pt x="1" y="1"/>
                    </a:cubicBezTo>
                    <a:cubicBezTo>
                      <a:pt x="1" y="1"/>
                      <a:pt x="1" y="1"/>
                      <a:pt x="1" y="1"/>
                    </a:cubicBezTo>
                    <a:cubicBezTo>
                      <a:pt x="2" y="1"/>
                      <a:pt x="2" y="1"/>
                      <a:pt x="1" y="1"/>
                    </a:cubicBezTo>
                    <a:cubicBezTo>
                      <a:pt x="1" y="1"/>
                      <a:pt x="1" y="1"/>
                      <a:pt x="1" y="1"/>
                    </a:cubicBezTo>
                    <a:cubicBezTo>
                      <a:pt x="2" y="1"/>
                      <a:pt x="2" y="1"/>
                      <a:pt x="2" y="1"/>
                    </a:cubicBezTo>
                    <a:cubicBezTo>
                      <a:pt x="2" y="1"/>
                      <a:pt x="2" y="1"/>
                      <a:pt x="2" y="1"/>
                    </a:cubicBezTo>
                    <a:cubicBezTo>
                      <a:pt x="1" y="1"/>
                      <a:pt x="1" y="1"/>
                      <a:pt x="1" y="1"/>
                    </a:cubicBezTo>
                    <a:cubicBezTo>
                      <a:pt x="1" y="0"/>
                      <a:pt x="1" y="0"/>
                      <a:pt x="1" y="0"/>
                    </a:cubicBezTo>
                    <a:cubicBezTo>
                      <a:pt x="1" y="1"/>
                      <a:pt x="1" y="1"/>
                      <a:pt x="0" y="1"/>
                    </a:cubicBezTo>
                    <a:cubicBezTo>
                      <a:pt x="0" y="1"/>
                      <a:pt x="0" y="1"/>
                      <a:pt x="0" y="1"/>
                    </a:cubicBezTo>
                    <a:cubicBezTo>
                      <a:pt x="1" y="1"/>
                      <a:pt x="1" y="2"/>
                      <a:pt x="1" y="2"/>
                    </a:cubicBezTo>
                    <a:cubicBezTo>
                      <a:pt x="1" y="2"/>
                      <a:pt x="1" y="2"/>
                      <a:pt x="1" y="2"/>
                    </a:cubicBezTo>
                    <a:cubicBezTo>
                      <a:pt x="1" y="2"/>
                      <a:pt x="1" y="2"/>
                      <a:pt x="2" y="1"/>
                    </a:cubicBezTo>
                    <a:lnTo>
                      <a:pt x="1" y="1"/>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2" name="Freeform 364"/>
              <p:cNvSpPr>
                <a:spLocks noChangeArrowheads="1"/>
              </p:cNvSpPr>
              <p:nvPr/>
            </p:nvSpPr>
            <p:spPr bwMode="auto">
              <a:xfrm>
                <a:off x="1105" y="1032"/>
                <a:ext cx="10" cy="9"/>
              </a:xfrm>
              <a:custGeom>
                <a:avLst/>
                <a:gdLst>
                  <a:gd name="T0" fmla="*/ 655 w 4"/>
                  <a:gd name="T1" fmla="*/ 409 h 4"/>
                  <a:gd name="T2" fmla="*/ 262 w 4"/>
                  <a:gd name="T3" fmla="*/ 511 h 4"/>
                  <a:gd name="T4" fmla="*/ 262 w 4"/>
                  <a:gd name="T5" fmla="*/ 126 h 4"/>
                  <a:gd name="T6" fmla="*/ 655 w 4"/>
                  <a:gd name="T7" fmla="*/ 126 h 4"/>
                  <a:gd name="T8" fmla="*/ 655 w 4"/>
                  <a:gd name="T9" fmla="*/ 409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3"/>
                    </a:moveTo>
                    <a:cubicBezTo>
                      <a:pt x="3" y="4"/>
                      <a:pt x="2" y="4"/>
                      <a:pt x="1" y="4"/>
                    </a:cubicBezTo>
                    <a:cubicBezTo>
                      <a:pt x="0" y="3"/>
                      <a:pt x="0" y="2"/>
                      <a:pt x="1" y="1"/>
                    </a:cubicBezTo>
                    <a:cubicBezTo>
                      <a:pt x="1" y="0"/>
                      <a:pt x="2" y="0"/>
                      <a:pt x="3" y="1"/>
                    </a:cubicBezTo>
                    <a:cubicBezTo>
                      <a:pt x="4" y="1"/>
                      <a:pt x="4" y="3"/>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3" name="Freeform 365"/>
              <p:cNvSpPr>
                <a:spLocks noChangeArrowheads="1"/>
              </p:cNvSpPr>
              <p:nvPr/>
            </p:nvSpPr>
            <p:spPr bwMode="auto">
              <a:xfrm>
                <a:off x="1105" y="1032"/>
                <a:ext cx="10" cy="9"/>
              </a:xfrm>
              <a:custGeom>
                <a:avLst/>
                <a:gdLst>
                  <a:gd name="T0" fmla="*/ 655 w 4"/>
                  <a:gd name="T1" fmla="*/ 409 h 4"/>
                  <a:gd name="T2" fmla="*/ 655 w 4"/>
                  <a:gd name="T3" fmla="*/ 409 h 4"/>
                  <a:gd name="T4" fmla="*/ 467 w 4"/>
                  <a:gd name="T5" fmla="*/ 511 h 4"/>
                  <a:gd name="T6" fmla="*/ 262 w 4"/>
                  <a:gd name="T7" fmla="*/ 409 h 4"/>
                  <a:gd name="T8" fmla="*/ 262 w 4"/>
                  <a:gd name="T9" fmla="*/ 283 h 4"/>
                  <a:gd name="T10" fmla="*/ 262 w 4"/>
                  <a:gd name="T11" fmla="*/ 126 h 4"/>
                  <a:gd name="T12" fmla="*/ 467 w 4"/>
                  <a:gd name="T13" fmla="*/ 0 h 4"/>
                  <a:gd name="T14" fmla="*/ 655 w 4"/>
                  <a:gd name="T15" fmla="*/ 126 h 4"/>
                  <a:gd name="T16" fmla="*/ 967 w 4"/>
                  <a:gd name="T17" fmla="*/ 283 h 4"/>
                  <a:gd name="T18" fmla="*/ 655 w 4"/>
                  <a:gd name="T19" fmla="*/ 409 h 4"/>
                  <a:gd name="T20" fmla="*/ 655 w 4"/>
                  <a:gd name="T21" fmla="*/ 409 h 4"/>
                  <a:gd name="T22" fmla="*/ 655 w 4"/>
                  <a:gd name="T23" fmla="*/ 409 h 4"/>
                  <a:gd name="T24" fmla="*/ 967 w 4"/>
                  <a:gd name="T25" fmla="*/ 283 h 4"/>
                  <a:gd name="T26" fmla="*/ 655 w 4"/>
                  <a:gd name="T27" fmla="*/ 126 h 4"/>
                  <a:gd name="T28" fmla="*/ 467 w 4"/>
                  <a:gd name="T29" fmla="*/ 0 h 4"/>
                  <a:gd name="T30" fmla="*/ 262 w 4"/>
                  <a:gd name="T31" fmla="*/ 126 h 4"/>
                  <a:gd name="T32" fmla="*/ 262 w 4"/>
                  <a:gd name="T33" fmla="*/ 283 h 4"/>
                  <a:gd name="T34" fmla="*/ 262 w 4"/>
                  <a:gd name="T35" fmla="*/ 511 h 4"/>
                  <a:gd name="T36" fmla="*/ 467 w 4"/>
                  <a:gd name="T37" fmla="*/ 511 h 4"/>
                  <a:gd name="T38" fmla="*/ 655 w 4"/>
                  <a:gd name="T39" fmla="*/ 409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4"/>
                  <a:gd name="T62" fmla="*/ 4 w 4"/>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4">
                    <a:moveTo>
                      <a:pt x="3" y="3"/>
                    </a:moveTo>
                    <a:cubicBezTo>
                      <a:pt x="3" y="3"/>
                      <a:pt x="3" y="3"/>
                      <a:pt x="3" y="3"/>
                    </a:cubicBezTo>
                    <a:cubicBezTo>
                      <a:pt x="3" y="4"/>
                      <a:pt x="3" y="4"/>
                      <a:pt x="2" y="4"/>
                    </a:cubicBezTo>
                    <a:cubicBezTo>
                      <a:pt x="2" y="4"/>
                      <a:pt x="2" y="4"/>
                      <a:pt x="1" y="3"/>
                    </a:cubicBezTo>
                    <a:cubicBezTo>
                      <a:pt x="1" y="3"/>
                      <a:pt x="1" y="3"/>
                      <a:pt x="1" y="2"/>
                    </a:cubicBezTo>
                    <a:cubicBezTo>
                      <a:pt x="0" y="2"/>
                      <a:pt x="1" y="1"/>
                      <a:pt x="1" y="1"/>
                    </a:cubicBezTo>
                    <a:cubicBezTo>
                      <a:pt x="1" y="1"/>
                      <a:pt x="1" y="0"/>
                      <a:pt x="2" y="0"/>
                    </a:cubicBezTo>
                    <a:cubicBezTo>
                      <a:pt x="2" y="0"/>
                      <a:pt x="3" y="0"/>
                      <a:pt x="3" y="1"/>
                    </a:cubicBezTo>
                    <a:cubicBezTo>
                      <a:pt x="3" y="1"/>
                      <a:pt x="4" y="1"/>
                      <a:pt x="4" y="2"/>
                    </a:cubicBezTo>
                    <a:cubicBezTo>
                      <a:pt x="4" y="2"/>
                      <a:pt x="4" y="3"/>
                      <a:pt x="3" y="3"/>
                    </a:cubicBezTo>
                    <a:cubicBezTo>
                      <a:pt x="3" y="3"/>
                      <a:pt x="3" y="3"/>
                      <a:pt x="3" y="3"/>
                    </a:cubicBezTo>
                    <a:cubicBezTo>
                      <a:pt x="3" y="3"/>
                      <a:pt x="3" y="3"/>
                      <a:pt x="3" y="3"/>
                    </a:cubicBezTo>
                    <a:cubicBezTo>
                      <a:pt x="4" y="3"/>
                      <a:pt x="4" y="2"/>
                      <a:pt x="4" y="2"/>
                    </a:cubicBezTo>
                    <a:cubicBezTo>
                      <a:pt x="4" y="1"/>
                      <a:pt x="3" y="1"/>
                      <a:pt x="3" y="1"/>
                    </a:cubicBezTo>
                    <a:cubicBezTo>
                      <a:pt x="3" y="0"/>
                      <a:pt x="2" y="0"/>
                      <a:pt x="2" y="0"/>
                    </a:cubicBezTo>
                    <a:cubicBezTo>
                      <a:pt x="1" y="0"/>
                      <a:pt x="1" y="1"/>
                      <a:pt x="1" y="1"/>
                    </a:cubicBezTo>
                    <a:cubicBezTo>
                      <a:pt x="1" y="1"/>
                      <a:pt x="0" y="2"/>
                      <a:pt x="1" y="2"/>
                    </a:cubicBezTo>
                    <a:cubicBezTo>
                      <a:pt x="1" y="3"/>
                      <a:pt x="1" y="3"/>
                      <a:pt x="1" y="4"/>
                    </a:cubicBezTo>
                    <a:cubicBezTo>
                      <a:pt x="2" y="4"/>
                      <a:pt x="2" y="4"/>
                      <a:pt x="2" y="4"/>
                    </a:cubicBezTo>
                    <a:cubicBezTo>
                      <a:pt x="3" y="4"/>
                      <a:pt x="3" y="4"/>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4" name="Freeform 366"/>
              <p:cNvSpPr>
                <a:spLocks noChangeArrowheads="1"/>
              </p:cNvSpPr>
              <p:nvPr/>
            </p:nvSpPr>
            <p:spPr bwMode="auto">
              <a:xfrm>
                <a:off x="1148" y="982"/>
                <a:ext cx="2" cy="3"/>
              </a:xfrm>
              <a:custGeom>
                <a:avLst/>
                <a:gdLst>
                  <a:gd name="T0" fmla="*/ 64 w 1"/>
                  <a:gd name="T1" fmla="*/ 729 h 1"/>
                  <a:gd name="T2" fmla="*/ 64 w 1"/>
                  <a:gd name="T3" fmla="*/ 729 h 1"/>
                  <a:gd name="T4" fmla="*/ 0 w 1"/>
                  <a:gd name="T5" fmla="*/ 0 h 1"/>
                  <a:gd name="T6" fmla="*/ 64 w 1"/>
                  <a:gd name="T7" fmla="*/ 0 h 1"/>
                  <a:gd name="T8" fmla="*/ 64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1" y="1"/>
                    </a:cubicBezTo>
                    <a:cubicBezTo>
                      <a:pt x="0" y="1"/>
                      <a:pt x="0" y="0"/>
                      <a:pt x="0" y="0"/>
                    </a:cubicBezTo>
                    <a:cubicBezTo>
                      <a:pt x="0" y="0"/>
                      <a:pt x="1" y="0"/>
                      <a:pt x="1" y="0"/>
                    </a:cubicBezTo>
                    <a:cubicBezTo>
                      <a:pt x="1" y="0"/>
                      <a:pt x="1" y="0"/>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5" name="Freeform 367"/>
              <p:cNvSpPr>
                <a:spLocks noChangeArrowheads="1"/>
              </p:cNvSpPr>
              <p:nvPr/>
            </p:nvSpPr>
            <p:spPr bwMode="auto">
              <a:xfrm>
                <a:off x="1148" y="982"/>
                <a:ext cx="2" cy="3"/>
              </a:xfrm>
              <a:custGeom>
                <a:avLst/>
                <a:gdLst>
                  <a:gd name="T0" fmla="*/ 64 w 1"/>
                  <a:gd name="T1" fmla="*/ 729 h 1"/>
                  <a:gd name="T2" fmla="*/ 64 w 1"/>
                  <a:gd name="T3" fmla="*/ 729 h 1"/>
                  <a:gd name="T4" fmla="*/ 64 w 1"/>
                  <a:gd name="T5" fmla="*/ 729 h 1"/>
                  <a:gd name="T6" fmla="*/ 64 w 1"/>
                  <a:gd name="T7" fmla="*/ 729 h 1"/>
                  <a:gd name="T8" fmla="*/ 0 w 1"/>
                  <a:gd name="T9" fmla="*/ 0 h 1"/>
                  <a:gd name="T10" fmla="*/ 0 w 1"/>
                  <a:gd name="T11" fmla="*/ 0 h 1"/>
                  <a:gd name="T12" fmla="*/ 64 w 1"/>
                  <a:gd name="T13" fmla="*/ 0 h 1"/>
                  <a:gd name="T14" fmla="*/ 64 w 1"/>
                  <a:gd name="T15" fmla="*/ 0 h 1"/>
                  <a:gd name="T16" fmla="*/ 64 w 1"/>
                  <a:gd name="T17" fmla="*/ 0 h 1"/>
                  <a:gd name="T18" fmla="*/ 64 w 1"/>
                  <a:gd name="T19" fmla="*/ 729 h 1"/>
                  <a:gd name="T20" fmla="*/ 64 w 1"/>
                  <a:gd name="T21" fmla="*/ 729 h 1"/>
                  <a:gd name="T22" fmla="*/ 64 w 1"/>
                  <a:gd name="T23" fmla="*/ 729 h 1"/>
                  <a:gd name="T24" fmla="*/ 64 w 1"/>
                  <a:gd name="T25" fmla="*/ 0 h 1"/>
                  <a:gd name="T26" fmla="*/ 64 w 1"/>
                  <a:gd name="T27" fmla="*/ 0 h 1"/>
                  <a:gd name="T28" fmla="*/ 64 w 1"/>
                  <a:gd name="T29" fmla="*/ 0 h 1"/>
                  <a:gd name="T30" fmla="*/ 0 w 1"/>
                  <a:gd name="T31" fmla="*/ 0 h 1"/>
                  <a:gd name="T32" fmla="*/ 0 w 1"/>
                  <a:gd name="T33" fmla="*/ 0 h 1"/>
                  <a:gd name="T34" fmla="*/ 64 w 1"/>
                  <a:gd name="T35" fmla="*/ 729 h 1"/>
                  <a:gd name="T36" fmla="*/ 64 w 1"/>
                  <a:gd name="T37" fmla="*/ 729 h 1"/>
                  <a:gd name="T38" fmla="*/ 64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0" y="0"/>
                      <a:pt x="0" y="0"/>
                      <a:pt x="0" y="0"/>
                    </a:cubicBezTo>
                    <a:cubicBezTo>
                      <a:pt x="0" y="0"/>
                      <a:pt x="0" y="0"/>
                      <a:pt x="0" y="0"/>
                    </a:cubicBezTo>
                    <a:cubicBezTo>
                      <a:pt x="0" y="1"/>
                      <a:pt x="0" y="1"/>
                      <a:pt x="1" y="1"/>
                    </a:cubicBezTo>
                    <a:cubicBezTo>
                      <a:pt x="1" y="1"/>
                      <a:pt x="1" y="1"/>
                      <a:pt x="1"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6" name="Freeform 368"/>
              <p:cNvSpPr>
                <a:spLocks noChangeArrowheads="1"/>
              </p:cNvSpPr>
              <p:nvPr/>
            </p:nvSpPr>
            <p:spPr bwMode="auto">
              <a:xfrm>
                <a:off x="1096" y="1036"/>
                <a:ext cx="7" cy="8"/>
              </a:xfrm>
              <a:custGeom>
                <a:avLst/>
                <a:gdLst>
                  <a:gd name="T0" fmla="*/ 355 w 3"/>
                  <a:gd name="T1" fmla="*/ 1059 h 3"/>
                  <a:gd name="T2" fmla="*/ 152 w 3"/>
                  <a:gd name="T3" fmla="*/ 1059 h 3"/>
                  <a:gd name="T4" fmla="*/ 0 w 3"/>
                  <a:gd name="T5" fmla="*/ 0 h 3"/>
                  <a:gd name="T6" fmla="*/ 355 w 3"/>
                  <a:gd name="T7" fmla="*/ 0 h 3"/>
                  <a:gd name="T8" fmla="*/ 355 w 3"/>
                  <a:gd name="T9" fmla="*/ 105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3"/>
                    </a:moveTo>
                    <a:cubicBezTo>
                      <a:pt x="2" y="3"/>
                      <a:pt x="1" y="3"/>
                      <a:pt x="1" y="3"/>
                    </a:cubicBezTo>
                    <a:cubicBezTo>
                      <a:pt x="0" y="2"/>
                      <a:pt x="0" y="1"/>
                      <a:pt x="0" y="0"/>
                    </a:cubicBezTo>
                    <a:cubicBezTo>
                      <a:pt x="1" y="0"/>
                      <a:pt x="2" y="0"/>
                      <a:pt x="2" y="0"/>
                    </a:cubicBezTo>
                    <a:cubicBezTo>
                      <a:pt x="3" y="1"/>
                      <a:pt x="3" y="2"/>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7" name="Freeform 369"/>
              <p:cNvSpPr>
                <a:spLocks noChangeArrowheads="1"/>
              </p:cNvSpPr>
              <p:nvPr/>
            </p:nvSpPr>
            <p:spPr bwMode="auto">
              <a:xfrm>
                <a:off x="1096" y="1036"/>
                <a:ext cx="7" cy="8"/>
              </a:xfrm>
              <a:custGeom>
                <a:avLst/>
                <a:gdLst>
                  <a:gd name="T0" fmla="*/ 355 w 3"/>
                  <a:gd name="T1" fmla="*/ 1059 h 3"/>
                  <a:gd name="T2" fmla="*/ 355 w 3"/>
                  <a:gd name="T3" fmla="*/ 1059 h 3"/>
                  <a:gd name="T4" fmla="*/ 355 w 3"/>
                  <a:gd name="T5" fmla="*/ 1059 h 3"/>
                  <a:gd name="T6" fmla="*/ 152 w 3"/>
                  <a:gd name="T7" fmla="*/ 1059 h 3"/>
                  <a:gd name="T8" fmla="*/ 0 w 3"/>
                  <a:gd name="T9" fmla="*/ 661 h 3"/>
                  <a:gd name="T10" fmla="*/ 0 w 3"/>
                  <a:gd name="T11" fmla="*/ 0 h 3"/>
                  <a:gd name="T12" fmla="*/ 152 w 3"/>
                  <a:gd name="T13" fmla="*/ 0 h 3"/>
                  <a:gd name="T14" fmla="*/ 355 w 3"/>
                  <a:gd name="T15" fmla="*/ 0 h 3"/>
                  <a:gd name="T16" fmla="*/ 469 w 3"/>
                  <a:gd name="T17" fmla="*/ 397 h 3"/>
                  <a:gd name="T18" fmla="*/ 355 w 3"/>
                  <a:gd name="T19" fmla="*/ 1059 h 3"/>
                  <a:gd name="T20" fmla="*/ 355 w 3"/>
                  <a:gd name="T21" fmla="*/ 1059 h 3"/>
                  <a:gd name="T22" fmla="*/ 355 w 3"/>
                  <a:gd name="T23" fmla="*/ 1059 h 3"/>
                  <a:gd name="T24" fmla="*/ 469 w 3"/>
                  <a:gd name="T25" fmla="*/ 397 h 3"/>
                  <a:gd name="T26" fmla="*/ 355 w 3"/>
                  <a:gd name="T27" fmla="*/ 0 h 3"/>
                  <a:gd name="T28" fmla="*/ 152 w 3"/>
                  <a:gd name="T29" fmla="*/ 0 h 3"/>
                  <a:gd name="T30" fmla="*/ 0 w 3"/>
                  <a:gd name="T31" fmla="*/ 0 h 3"/>
                  <a:gd name="T32" fmla="*/ 0 w 3"/>
                  <a:gd name="T33" fmla="*/ 661 h 3"/>
                  <a:gd name="T34" fmla="*/ 152 w 3"/>
                  <a:gd name="T35" fmla="*/ 1059 h 3"/>
                  <a:gd name="T36" fmla="*/ 355 w 3"/>
                  <a:gd name="T37" fmla="*/ 1059 h 3"/>
                  <a:gd name="T38" fmla="*/ 355 w 3"/>
                  <a:gd name="T39" fmla="*/ 105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2" y="3"/>
                    </a:moveTo>
                    <a:cubicBezTo>
                      <a:pt x="2" y="3"/>
                      <a:pt x="2" y="3"/>
                      <a:pt x="2" y="3"/>
                    </a:cubicBezTo>
                    <a:cubicBezTo>
                      <a:pt x="2" y="3"/>
                      <a:pt x="2" y="3"/>
                      <a:pt x="2" y="3"/>
                    </a:cubicBezTo>
                    <a:cubicBezTo>
                      <a:pt x="1" y="3"/>
                      <a:pt x="1" y="3"/>
                      <a:pt x="1" y="3"/>
                    </a:cubicBezTo>
                    <a:cubicBezTo>
                      <a:pt x="0" y="2"/>
                      <a:pt x="0" y="2"/>
                      <a:pt x="0" y="2"/>
                    </a:cubicBezTo>
                    <a:cubicBezTo>
                      <a:pt x="0" y="1"/>
                      <a:pt x="0" y="1"/>
                      <a:pt x="0" y="0"/>
                    </a:cubicBezTo>
                    <a:cubicBezTo>
                      <a:pt x="0" y="0"/>
                      <a:pt x="1" y="0"/>
                      <a:pt x="1" y="0"/>
                    </a:cubicBezTo>
                    <a:cubicBezTo>
                      <a:pt x="1" y="0"/>
                      <a:pt x="2" y="0"/>
                      <a:pt x="2" y="0"/>
                    </a:cubicBezTo>
                    <a:cubicBezTo>
                      <a:pt x="2" y="1"/>
                      <a:pt x="3" y="1"/>
                      <a:pt x="3" y="1"/>
                    </a:cubicBezTo>
                    <a:cubicBezTo>
                      <a:pt x="3" y="2"/>
                      <a:pt x="3" y="2"/>
                      <a:pt x="2" y="3"/>
                    </a:cubicBezTo>
                    <a:cubicBezTo>
                      <a:pt x="2" y="3"/>
                      <a:pt x="2" y="3"/>
                      <a:pt x="2" y="3"/>
                    </a:cubicBezTo>
                    <a:cubicBezTo>
                      <a:pt x="2" y="3"/>
                      <a:pt x="2" y="3"/>
                      <a:pt x="2" y="3"/>
                    </a:cubicBezTo>
                    <a:cubicBezTo>
                      <a:pt x="3" y="2"/>
                      <a:pt x="3" y="2"/>
                      <a:pt x="3" y="1"/>
                    </a:cubicBezTo>
                    <a:cubicBezTo>
                      <a:pt x="3" y="1"/>
                      <a:pt x="2" y="0"/>
                      <a:pt x="2" y="0"/>
                    </a:cubicBezTo>
                    <a:cubicBezTo>
                      <a:pt x="2" y="0"/>
                      <a:pt x="1" y="0"/>
                      <a:pt x="1" y="0"/>
                    </a:cubicBezTo>
                    <a:cubicBezTo>
                      <a:pt x="1" y="0"/>
                      <a:pt x="0" y="0"/>
                      <a:pt x="0" y="0"/>
                    </a:cubicBezTo>
                    <a:cubicBezTo>
                      <a:pt x="0" y="1"/>
                      <a:pt x="0" y="1"/>
                      <a:pt x="0" y="2"/>
                    </a:cubicBezTo>
                    <a:cubicBezTo>
                      <a:pt x="0" y="2"/>
                      <a:pt x="0" y="2"/>
                      <a:pt x="1" y="3"/>
                    </a:cubicBezTo>
                    <a:cubicBezTo>
                      <a:pt x="1" y="3"/>
                      <a:pt x="1" y="3"/>
                      <a:pt x="2" y="3"/>
                    </a:cubicBezTo>
                    <a:cubicBezTo>
                      <a:pt x="2" y="3"/>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8" name="Freeform 370"/>
              <p:cNvSpPr>
                <a:spLocks noChangeArrowheads="1"/>
              </p:cNvSpPr>
              <p:nvPr/>
            </p:nvSpPr>
            <p:spPr bwMode="auto">
              <a:xfrm>
                <a:off x="1084" y="1036"/>
                <a:ext cx="7" cy="10"/>
              </a:xfrm>
              <a:custGeom>
                <a:avLst/>
                <a:gdLst>
                  <a:gd name="T0" fmla="*/ 469 w 3"/>
                  <a:gd name="T1" fmla="*/ 655 h 4"/>
                  <a:gd name="T2" fmla="*/ 152 w 3"/>
                  <a:gd name="T3" fmla="*/ 655 h 4"/>
                  <a:gd name="T4" fmla="*/ 152 w 3"/>
                  <a:gd name="T5" fmla="*/ 262 h 4"/>
                  <a:gd name="T6" fmla="*/ 355 w 3"/>
                  <a:gd name="T7" fmla="*/ 262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2" y="4"/>
                      <a:pt x="1" y="4"/>
                      <a:pt x="1" y="3"/>
                    </a:cubicBezTo>
                    <a:cubicBezTo>
                      <a:pt x="0" y="2"/>
                      <a:pt x="0" y="2"/>
                      <a:pt x="1" y="1"/>
                    </a:cubicBezTo>
                    <a:cubicBezTo>
                      <a:pt x="1" y="0"/>
                      <a:pt x="2" y="0"/>
                      <a:pt x="2" y="1"/>
                    </a:cubicBezTo>
                    <a:cubicBezTo>
                      <a:pt x="3" y="1"/>
                      <a:pt x="3" y="2"/>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29" name="Freeform 371"/>
              <p:cNvSpPr>
                <a:spLocks noChangeArrowheads="1"/>
              </p:cNvSpPr>
              <p:nvPr/>
            </p:nvSpPr>
            <p:spPr bwMode="auto">
              <a:xfrm>
                <a:off x="1084" y="1036"/>
                <a:ext cx="7" cy="8"/>
              </a:xfrm>
              <a:custGeom>
                <a:avLst/>
                <a:gdLst>
                  <a:gd name="T0" fmla="*/ 469 w 3"/>
                  <a:gd name="T1" fmla="*/ 1059 h 3"/>
                  <a:gd name="T2" fmla="*/ 469 w 3"/>
                  <a:gd name="T3" fmla="*/ 1059 h 3"/>
                  <a:gd name="T4" fmla="*/ 355 w 3"/>
                  <a:gd name="T5" fmla="*/ 1059 h 3"/>
                  <a:gd name="T6" fmla="*/ 152 w 3"/>
                  <a:gd name="T7" fmla="*/ 1059 h 3"/>
                  <a:gd name="T8" fmla="*/ 0 w 3"/>
                  <a:gd name="T9" fmla="*/ 661 h 3"/>
                  <a:gd name="T10" fmla="*/ 152 w 3"/>
                  <a:gd name="T11" fmla="*/ 397 h 3"/>
                  <a:gd name="T12" fmla="*/ 355 w 3"/>
                  <a:gd name="T13" fmla="*/ 0 h 3"/>
                  <a:gd name="T14" fmla="*/ 355 w 3"/>
                  <a:gd name="T15" fmla="*/ 397 h 3"/>
                  <a:gd name="T16" fmla="*/ 469 w 3"/>
                  <a:gd name="T17" fmla="*/ 661 h 3"/>
                  <a:gd name="T18" fmla="*/ 469 w 3"/>
                  <a:gd name="T19" fmla="*/ 1059 h 3"/>
                  <a:gd name="T20" fmla="*/ 469 w 3"/>
                  <a:gd name="T21" fmla="*/ 1059 h 3"/>
                  <a:gd name="T22" fmla="*/ 469 w 3"/>
                  <a:gd name="T23" fmla="*/ 1059 h 3"/>
                  <a:gd name="T24" fmla="*/ 469 w 3"/>
                  <a:gd name="T25" fmla="*/ 661 h 3"/>
                  <a:gd name="T26" fmla="*/ 355 w 3"/>
                  <a:gd name="T27" fmla="*/ 397 h 3"/>
                  <a:gd name="T28" fmla="*/ 355 w 3"/>
                  <a:gd name="T29" fmla="*/ 0 h 3"/>
                  <a:gd name="T30" fmla="*/ 152 w 3"/>
                  <a:gd name="T31" fmla="*/ 397 h 3"/>
                  <a:gd name="T32" fmla="*/ 0 w 3"/>
                  <a:gd name="T33" fmla="*/ 661 h 3"/>
                  <a:gd name="T34" fmla="*/ 152 w 3"/>
                  <a:gd name="T35" fmla="*/ 1059 h 3"/>
                  <a:gd name="T36" fmla="*/ 355 w 3"/>
                  <a:gd name="T37" fmla="*/ 1059 h 3"/>
                  <a:gd name="T38" fmla="*/ 469 w 3"/>
                  <a:gd name="T39" fmla="*/ 105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3" y="3"/>
                    </a:moveTo>
                    <a:cubicBezTo>
                      <a:pt x="3" y="3"/>
                      <a:pt x="3" y="3"/>
                      <a:pt x="3" y="3"/>
                    </a:cubicBezTo>
                    <a:cubicBezTo>
                      <a:pt x="2" y="3"/>
                      <a:pt x="2" y="3"/>
                      <a:pt x="2" y="3"/>
                    </a:cubicBezTo>
                    <a:cubicBezTo>
                      <a:pt x="1" y="3"/>
                      <a:pt x="1" y="3"/>
                      <a:pt x="1" y="3"/>
                    </a:cubicBezTo>
                    <a:cubicBezTo>
                      <a:pt x="1" y="3"/>
                      <a:pt x="0" y="2"/>
                      <a:pt x="0" y="2"/>
                    </a:cubicBezTo>
                    <a:cubicBezTo>
                      <a:pt x="0" y="2"/>
                      <a:pt x="1" y="1"/>
                      <a:pt x="1" y="1"/>
                    </a:cubicBezTo>
                    <a:cubicBezTo>
                      <a:pt x="1" y="1"/>
                      <a:pt x="1" y="0"/>
                      <a:pt x="2" y="0"/>
                    </a:cubicBezTo>
                    <a:cubicBezTo>
                      <a:pt x="2" y="0"/>
                      <a:pt x="2" y="1"/>
                      <a:pt x="2" y="1"/>
                    </a:cubicBezTo>
                    <a:cubicBezTo>
                      <a:pt x="3" y="1"/>
                      <a:pt x="3" y="2"/>
                      <a:pt x="3" y="2"/>
                    </a:cubicBezTo>
                    <a:cubicBezTo>
                      <a:pt x="3" y="2"/>
                      <a:pt x="3" y="3"/>
                      <a:pt x="3" y="3"/>
                    </a:cubicBezTo>
                    <a:cubicBezTo>
                      <a:pt x="3" y="3"/>
                      <a:pt x="3" y="3"/>
                      <a:pt x="3" y="3"/>
                    </a:cubicBezTo>
                    <a:cubicBezTo>
                      <a:pt x="3" y="3"/>
                      <a:pt x="3" y="3"/>
                      <a:pt x="3" y="3"/>
                    </a:cubicBezTo>
                    <a:cubicBezTo>
                      <a:pt x="3" y="3"/>
                      <a:pt x="3" y="2"/>
                      <a:pt x="3" y="2"/>
                    </a:cubicBezTo>
                    <a:cubicBezTo>
                      <a:pt x="3" y="2"/>
                      <a:pt x="3" y="1"/>
                      <a:pt x="2" y="1"/>
                    </a:cubicBezTo>
                    <a:cubicBezTo>
                      <a:pt x="2" y="1"/>
                      <a:pt x="2" y="0"/>
                      <a:pt x="2" y="0"/>
                    </a:cubicBezTo>
                    <a:cubicBezTo>
                      <a:pt x="1" y="0"/>
                      <a:pt x="1" y="1"/>
                      <a:pt x="1" y="1"/>
                    </a:cubicBezTo>
                    <a:cubicBezTo>
                      <a:pt x="1" y="1"/>
                      <a:pt x="0" y="2"/>
                      <a:pt x="0" y="2"/>
                    </a:cubicBezTo>
                    <a:cubicBezTo>
                      <a:pt x="0" y="2"/>
                      <a:pt x="1" y="3"/>
                      <a:pt x="1" y="3"/>
                    </a:cubicBezTo>
                    <a:cubicBezTo>
                      <a:pt x="1" y="3"/>
                      <a:pt x="1" y="3"/>
                      <a:pt x="2" y="3"/>
                    </a:cubicBezTo>
                    <a:cubicBezTo>
                      <a:pt x="2" y="3"/>
                      <a:pt x="2" y="3"/>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0" name="Freeform 372"/>
              <p:cNvSpPr>
                <a:spLocks noChangeArrowheads="1"/>
              </p:cNvSpPr>
              <p:nvPr/>
            </p:nvSpPr>
            <p:spPr bwMode="auto">
              <a:xfrm>
                <a:off x="1077" y="1039"/>
                <a:ext cx="4" cy="5"/>
              </a:xfrm>
              <a:custGeom>
                <a:avLst/>
                <a:gdLst>
                  <a:gd name="T0" fmla="*/ 64 w 2"/>
                  <a:gd name="T1" fmla="*/ 467 h 2"/>
                  <a:gd name="T2" fmla="*/ 0 w 2"/>
                  <a:gd name="T3" fmla="*/ 467 h 2"/>
                  <a:gd name="T4" fmla="*/ 0 w 2"/>
                  <a:gd name="T5" fmla="*/ 0 h 2"/>
                  <a:gd name="T6" fmla="*/ 64 w 2"/>
                  <a:gd name="T7" fmla="*/ 0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1" y="2"/>
                      <a:pt x="0" y="2"/>
                      <a:pt x="0" y="2"/>
                    </a:cubicBezTo>
                    <a:cubicBezTo>
                      <a:pt x="0" y="1"/>
                      <a:pt x="0" y="0"/>
                      <a:pt x="0" y="0"/>
                    </a:cubicBezTo>
                    <a:cubicBezTo>
                      <a:pt x="0" y="0"/>
                      <a:pt x="1" y="0"/>
                      <a:pt x="1" y="0"/>
                    </a:cubicBezTo>
                    <a:cubicBezTo>
                      <a:pt x="2" y="0"/>
                      <a:pt x="2" y="1"/>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1" name="Freeform 373"/>
              <p:cNvSpPr>
                <a:spLocks noChangeArrowheads="1"/>
              </p:cNvSpPr>
              <p:nvPr/>
            </p:nvSpPr>
            <p:spPr bwMode="auto">
              <a:xfrm>
                <a:off x="1077" y="1039"/>
                <a:ext cx="4" cy="5"/>
              </a:xfrm>
              <a:custGeom>
                <a:avLst/>
                <a:gdLst>
                  <a:gd name="T0" fmla="*/ 64 w 2"/>
                  <a:gd name="T1" fmla="*/ 467 h 2"/>
                  <a:gd name="T2" fmla="*/ 64 w 2"/>
                  <a:gd name="T3" fmla="*/ 467 h 2"/>
                  <a:gd name="T4" fmla="*/ 64 w 2"/>
                  <a:gd name="T5" fmla="*/ 467 h 2"/>
                  <a:gd name="T6" fmla="*/ 0 w 2"/>
                  <a:gd name="T7" fmla="*/ 467 h 2"/>
                  <a:gd name="T8" fmla="*/ 0 w 2"/>
                  <a:gd name="T9" fmla="*/ 262 h 2"/>
                  <a:gd name="T10" fmla="*/ 0 w 2"/>
                  <a:gd name="T11" fmla="*/ 0 h 2"/>
                  <a:gd name="T12" fmla="*/ 64 w 2"/>
                  <a:gd name="T13" fmla="*/ 0 h 2"/>
                  <a:gd name="T14" fmla="*/ 64 w 2"/>
                  <a:gd name="T15" fmla="*/ 0 h 2"/>
                  <a:gd name="T16" fmla="*/ 64 w 2"/>
                  <a:gd name="T17" fmla="*/ 262 h 2"/>
                  <a:gd name="T18" fmla="*/ 64 w 2"/>
                  <a:gd name="T19" fmla="*/ 467 h 2"/>
                  <a:gd name="T20" fmla="*/ 64 w 2"/>
                  <a:gd name="T21" fmla="*/ 467 h 2"/>
                  <a:gd name="T22" fmla="*/ 64 w 2"/>
                  <a:gd name="T23" fmla="*/ 467 h 2"/>
                  <a:gd name="T24" fmla="*/ 128 w 2"/>
                  <a:gd name="T25" fmla="*/ 262 h 2"/>
                  <a:gd name="T26" fmla="*/ 64 w 2"/>
                  <a:gd name="T27" fmla="*/ 0 h 2"/>
                  <a:gd name="T28" fmla="*/ 64 w 2"/>
                  <a:gd name="T29" fmla="*/ 0 h 2"/>
                  <a:gd name="T30" fmla="*/ 0 w 2"/>
                  <a:gd name="T31" fmla="*/ 0 h 2"/>
                  <a:gd name="T32" fmla="*/ 0 w 2"/>
                  <a:gd name="T33" fmla="*/ 262 h 2"/>
                  <a:gd name="T34" fmla="*/ 0 w 2"/>
                  <a:gd name="T35" fmla="*/ 467 h 2"/>
                  <a:gd name="T36" fmla="*/ 64 w 2"/>
                  <a:gd name="T37" fmla="*/ 467 h 2"/>
                  <a:gd name="T38" fmla="*/ 64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1" y="2"/>
                      <a:pt x="1" y="2"/>
                    </a:cubicBezTo>
                    <a:cubicBezTo>
                      <a:pt x="0" y="2"/>
                      <a:pt x="0" y="2"/>
                      <a:pt x="0" y="2"/>
                    </a:cubicBezTo>
                    <a:cubicBezTo>
                      <a:pt x="0" y="1"/>
                      <a:pt x="0" y="1"/>
                      <a:pt x="0" y="1"/>
                    </a:cubicBezTo>
                    <a:cubicBezTo>
                      <a:pt x="0" y="0"/>
                      <a:pt x="0" y="0"/>
                      <a:pt x="0" y="0"/>
                    </a:cubicBezTo>
                    <a:cubicBezTo>
                      <a:pt x="0" y="0"/>
                      <a:pt x="0" y="0"/>
                      <a:pt x="1" y="0"/>
                    </a:cubicBezTo>
                    <a:cubicBezTo>
                      <a:pt x="1" y="0"/>
                      <a:pt x="1" y="0"/>
                      <a:pt x="1" y="0"/>
                    </a:cubicBezTo>
                    <a:cubicBezTo>
                      <a:pt x="1" y="0"/>
                      <a:pt x="1" y="1"/>
                      <a:pt x="1" y="1"/>
                    </a:cubicBezTo>
                    <a:cubicBezTo>
                      <a:pt x="1" y="1"/>
                      <a:pt x="1" y="1"/>
                      <a:pt x="1" y="2"/>
                    </a:cubicBezTo>
                    <a:cubicBezTo>
                      <a:pt x="1" y="2"/>
                      <a:pt x="1" y="2"/>
                      <a:pt x="1" y="2"/>
                    </a:cubicBezTo>
                    <a:cubicBezTo>
                      <a:pt x="1" y="2"/>
                      <a:pt x="1" y="2"/>
                      <a:pt x="1" y="2"/>
                    </a:cubicBezTo>
                    <a:cubicBezTo>
                      <a:pt x="1" y="1"/>
                      <a:pt x="2" y="1"/>
                      <a:pt x="2" y="1"/>
                    </a:cubicBezTo>
                    <a:cubicBezTo>
                      <a:pt x="2" y="1"/>
                      <a:pt x="1" y="0"/>
                      <a:pt x="1" y="0"/>
                    </a:cubicBezTo>
                    <a:cubicBezTo>
                      <a:pt x="1" y="0"/>
                      <a:pt x="1" y="0"/>
                      <a:pt x="1" y="0"/>
                    </a:cubicBezTo>
                    <a:cubicBezTo>
                      <a:pt x="0" y="0"/>
                      <a:pt x="0" y="0"/>
                      <a:pt x="0" y="0"/>
                    </a:cubicBezTo>
                    <a:cubicBezTo>
                      <a:pt x="0" y="0"/>
                      <a:pt x="0" y="0"/>
                      <a:pt x="0" y="1"/>
                    </a:cubicBezTo>
                    <a:cubicBezTo>
                      <a:pt x="0" y="1"/>
                      <a:pt x="0" y="1"/>
                      <a:pt x="0" y="2"/>
                    </a:cubicBezTo>
                    <a:cubicBezTo>
                      <a:pt x="0" y="2"/>
                      <a:pt x="0" y="2"/>
                      <a:pt x="1" y="2"/>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2" name="Freeform 374"/>
              <p:cNvSpPr>
                <a:spLocks noChangeArrowheads="1"/>
              </p:cNvSpPr>
              <p:nvPr/>
            </p:nvSpPr>
            <p:spPr bwMode="auto">
              <a:xfrm>
                <a:off x="460" y="791"/>
                <a:ext cx="69" cy="106"/>
              </a:xfrm>
              <a:custGeom>
                <a:avLst/>
                <a:gdLst>
                  <a:gd name="T0" fmla="*/ 2532 w 29"/>
                  <a:gd name="T1" fmla="*/ 7540 h 45"/>
                  <a:gd name="T2" fmla="*/ 2762 w 29"/>
                  <a:gd name="T3" fmla="*/ 2768 h 45"/>
                  <a:gd name="T4" fmla="*/ 2762 w 29"/>
                  <a:gd name="T5" fmla="*/ 7696 h 45"/>
                  <a:gd name="T6" fmla="*/ 5254 w 29"/>
                  <a:gd name="T7" fmla="*/ 0 h 45"/>
                  <a:gd name="T8" fmla="*/ 1994 w 29"/>
                  <a:gd name="T9" fmla="*/ 6680 h 45"/>
                  <a:gd name="T10" fmla="*/ 2532 w 29"/>
                  <a:gd name="T11" fmla="*/ 7540 h 45"/>
                  <a:gd name="T12" fmla="*/ 0 60000 65536"/>
                  <a:gd name="T13" fmla="*/ 0 60000 65536"/>
                  <a:gd name="T14" fmla="*/ 0 60000 65536"/>
                  <a:gd name="T15" fmla="*/ 0 60000 65536"/>
                  <a:gd name="T16" fmla="*/ 0 60000 65536"/>
                  <a:gd name="T17" fmla="*/ 0 60000 65536"/>
                  <a:gd name="T18" fmla="*/ 0 w 29"/>
                  <a:gd name="T19" fmla="*/ 0 h 45"/>
                  <a:gd name="T20" fmla="*/ 29 w 29"/>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9" h="45">
                    <a:moveTo>
                      <a:pt x="14" y="44"/>
                    </a:moveTo>
                    <a:cubicBezTo>
                      <a:pt x="11" y="34"/>
                      <a:pt x="9" y="24"/>
                      <a:pt x="15" y="16"/>
                    </a:cubicBezTo>
                    <a:cubicBezTo>
                      <a:pt x="12" y="26"/>
                      <a:pt x="14" y="34"/>
                      <a:pt x="15" y="45"/>
                    </a:cubicBezTo>
                    <a:cubicBezTo>
                      <a:pt x="19" y="29"/>
                      <a:pt x="17" y="9"/>
                      <a:pt x="29" y="0"/>
                    </a:cubicBezTo>
                    <a:cubicBezTo>
                      <a:pt x="17" y="6"/>
                      <a:pt x="0" y="18"/>
                      <a:pt x="11" y="39"/>
                    </a:cubicBezTo>
                    <a:cubicBezTo>
                      <a:pt x="12" y="42"/>
                      <a:pt x="14" y="44"/>
                      <a:pt x="14" y="4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3" name="Freeform 375"/>
              <p:cNvSpPr>
                <a:spLocks noChangeArrowheads="1"/>
              </p:cNvSpPr>
              <p:nvPr/>
            </p:nvSpPr>
            <p:spPr bwMode="auto">
              <a:xfrm>
                <a:off x="411" y="784"/>
                <a:ext cx="59" cy="85"/>
              </a:xfrm>
              <a:custGeom>
                <a:avLst/>
                <a:gdLst>
                  <a:gd name="T0" fmla="*/ 3809 w 25"/>
                  <a:gd name="T1" fmla="*/ 5570 h 36"/>
                  <a:gd name="T2" fmla="*/ 1777 w 25"/>
                  <a:gd name="T3" fmla="*/ 1896 h 36"/>
                  <a:gd name="T4" fmla="*/ 3653 w 25"/>
                  <a:gd name="T5" fmla="*/ 5570 h 36"/>
                  <a:gd name="T6" fmla="*/ 1392 w 25"/>
                  <a:gd name="T7" fmla="*/ 1778 h 36"/>
                  <a:gd name="T8" fmla="*/ 0 w 25"/>
                  <a:gd name="T9" fmla="*/ 0 h 36"/>
                  <a:gd name="T10" fmla="*/ 3809 w 25"/>
                  <a:gd name="T11" fmla="*/ 5223 h 36"/>
                  <a:gd name="T12" fmla="*/ 3809 w 25"/>
                  <a:gd name="T13" fmla="*/ 5570 h 36"/>
                  <a:gd name="T14" fmla="*/ 0 60000 65536"/>
                  <a:gd name="T15" fmla="*/ 0 60000 65536"/>
                  <a:gd name="T16" fmla="*/ 0 60000 65536"/>
                  <a:gd name="T17" fmla="*/ 0 60000 65536"/>
                  <a:gd name="T18" fmla="*/ 0 60000 65536"/>
                  <a:gd name="T19" fmla="*/ 0 60000 65536"/>
                  <a:gd name="T20" fmla="*/ 0 60000 65536"/>
                  <a:gd name="T21" fmla="*/ 0 w 25"/>
                  <a:gd name="T22" fmla="*/ 0 h 36"/>
                  <a:gd name="T23" fmla="*/ 25 w 2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36">
                    <a:moveTo>
                      <a:pt x="22" y="32"/>
                    </a:moveTo>
                    <a:cubicBezTo>
                      <a:pt x="17" y="22"/>
                      <a:pt x="16" y="17"/>
                      <a:pt x="10" y="11"/>
                    </a:cubicBezTo>
                    <a:cubicBezTo>
                      <a:pt x="13" y="18"/>
                      <a:pt x="17" y="24"/>
                      <a:pt x="21" y="32"/>
                    </a:cubicBezTo>
                    <a:cubicBezTo>
                      <a:pt x="18" y="27"/>
                      <a:pt x="12" y="18"/>
                      <a:pt x="8" y="10"/>
                    </a:cubicBezTo>
                    <a:cubicBezTo>
                      <a:pt x="6" y="6"/>
                      <a:pt x="3" y="3"/>
                      <a:pt x="0" y="0"/>
                    </a:cubicBezTo>
                    <a:cubicBezTo>
                      <a:pt x="6" y="4"/>
                      <a:pt x="18" y="16"/>
                      <a:pt x="22" y="30"/>
                    </a:cubicBezTo>
                    <a:cubicBezTo>
                      <a:pt x="23" y="33"/>
                      <a:pt x="25" y="36"/>
                      <a:pt x="22" y="3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4" name="Freeform 376"/>
              <p:cNvSpPr>
                <a:spLocks noChangeArrowheads="1"/>
              </p:cNvSpPr>
              <p:nvPr/>
            </p:nvSpPr>
            <p:spPr bwMode="auto">
              <a:xfrm>
                <a:off x="380" y="1088"/>
                <a:ext cx="73" cy="50"/>
              </a:xfrm>
              <a:custGeom>
                <a:avLst/>
                <a:gdLst>
                  <a:gd name="T0" fmla="*/ 638 w 31"/>
                  <a:gd name="T1" fmla="*/ 2890 h 21"/>
                  <a:gd name="T2" fmla="*/ 2517 w 31"/>
                  <a:gd name="T3" fmla="*/ 1281 h 21"/>
                  <a:gd name="T4" fmla="*/ 4425 w 31"/>
                  <a:gd name="T5" fmla="*/ 1445 h 21"/>
                  <a:gd name="T6" fmla="*/ 4924 w 31"/>
                  <a:gd name="T7" fmla="*/ 0 h 21"/>
                  <a:gd name="T8" fmla="*/ 3410 w 31"/>
                  <a:gd name="T9" fmla="*/ 2376 h 21"/>
                  <a:gd name="T10" fmla="*/ 638 w 31"/>
                  <a:gd name="T11" fmla="*/ 2890 h 21"/>
                  <a:gd name="T12" fmla="*/ 0 60000 65536"/>
                  <a:gd name="T13" fmla="*/ 0 60000 65536"/>
                  <a:gd name="T14" fmla="*/ 0 60000 65536"/>
                  <a:gd name="T15" fmla="*/ 0 60000 65536"/>
                  <a:gd name="T16" fmla="*/ 0 60000 65536"/>
                  <a:gd name="T17" fmla="*/ 0 60000 65536"/>
                  <a:gd name="T18" fmla="*/ 0 w 31"/>
                  <a:gd name="T19" fmla="*/ 0 h 21"/>
                  <a:gd name="T20" fmla="*/ 31 w 3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1" h="21">
                    <a:moveTo>
                      <a:pt x="4" y="16"/>
                    </a:moveTo>
                    <a:cubicBezTo>
                      <a:pt x="0" y="21"/>
                      <a:pt x="8" y="8"/>
                      <a:pt x="15" y="7"/>
                    </a:cubicBezTo>
                    <a:cubicBezTo>
                      <a:pt x="18" y="7"/>
                      <a:pt x="23" y="10"/>
                      <a:pt x="26" y="8"/>
                    </a:cubicBezTo>
                    <a:cubicBezTo>
                      <a:pt x="28" y="8"/>
                      <a:pt x="30" y="6"/>
                      <a:pt x="29" y="0"/>
                    </a:cubicBezTo>
                    <a:cubicBezTo>
                      <a:pt x="31" y="10"/>
                      <a:pt x="23" y="13"/>
                      <a:pt x="20" y="13"/>
                    </a:cubicBezTo>
                    <a:cubicBezTo>
                      <a:pt x="14" y="14"/>
                      <a:pt x="10" y="11"/>
                      <a:pt x="4" y="16"/>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5" name="Freeform 377"/>
              <p:cNvSpPr>
                <a:spLocks noChangeArrowheads="1"/>
              </p:cNvSpPr>
              <p:nvPr/>
            </p:nvSpPr>
            <p:spPr bwMode="auto">
              <a:xfrm>
                <a:off x="382" y="1003"/>
                <a:ext cx="97" cy="81"/>
              </a:xfrm>
              <a:custGeom>
                <a:avLst/>
                <a:gdLst>
                  <a:gd name="T0" fmla="*/ 6303 w 41"/>
                  <a:gd name="T1" fmla="*/ 931 h 34"/>
                  <a:gd name="T2" fmla="*/ 5418 w 41"/>
                  <a:gd name="T3" fmla="*/ 2004 h 34"/>
                  <a:gd name="T4" fmla="*/ 4885 w 41"/>
                  <a:gd name="T5" fmla="*/ 2935 h 34"/>
                  <a:gd name="T6" fmla="*/ 3693 w 41"/>
                  <a:gd name="T7" fmla="*/ 4893 h 34"/>
                  <a:gd name="T8" fmla="*/ 2451 w 41"/>
                  <a:gd name="T9" fmla="*/ 5830 h 34"/>
                  <a:gd name="T10" fmla="*/ 0 w 41"/>
                  <a:gd name="T11" fmla="*/ 4774 h 34"/>
                  <a:gd name="T12" fmla="*/ 2065 w 41"/>
                  <a:gd name="T13" fmla="*/ 6056 h 34"/>
                  <a:gd name="T14" fmla="*/ 4012 w 41"/>
                  <a:gd name="T15" fmla="*/ 5830 h 34"/>
                  <a:gd name="T16" fmla="*/ 5922 w 41"/>
                  <a:gd name="T17" fmla="*/ 4607 h 34"/>
                  <a:gd name="T18" fmla="*/ 6303 w 41"/>
                  <a:gd name="T19" fmla="*/ 3678 h 34"/>
                  <a:gd name="T20" fmla="*/ 6516 w 41"/>
                  <a:gd name="T21" fmla="*/ 1839 h 34"/>
                  <a:gd name="T22" fmla="*/ 7048 w 41"/>
                  <a:gd name="T23" fmla="*/ 164 h 34"/>
                  <a:gd name="T24" fmla="*/ 6303 w 41"/>
                  <a:gd name="T25" fmla="*/ 93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34"/>
                  <a:gd name="T41" fmla="*/ 41 w 41"/>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34">
                    <a:moveTo>
                      <a:pt x="36" y="5"/>
                    </a:moveTo>
                    <a:cubicBezTo>
                      <a:pt x="35" y="6"/>
                      <a:pt x="32" y="9"/>
                      <a:pt x="31" y="11"/>
                    </a:cubicBezTo>
                    <a:cubicBezTo>
                      <a:pt x="30" y="13"/>
                      <a:pt x="29" y="14"/>
                      <a:pt x="28" y="16"/>
                    </a:cubicBezTo>
                    <a:cubicBezTo>
                      <a:pt x="26" y="20"/>
                      <a:pt x="24" y="24"/>
                      <a:pt x="21" y="27"/>
                    </a:cubicBezTo>
                    <a:cubicBezTo>
                      <a:pt x="19" y="29"/>
                      <a:pt x="18" y="31"/>
                      <a:pt x="14" y="32"/>
                    </a:cubicBezTo>
                    <a:cubicBezTo>
                      <a:pt x="5" y="32"/>
                      <a:pt x="2" y="28"/>
                      <a:pt x="0" y="26"/>
                    </a:cubicBezTo>
                    <a:cubicBezTo>
                      <a:pt x="1" y="30"/>
                      <a:pt x="9" y="33"/>
                      <a:pt x="12" y="33"/>
                    </a:cubicBezTo>
                    <a:cubicBezTo>
                      <a:pt x="16" y="34"/>
                      <a:pt x="19" y="33"/>
                      <a:pt x="23" y="32"/>
                    </a:cubicBezTo>
                    <a:cubicBezTo>
                      <a:pt x="28" y="31"/>
                      <a:pt x="31" y="29"/>
                      <a:pt x="34" y="25"/>
                    </a:cubicBezTo>
                    <a:cubicBezTo>
                      <a:pt x="35" y="23"/>
                      <a:pt x="36" y="22"/>
                      <a:pt x="36" y="20"/>
                    </a:cubicBezTo>
                    <a:cubicBezTo>
                      <a:pt x="37" y="18"/>
                      <a:pt x="37" y="13"/>
                      <a:pt x="37" y="10"/>
                    </a:cubicBezTo>
                    <a:cubicBezTo>
                      <a:pt x="37" y="4"/>
                      <a:pt x="40" y="2"/>
                      <a:pt x="40" y="1"/>
                    </a:cubicBezTo>
                    <a:cubicBezTo>
                      <a:pt x="41" y="0"/>
                      <a:pt x="37" y="4"/>
                      <a:pt x="36" y="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6" name="Freeform 378"/>
              <p:cNvSpPr>
                <a:spLocks noChangeArrowheads="1"/>
              </p:cNvSpPr>
              <p:nvPr/>
            </p:nvSpPr>
            <p:spPr bwMode="auto">
              <a:xfrm>
                <a:off x="477" y="989"/>
                <a:ext cx="165" cy="144"/>
              </a:xfrm>
              <a:custGeom>
                <a:avLst/>
                <a:gdLst>
                  <a:gd name="T0" fmla="*/ 8212 w 70"/>
                  <a:gd name="T1" fmla="*/ 7117 h 61"/>
                  <a:gd name="T2" fmla="*/ 11484 w 70"/>
                  <a:gd name="T3" fmla="*/ 10026 h 61"/>
                  <a:gd name="T4" fmla="*/ 10124 w 70"/>
                  <a:gd name="T5" fmla="*/ 7483 h 61"/>
                  <a:gd name="T6" fmla="*/ 9101 w 70"/>
                  <a:gd name="T7" fmla="*/ 4681 h 61"/>
                  <a:gd name="T8" fmla="*/ 8094 w 70"/>
                  <a:gd name="T9" fmla="*/ 3288 h 61"/>
                  <a:gd name="T10" fmla="*/ 4662 w 70"/>
                  <a:gd name="T11" fmla="*/ 659 h 61"/>
                  <a:gd name="T12" fmla="*/ 2251 w 70"/>
                  <a:gd name="T13" fmla="*/ 156 h 61"/>
                  <a:gd name="T14" fmla="*/ 0 w 70"/>
                  <a:gd name="T15" fmla="*/ 2051 h 61"/>
                  <a:gd name="T16" fmla="*/ 2411 w 70"/>
                  <a:gd name="T17" fmla="*/ 368 h 61"/>
                  <a:gd name="T18" fmla="*/ 5162 w 70"/>
                  <a:gd name="T19" fmla="*/ 2051 h 61"/>
                  <a:gd name="T20" fmla="*/ 8212 w 70"/>
                  <a:gd name="T21" fmla="*/ 7117 h 61"/>
                  <a:gd name="T22" fmla="*/ 8212 w 70"/>
                  <a:gd name="T23" fmla="*/ 7117 h 61"/>
                  <a:gd name="T24" fmla="*/ 8212 w 70"/>
                  <a:gd name="T25" fmla="*/ 711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61"/>
                  <a:gd name="T41" fmla="*/ 70 w 70"/>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61">
                    <a:moveTo>
                      <a:pt x="48" y="41"/>
                    </a:moveTo>
                    <a:cubicBezTo>
                      <a:pt x="53" y="47"/>
                      <a:pt x="70" y="61"/>
                      <a:pt x="67" y="58"/>
                    </a:cubicBezTo>
                    <a:cubicBezTo>
                      <a:pt x="67" y="57"/>
                      <a:pt x="62" y="54"/>
                      <a:pt x="59" y="43"/>
                    </a:cubicBezTo>
                    <a:cubicBezTo>
                      <a:pt x="57" y="39"/>
                      <a:pt x="54" y="30"/>
                      <a:pt x="53" y="27"/>
                    </a:cubicBezTo>
                    <a:cubicBezTo>
                      <a:pt x="51" y="23"/>
                      <a:pt x="50" y="22"/>
                      <a:pt x="47" y="19"/>
                    </a:cubicBezTo>
                    <a:cubicBezTo>
                      <a:pt x="41" y="11"/>
                      <a:pt x="33" y="7"/>
                      <a:pt x="27" y="4"/>
                    </a:cubicBezTo>
                    <a:cubicBezTo>
                      <a:pt x="21" y="1"/>
                      <a:pt x="19" y="0"/>
                      <a:pt x="13" y="1"/>
                    </a:cubicBezTo>
                    <a:cubicBezTo>
                      <a:pt x="9" y="1"/>
                      <a:pt x="3" y="3"/>
                      <a:pt x="0" y="12"/>
                    </a:cubicBezTo>
                    <a:cubicBezTo>
                      <a:pt x="2" y="7"/>
                      <a:pt x="5" y="1"/>
                      <a:pt x="14" y="2"/>
                    </a:cubicBezTo>
                    <a:cubicBezTo>
                      <a:pt x="22" y="3"/>
                      <a:pt x="27" y="7"/>
                      <a:pt x="30" y="12"/>
                    </a:cubicBezTo>
                    <a:cubicBezTo>
                      <a:pt x="35" y="22"/>
                      <a:pt x="44" y="35"/>
                      <a:pt x="48" y="41"/>
                    </a:cubicBezTo>
                    <a:cubicBezTo>
                      <a:pt x="48" y="41"/>
                      <a:pt x="48" y="41"/>
                      <a:pt x="48" y="41"/>
                    </a:cubicBezTo>
                    <a:cubicBezTo>
                      <a:pt x="48" y="41"/>
                      <a:pt x="48" y="41"/>
                      <a:pt x="48" y="4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7" name="Freeform 379"/>
              <p:cNvSpPr>
                <a:spLocks noChangeArrowheads="1"/>
              </p:cNvSpPr>
              <p:nvPr/>
            </p:nvSpPr>
            <p:spPr bwMode="auto">
              <a:xfrm>
                <a:off x="361" y="968"/>
                <a:ext cx="123" cy="57"/>
              </a:xfrm>
              <a:custGeom>
                <a:avLst/>
                <a:gdLst>
                  <a:gd name="T0" fmla="*/ 4225 w 52"/>
                  <a:gd name="T1" fmla="*/ 1596 h 24"/>
                  <a:gd name="T2" fmla="*/ 0 w 52"/>
                  <a:gd name="T3" fmla="*/ 4299 h 24"/>
                  <a:gd name="T4" fmla="*/ 0 w 52"/>
                  <a:gd name="T5" fmla="*/ 4299 h 24"/>
                  <a:gd name="T6" fmla="*/ 3323 w 52"/>
                  <a:gd name="T7" fmla="*/ 2199 h 24"/>
                  <a:gd name="T8" fmla="*/ 5913 w 52"/>
                  <a:gd name="T9" fmla="*/ 4168 h 24"/>
                  <a:gd name="T10" fmla="*/ 8733 w 52"/>
                  <a:gd name="T11" fmla="*/ 2358 h 24"/>
                  <a:gd name="T12" fmla="*/ 7704 w 52"/>
                  <a:gd name="T13" fmla="*/ 2729 h 24"/>
                  <a:gd name="T14" fmla="*/ 4225 w 52"/>
                  <a:gd name="T15" fmla="*/ 1596 h 24"/>
                  <a:gd name="T16" fmla="*/ 4225 w 52"/>
                  <a:gd name="T17" fmla="*/ 1596 h 24"/>
                  <a:gd name="T18" fmla="*/ 4225 w 52"/>
                  <a:gd name="T19" fmla="*/ 159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24"/>
                  <a:gd name="T32" fmla="*/ 52 w 5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24">
                    <a:moveTo>
                      <a:pt x="24" y="9"/>
                    </a:moveTo>
                    <a:cubicBezTo>
                      <a:pt x="4" y="0"/>
                      <a:pt x="0" y="24"/>
                      <a:pt x="0" y="24"/>
                    </a:cubicBezTo>
                    <a:cubicBezTo>
                      <a:pt x="0" y="24"/>
                      <a:pt x="0" y="24"/>
                      <a:pt x="0" y="24"/>
                    </a:cubicBezTo>
                    <a:cubicBezTo>
                      <a:pt x="7" y="5"/>
                      <a:pt x="19" y="12"/>
                      <a:pt x="19" y="12"/>
                    </a:cubicBezTo>
                    <a:cubicBezTo>
                      <a:pt x="23" y="20"/>
                      <a:pt x="27" y="24"/>
                      <a:pt x="34" y="23"/>
                    </a:cubicBezTo>
                    <a:cubicBezTo>
                      <a:pt x="41" y="21"/>
                      <a:pt x="50" y="13"/>
                      <a:pt x="50" y="13"/>
                    </a:cubicBezTo>
                    <a:cubicBezTo>
                      <a:pt x="52" y="11"/>
                      <a:pt x="52" y="11"/>
                      <a:pt x="44" y="15"/>
                    </a:cubicBezTo>
                    <a:cubicBezTo>
                      <a:pt x="38" y="18"/>
                      <a:pt x="30" y="13"/>
                      <a:pt x="24" y="9"/>
                    </a:cubicBezTo>
                    <a:cubicBezTo>
                      <a:pt x="24" y="9"/>
                      <a:pt x="24" y="9"/>
                      <a:pt x="24" y="9"/>
                    </a:cubicBezTo>
                    <a:cubicBezTo>
                      <a:pt x="24" y="9"/>
                      <a:pt x="24" y="9"/>
                      <a:pt x="2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8" name="Freeform 380"/>
              <p:cNvSpPr>
                <a:spLocks noChangeArrowheads="1"/>
              </p:cNvSpPr>
              <p:nvPr/>
            </p:nvSpPr>
            <p:spPr bwMode="auto">
              <a:xfrm>
                <a:off x="510" y="869"/>
                <a:ext cx="137" cy="123"/>
              </a:xfrm>
              <a:custGeom>
                <a:avLst/>
                <a:gdLst>
                  <a:gd name="T0" fmla="*/ 659 w 58"/>
                  <a:gd name="T1" fmla="*/ 7860 h 52"/>
                  <a:gd name="T2" fmla="*/ 5350 w 58"/>
                  <a:gd name="T3" fmla="*/ 6290 h 52"/>
                  <a:gd name="T4" fmla="*/ 7287 w 58"/>
                  <a:gd name="T5" fmla="*/ 6670 h 52"/>
                  <a:gd name="T6" fmla="*/ 5735 w 58"/>
                  <a:gd name="T7" fmla="*/ 7172 h 52"/>
                  <a:gd name="T8" fmla="*/ 1781 w 58"/>
                  <a:gd name="T9" fmla="*/ 8073 h 52"/>
                  <a:gd name="T10" fmla="*/ 3175 w 58"/>
                  <a:gd name="T11" fmla="*/ 8454 h 52"/>
                  <a:gd name="T12" fmla="*/ 7500 w 58"/>
                  <a:gd name="T13" fmla="*/ 8073 h 52"/>
                  <a:gd name="T14" fmla="*/ 9396 w 58"/>
                  <a:gd name="T15" fmla="*/ 4885 h 52"/>
                  <a:gd name="T16" fmla="*/ 4849 w 58"/>
                  <a:gd name="T17" fmla="*/ 5254 h 52"/>
                  <a:gd name="T18" fmla="*/ 659 w 58"/>
                  <a:gd name="T19" fmla="*/ 786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2"/>
                  <a:gd name="T32" fmla="*/ 58 w 58"/>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2">
                    <a:moveTo>
                      <a:pt x="4" y="45"/>
                    </a:moveTo>
                    <a:cubicBezTo>
                      <a:pt x="4" y="45"/>
                      <a:pt x="20" y="34"/>
                      <a:pt x="31" y="36"/>
                    </a:cubicBezTo>
                    <a:cubicBezTo>
                      <a:pt x="42" y="38"/>
                      <a:pt x="42" y="38"/>
                      <a:pt x="42" y="38"/>
                    </a:cubicBezTo>
                    <a:cubicBezTo>
                      <a:pt x="33" y="41"/>
                      <a:pt x="33" y="41"/>
                      <a:pt x="33" y="41"/>
                    </a:cubicBezTo>
                    <a:cubicBezTo>
                      <a:pt x="28" y="42"/>
                      <a:pt x="10" y="46"/>
                      <a:pt x="10" y="46"/>
                    </a:cubicBezTo>
                    <a:cubicBezTo>
                      <a:pt x="0" y="50"/>
                      <a:pt x="8" y="47"/>
                      <a:pt x="18" y="48"/>
                    </a:cubicBezTo>
                    <a:cubicBezTo>
                      <a:pt x="26" y="48"/>
                      <a:pt x="33" y="52"/>
                      <a:pt x="43" y="46"/>
                    </a:cubicBezTo>
                    <a:cubicBezTo>
                      <a:pt x="53" y="40"/>
                      <a:pt x="58" y="0"/>
                      <a:pt x="54" y="28"/>
                    </a:cubicBezTo>
                    <a:cubicBezTo>
                      <a:pt x="53" y="35"/>
                      <a:pt x="45" y="34"/>
                      <a:pt x="28" y="30"/>
                    </a:cubicBezTo>
                    <a:cubicBezTo>
                      <a:pt x="11" y="26"/>
                      <a:pt x="0" y="47"/>
                      <a:pt x="4" y="4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39" name="Freeform 381"/>
              <p:cNvSpPr>
                <a:spLocks noChangeArrowheads="1"/>
              </p:cNvSpPr>
              <p:nvPr/>
            </p:nvSpPr>
            <p:spPr bwMode="auto">
              <a:xfrm>
                <a:off x="397" y="897"/>
                <a:ext cx="73" cy="92"/>
              </a:xfrm>
              <a:custGeom>
                <a:avLst/>
                <a:gdLst>
                  <a:gd name="T0" fmla="*/ 4924 w 31"/>
                  <a:gd name="T1" fmla="*/ 6221 h 39"/>
                  <a:gd name="T2" fmla="*/ 3045 w 31"/>
                  <a:gd name="T3" fmla="*/ 3649 h 39"/>
                  <a:gd name="T4" fmla="*/ 860 w 31"/>
                  <a:gd name="T5" fmla="*/ 524 h 39"/>
                  <a:gd name="T6" fmla="*/ 1020 w 31"/>
                  <a:gd name="T7" fmla="*/ 4145 h 39"/>
                  <a:gd name="T8" fmla="*/ 3410 w 31"/>
                  <a:gd name="T9" fmla="*/ 5855 h 39"/>
                  <a:gd name="T10" fmla="*/ 4269 w 31"/>
                  <a:gd name="T11" fmla="*/ 6221 h 39"/>
                  <a:gd name="T12" fmla="*/ 2247 w 31"/>
                  <a:gd name="T13" fmla="*/ 4307 h 39"/>
                  <a:gd name="T14" fmla="*/ 1387 w 31"/>
                  <a:gd name="T15" fmla="*/ 3439 h 39"/>
                  <a:gd name="T16" fmla="*/ 2402 w 31"/>
                  <a:gd name="T17" fmla="*/ 3939 h 39"/>
                  <a:gd name="T18" fmla="*/ 4924 w 31"/>
                  <a:gd name="T19" fmla="*/ 6355 h 39"/>
                  <a:gd name="T20" fmla="*/ 4924 w 31"/>
                  <a:gd name="T21" fmla="*/ 6221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9"/>
                  <a:gd name="T35" fmla="*/ 31 w 3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9">
                    <a:moveTo>
                      <a:pt x="29" y="36"/>
                    </a:moveTo>
                    <a:cubicBezTo>
                      <a:pt x="31" y="39"/>
                      <a:pt x="28" y="25"/>
                      <a:pt x="18" y="21"/>
                    </a:cubicBezTo>
                    <a:cubicBezTo>
                      <a:pt x="7" y="17"/>
                      <a:pt x="0" y="12"/>
                      <a:pt x="5" y="3"/>
                    </a:cubicBezTo>
                    <a:cubicBezTo>
                      <a:pt x="7" y="0"/>
                      <a:pt x="1" y="18"/>
                      <a:pt x="6" y="24"/>
                    </a:cubicBezTo>
                    <a:cubicBezTo>
                      <a:pt x="10" y="31"/>
                      <a:pt x="14" y="32"/>
                      <a:pt x="20" y="34"/>
                    </a:cubicBezTo>
                    <a:cubicBezTo>
                      <a:pt x="25" y="36"/>
                      <a:pt x="27" y="38"/>
                      <a:pt x="25" y="36"/>
                    </a:cubicBezTo>
                    <a:cubicBezTo>
                      <a:pt x="25" y="36"/>
                      <a:pt x="15" y="27"/>
                      <a:pt x="13" y="25"/>
                    </a:cubicBezTo>
                    <a:cubicBezTo>
                      <a:pt x="8" y="20"/>
                      <a:pt x="8" y="20"/>
                      <a:pt x="8" y="20"/>
                    </a:cubicBezTo>
                    <a:cubicBezTo>
                      <a:pt x="8" y="20"/>
                      <a:pt x="8" y="20"/>
                      <a:pt x="14" y="23"/>
                    </a:cubicBezTo>
                    <a:cubicBezTo>
                      <a:pt x="21" y="26"/>
                      <a:pt x="29" y="37"/>
                      <a:pt x="29" y="37"/>
                    </a:cubicBezTo>
                    <a:lnTo>
                      <a:pt x="29" y="36"/>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0" name="Freeform 382"/>
              <p:cNvSpPr>
                <a:spLocks noChangeArrowheads="1"/>
              </p:cNvSpPr>
              <p:nvPr/>
            </p:nvSpPr>
            <p:spPr bwMode="auto">
              <a:xfrm>
                <a:off x="394" y="859"/>
                <a:ext cx="95" cy="97"/>
              </a:xfrm>
              <a:custGeom>
                <a:avLst/>
                <a:gdLst>
                  <a:gd name="T0" fmla="*/ 3631 w 40"/>
                  <a:gd name="T1" fmla="*/ 873 h 41"/>
                  <a:gd name="T2" fmla="*/ 2729 w 40"/>
                  <a:gd name="T3" fmla="*/ 660 h 41"/>
                  <a:gd name="T4" fmla="*/ 2864 w 40"/>
                  <a:gd name="T5" fmla="*/ 873 h 41"/>
                  <a:gd name="T6" fmla="*/ 4299 w 40"/>
                  <a:gd name="T7" fmla="*/ 1561 h 41"/>
                  <a:gd name="T8" fmla="*/ 4676 w 40"/>
                  <a:gd name="T9" fmla="*/ 4885 h 41"/>
                  <a:gd name="T10" fmla="*/ 6802 w 40"/>
                  <a:gd name="T11" fmla="*/ 7048 h 41"/>
                  <a:gd name="T12" fmla="*/ 6108 w 40"/>
                  <a:gd name="T13" fmla="*/ 6146 h 41"/>
                  <a:gd name="T14" fmla="*/ 5883 w 40"/>
                  <a:gd name="T15" fmla="*/ 2820 h 41"/>
                  <a:gd name="T16" fmla="*/ 4833 w 40"/>
                  <a:gd name="T17" fmla="*/ 1259 h 41"/>
                  <a:gd name="T18" fmla="*/ 4676 w 40"/>
                  <a:gd name="T19" fmla="*/ 1036 h 41"/>
                  <a:gd name="T20" fmla="*/ 3631 w 40"/>
                  <a:gd name="T21" fmla="*/ 873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1"/>
                  <a:gd name="T35" fmla="*/ 40 w 4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1">
                    <a:moveTo>
                      <a:pt x="20" y="5"/>
                    </a:moveTo>
                    <a:cubicBezTo>
                      <a:pt x="18" y="4"/>
                      <a:pt x="15" y="4"/>
                      <a:pt x="15" y="4"/>
                    </a:cubicBezTo>
                    <a:cubicBezTo>
                      <a:pt x="15" y="4"/>
                      <a:pt x="0" y="0"/>
                      <a:pt x="16" y="5"/>
                    </a:cubicBezTo>
                    <a:cubicBezTo>
                      <a:pt x="19" y="5"/>
                      <a:pt x="21" y="6"/>
                      <a:pt x="24" y="9"/>
                    </a:cubicBezTo>
                    <a:cubicBezTo>
                      <a:pt x="27" y="14"/>
                      <a:pt x="22" y="22"/>
                      <a:pt x="26" y="28"/>
                    </a:cubicBezTo>
                    <a:cubicBezTo>
                      <a:pt x="29" y="34"/>
                      <a:pt x="38" y="40"/>
                      <a:pt x="38" y="40"/>
                    </a:cubicBezTo>
                    <a:cubicBezTo>
                      <a:pt x="40" y="41"/>
                      <a:pt x="40" y="41"/>
                      <a:pt x="34" y="35"/>
                    </a:cubicBezTo>
                    <a:cubicBezTo>
                      <a:pt x="30" y="30"/>
                      <a:pt x="32" y="23"/>
                      <a:pt x="33" y="16"/>
                    </a:cubicBezTo>
                    <a:cubicBezTo>
                      <a:pt x="34" y="10"/>
                      <a:pt x="27" y="7"/>
                      <a:pt x="27" y="7"/>
                    </a:cubicBezTo>
                    <a:cubicBezTo>
                      <a:pt x="27" y="7"/>
                      <a:pt x="27" y="6"/>
                      <a:pt x="26" y="6"/>
                    </a:cubicBezTo>
                    <a:cubicBezTo>
                      <a:pt x="22" y="5"/>
                      <a:pt x="22" y="5"/>
                      <a:pt x="20" y="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1" name="Freeform 383"/>
              <p:cNvSpPr>
                <a:spLocks noChangeArrowheads="1"/>
              </p:cNvSpPr>
              <p:nvPr/>
            </p:nvSpPr>
            <p:spPr bwMode="auto">
              <a:xfrm>
                <a:off x="491" y="826"/>
                <a:ext cx="59" cy="142"/>
              </a:xfrm>
              <a:custGeom>
                <a:avLst/>
                <a:gdLst>
                  <a:gd name="T0" fmla="*/ 1024 w 25"/>
                  <a:gd name="T1" fmla="*/ 9135 h 60"/>
                  <a:gd name="T2" fmla="*/ 2261 w 25"/>
                  <a:gd name="T3" fmla="*/ 5647 h 60"/>
                  <a:gd name="T4" fmla="*/ 3075 w 25"/>
                  <a:gd name="T5" fmla="*/ 4733 h 60"/>
                  <a:gd name="T6" fmla="*/ 2785 w 25"/>
                  <a:gd name="T7" fmla="*/ 5926 h 60"/>
                  <a:gd name="T8" fmla="*/ 1777 w 25"/>
                  <a:gd name="T9" fmla="*/ 8468 h 60"/>
                  <a:gd name="T10" fmla="*/ 2417 w 25"/>
                  <a:gd name="T11" fmla="*/ 7943 h 60"/>
                  <a:gd name="T12" fmla="*/ 3944 w 25"/>
                  <a:gd name="T13" fmla="*/ 5422 h 60"/>
                  <a:gd name="T14" fmla="*/ 3285 w 25"/>
                  <a:gd name="T15" fmla="*/ 2823 h 60"/>
                  <a:gd name="T16" fmla="*/ 1548 w 25"/>
                  <a:gd name="T17" fmla="*/ 5422 h 60"/>
                  <a:gd name="T18" fmla="*/ 1024 w 25"/>
                  <a:gd name="T19" fmla="*/ 9135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60"/>
                  <a:gd name="T32" fmla="*/ 25 w 2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60">
                    <a:moveTo>
                      <a:pt x="6" y="52"/>
                    </a:moveTo>
                    <a:cubicBezTo>
                      <a:pt x="6" y="52"/>
                      <a:pt x="8" y="37"/>
                      <a:pt x="13" y="32"/>
                    </a:cubicBezTo>
                    <a:cubicBezTo>
                      <a:pt x="18" y="27"/>
                      <a:pt x="18" y="27"/>
                      <a:pt x="18" y="27"/>
                    </a:cubicBezTo>
                    <a:cubicBezTo>
                      <a:pt x="16" y="34"/>
                      <a:pt x="16" y="34"/>
                      <a:pt x="16" y="34"/>
                    </a:cubicBezTo>
                    <a:cubicBezTo>
                      <a:pt x="15" y="37"/>
                      <a:pt x="10" y="48"/>
                      <a:pt x="10" y="48"/>
                    </a:cubicBezTo>
                    <a:cubicBezTo>
                      <a:pt x="7" y="60"/>
                      <a:pt x="10" y="49"/>
                      <a:pt x="14" y="45"/>
                    </a:cubicBezTo>
                    <a:cubicBezTo>
                      <a:pt x="18" y="41"/>
                      <a:pt x="25" y="39"/>
                      <a:pt x="23" y="31"/>
                    </a:cubicBezTo>
                    <a:cubicBezTo>
                      <a:pt x="18" y="11"/>
                      <a:pt x="19" y="0"/>
                      <a:pt x="19" y="16"/>
                    </a:cubicBezTo>
                    <a:cubicBezTo>
                      <a:pt x="19" y="21"/>
                      <a:pt x="19" y="23"/>
                      <a:pt x="9" y="31"/>
                    </a:cubicBezTo>
                    <a:cubicBezTo>
                      <a:pt x="0" y="38"/>
                      <a:pt x="5" y="55"/>
                      <a:pt x="6" y="5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2" name="Freeform 384"/>
              <p:cNvSpPr>
                <a:spLocks noChangeArrowheads="1"/>
              </p:cNvSpPr>
              <p:nvPr/>
            </p:nvSpPr>
            <p:spPr bwMode="auto">
              <a:xfrm>
                <a:off x="371" y="1003"/>
                <a:ext cx="207" cy="600"/>
              </a:xfrm>
              <a:custGeom>
                <a:avLst/>
                <a:gdLst>
                  <a:gd name="T0" fmla="*/ 1378 w 88"/>
                  <a:gd name="T1" fmla="*/ 32001 h 254"/>
                  <a:gd name="T2" fmla="*/ 2021 w 88"/>
                  <a:gd name="T3" fmla="*/ 44117 h 254"/>
                  <a:gd name="T4" fmla="*/ 2021 w 88"/>
                  <a:gd name="T5" fmla="*/ 44117 h 254"/>
                  <a:gd name="T6" fmla="*/ 0 w 88"/>
                  <a:gd name="T7" fmla="*/ 35473 h 254"/>
                  <a:gd name="T8" fmla="*/ 5389 w 88"/>
                  <a:gd name="T9" fmla="*/ 25372 h 254"/>
                  <a:gd name="T10" fmla="*/ 13159 w 88"/>
                  <a:gd name="T11" fmla="*/ 17003 h 254"/>
                  <a:gd name="T12" fmla="*/ 10663 w 88"/>
                  <a:gd name="T13" fmla="*/ 5603 h 254"/>
                  <a:gd name="T14" fmla="*/ 9800 w 88"/>
                  <a:gd name="T15" fmla="*/ 0 h 254"/>
                  <a:gd name="T16" fmla="*/ 10868 w 88"/>
                  <a:gd name="T17" fmla="*/ 5350 h 254"/>
                  <a:gd name="T18" fmla="*/ 13744 w 88"/>
                  <a:gd name="T19" fmla="*/ 16479 h 254"/>
                  <a:gd name="T20" fmla="*/ 7770 w 88"/>
                  <a:gd name="T21" fmla="*/ 24345 h 254"/>
                  <a:gd name="T22" fmla="*/ 1378 w 88"/>
                  <a:gd name="T23" fmla="*/ 32001 h 2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254"/>
                  <a:gd name="T38" fmla="*/ 88 w 88"/>
                  <a:gd name="T39" fmla="*/ 254 h 2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254">
                    <a:moveTo>
                      <a:pt x="8" y="184"/>
                    </a:moveTo>
                    <a:cubicBezTo>
                      <a:pt x="3" y="200"/>
                      <a:pt x="2" y="222"/>
                      <a:pt x="12" y="254"/>
                    </a:cubicBezTo>
                    <a:cubicBezTo>
                      <a:pt x="12" y="254"/>
                      <a:pt x="12" y="254"/>
                      <a:pt x="12" y="254"/>
                    </a:cubicBezTo>
                    <a:cubicBezTo>
                      <a:pt x="4" y="242"/>
                      <a:pt x="0" y="219"/>
                      <a:pt x="0" y="204"/>
                    </a:cubicBezTo>
                    <a:cubicBezTo>
                      <a:pt x="0" y="180"/>
                      <a:pt x="14" y="162"/>
                      <a:pt x="32" y="146"/>
                    </a:cubicBezTo>
                    <a:cubicBezTo>
                      <a:pt x="54" y="129"/>
                      <a:pt x="68" y="122"/>
                      <a:pt x="78" y="98"/>
                    </a:cubicBezTo>
                    <a:cubicBezTo>
                      <a:pt x="85" y="82"/>
                      <a:pt x="87" y="56"/>
                      <a:pt x="63" y="32"/>
                    </a:cubicBezTo>
                    <a:cubicBezTo>
                      <a:pt x="60" y="28"/>
                      <a:pt x="49" y="16"/>
                      <a:pt x="58" y="0"/>
                    </a:cubicBezTo>
                    <a:cubicBezTo>
                      <a:pt x="51" y="18"/>
                      <a:pt x="62" y="29"/>
                      <a:pt x="64" y="31"/>
                    </a:cubicBezTo>
                    <a:cubicBezTo>
                      <a:pt x="84" y="52"/>
                      <a:pt x="88" y="72"/>
                      <a:pt x="81" y="95"/>
                    </a:cubicBezTo>
                    <a:cubicBezTo>
                      <a:pt x="77" y="110"/>
                      <a:pt x="64" y="125"/>
                      <a:pt x="46" y="140"/>
                    </a:cubicBezTo>
                    <a:cubicBezTo>
                      <a:pt x="32" y="151"/>
                      <a:pt x="14" y="166"/>
                      <a:pt x="8" y="18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3" name="Freeform 385"/>
              <p:cNvSpPr>
                <a:spLocks noChangeArrowheads="1"/>
              </p:cNvSpPr>
              <p:nvPr/>
            </p:nvSpPr>
            <p:spPr bwMode="auto">
              <a:xfrm>
                <a:off x="326" y="335"/>
                <a:ext cx="1351" cy="1434"/>
              </a:xfrm>
              <a:custGeom>
                <a:avLst/>
                <a:gdLst>
                  <a:gd name="T0" fmla="*/ 22717 w 572"/>
                  <a:gd name="T1" fmla="*/ 78738 h 607"/>
                  <a:gd name="T2" fmla="*/ 18605 w 572"/>
                  <a:gd name="T3" fmla="*/ 79241 h 607"/>
                  <a:gd name="T4" fmla="*/ 18364 w 572"/>
                  <a:gd name="T5" fmla="*/ 83973 h 607"/>
                  <a:gd name="T6" fmla="*/ 27039 w 572"/>
                  <a:gd name="T7" fmla="*/ 85877 h 607"/>
                  <a:gd name="T8" fmla="*/ 30213 w 572"/>
                  <a:gd name="T9" fmla="*/ 76316 h 607"/>
                  <a:gd name="T10" fmla="*/ 22414 w 572"/>
                  <a:gd name="T11" fmla="*/ 67783 h 607"/>
                  <a:gd name="T12" fmla="*/ 10208 w 572"/>
                  <a:gd name="T13" fmla="*/ 68152 h 607"/>
                  <a:gd name="T14" fmla="*/ 3174 w 572"/>
                  <a:gd name="T15" fmla="*/ 76685 h 607"/>
                  <a:gd name="T16" fmla="*/ 12636 w 572"/>
                  <a:gd name="T17" fmla="*/ 101169 h 607"/>
                  <a:gd name="T18" fmla="*/ 36104 w 572"/>
                  <a:gd name="T19" fmla="*/ 97373 h 607"/>
                  <a:gd name="T20" fmla="*/ 45499 w 572"/>
                  <a:gd name="T21" fmla="*/ 74391 h 607"/>
                  <a:gd name="T22" fmla="*/ 41678 w 572"/>
                  <a:gd name="T23" fmla="*/ 47596 h 607"/>
                  <a:gd name="T24" fmla="*/ 40953 w 572"/>
                  <a:gd name="T25" fmla="*/ 34229 h 607"/>
                  <a:gd name="T26" fmla="*/ 45655 w 572"/>
                  <a:gd name="T27" fmla="*/ 17877 h 607"/>
                  <a:gd name="T28" fmla="*/ 57101 w 572"/>
                  <a:gd name="T29" fmla="*/ 5604 h 607"/>
                  <a:gd name="T30" fmla="*/ 72916 w 572"/>
                  <a:gd name="T31" fmla="*/ 2429 h 607"/>
                  <a:gd name="T32" fmla="*/ 95470 w 572"/>
                  <a:gd name="T33" fmla="*/ 19277 h 607"/>
                  <a:gd name="T34" fmla="*/ 89095 w 572"/>
                  <a:gd name="T35" fmla="*/ 45541 h 607"/>
                  <a:gd name="T36" fmla="*/ 74813 w 572"/>
                  <a:gd name="T37" fmla="*/ 48879 h 607"/>
                  <a:gd name="T38" fmla="*/ 66813 w 572"/>
                  <a:gd name="T39" fmla="*/ 42774 h 607"/>
                  <a:gd name="T40" fmla="*/ 65420 w 572"/>
                  <a:gd name="T41" fmla="*/ 40674 h 607"/>
                  <a:gd name="T42" fmla="*/ 64916 w 572"/>
                  <a:gd name="T43" fmla="*/ 41059 h 607"/>
                  <a:gd name="T44" fmla="*/ 64916 w 572"/>
                  <a:gd name="T45" fmla="*/ 41059 h 607"/>
                  <a:gd name="T46" fmla="*/ 65632 w 572"/>
                  <a:gd name="T47" fmla="*/ 40674 h 607"/>
                  <a:gd name="T48" fmla="*/ 69987 w 572"/>
                  <a:gd name="T49" fmla="*/ 29216 h 607"/>
                  <a:gd name="T50" fmla="*/ 75840 w 572"/>
                  <a:gd name="T51" fmla="*/ 32025 h 607"/>
                  <a:gd name="T52" fmla="*/ 74312 w 572"/>
                  <a:gd name="T53" fmla="*/ 35982 h 607"/>
                  <a:gd name="T54" fmla="*/ 70335 w 572"/>
                  <a:gd name="T55" fmla="*/ 34570 h 607"/>
                  <a:gd name="T56" fmla="*/ 70335 w 572"/>
                  <a:gd name="T57" fmla="*/ 34730 h 607"/>
                  <a:gd name="T58" fmla="*/ 73072 w 572"/>
                  <a:gd name="T59" fmla="*/ 37220 h 607"/>
                  <a:gd name="T60" fmla="*/ 76369 w 572"/>
                  <a:gd name="T61" fmla="*/ 34570 h 607"/>
                  <a:gd name="T62" fmla="*/ 71884 w 572"/>
                  <a:gd name="T63" fmla="*/ 28347 h 607"/>
                  <a:gd name="T64" fmla="*/ 65420 w 572"/>
                  <a:gd name="T65" fmla="*/ 31801 h 607"/>
                  <a:gd name="T66" fmla="*/ 64916 w 572"/>
                  <a:gd name="T67" fmla="*/ 41059 h 607"/>
                  <a:gd name="T68" fmla="*/ 65632 w 572"/>
                  <a:gd name="T69" fmla="*/ 40674 h 607"/>
                  <a:gd name="T70" fmla="*/ 65632 w 572"/>
                  <a:gd name="T71" fmla="*/ 40832 h 607"/>
                  <a:gd name="T72" fmla="*/ 65129 w 572"/>
                  <a:gd name="T73" fmla="*/ 41059 h 607"/>
                  <a:gd name="T74" fmla="*/ 65257 w 572"/>
                  <a:gd name="T75" fmla="*/ 41362 h 607"/>
                  <a:gd name="T76" fmla="*/ 66010 w 572"/>
                  <a:gd name="T77" fmla="*/ 42611 h 607"/>
                  <a:gd name="T78" fmla="*/ 68438 w 572"/>
                  <a:gd name="T79" fmla="*/ 45541 h 607"/>
                  <a:gd name="T80" fmla="*/ 77921 w 572"/>
                  <a:gd name="T81" fmla="*/ 49907 h 607"/>
                  <a:gd name="T82" fmla="*/ 90779 w 572"/>
                  <a:gd name="T83" fmla="*/ 44884 h 607"/>
                  <a:gd name="T84" fmla="*/ 97251 w 572"/>
                  <a:gd name="T85" fmla="*/ 33426 h 607"/>
                  <a:gd name="T86" fmla="*/ 88571 w 572"/>
                  <a:gd name="T87" fmla="*/ 8689 h 607"/>
                  <a:gd name="T88" fmla="*/ 61463 w 572"/>
                  <a:gd name="T89" fmla="*/ 2925 h 607"/>
                  <a:gd name="T90" fmla="*/ 41449 w 572"/>
                  <a:gd name="T91" fmla="*/ 26790 h 607"/>
                  <a:gd name="T92" fmla="*/ 42202 w 572"/>
                  <a:gd name="T93" fmla="*/ 54232 h 607"/>
                  <a:gd name="T94" fmla="*/ 44467 w 572"/>
                  <a:gd name="T95" fmla="*/ 81388 h 607"/>
                  <a:gd name="T96" fmla="*/ 28173 w 572"/>
                  <a:gd name="T97" fmla="*/ 101325 h 607"/>
                  <a:gd name="T98" fmla="*/ 15062 w 572"/>
                  <a:gd name="T99" fmla="*/ 101549 h 607"/>
                  <a:gd name="T100" fmla="*/ 3833 w 572"/>
                  <a:gd name="T101" fmla="*/ 89711 h 607"/>
                  <a:gd name="T102" fmla="*/ 12636 w 572"/>
                  <a:gd name="T103" fmla="*/ 67783 h 607"/>
                  <a:gd name="T104" fmla="*/ 29845 w 572"/>
                  <a:gd name="T105" fmla="*/ 80642 h 607"/>
                  <a:gd name="T106" fmla="*/ 22414 w 572"/>
                  <a:gd name="T107" fmla="*/ 86401 h 607"/>
                  <a:gd name="T108" fmla="*/ 18364 w 572"/>
                  <a:gd name="T109" fmla="*/ 81892 h 607"/>
                  <a:gd name="T110" fmla="*/ 22414 w 572"/>
                  <a:gd name="T111" fmla="*/ 79241 h 607"/>
                  <a:gd name="T112" fmla="*/ 22717 w 572"/>
                  <a:gd name="T113" fmla="*/ 78738 h 6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607"/>
                  <a:gd name="T173" fmla="*/ 572 w 572"/>
                  <a:gd name="T174" fmla="*/ 607 h 6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607">
                    <a:moveTo>
                      <a:pt x="131" y="453"/>
                    </a:moveTo>
                    <a:cubicBezTo>
                      <a:pt x="123" y="448"/>
                      <a:pt x="113" y="449"/>
                      <a:pt x="107" y="456"/>
                    </a:cubicBezTo>
                    <a:cubicBezTo>
                      <a:pt x="101" y="464"/>
                      <a:pt x="101" y="475"/>
                      <a:pt x="106" y="483"/>
                    </a:cubicBezTo>
                    <a:cubicBezTo>
                      <a:pt x="115" y="503"/>
                      <a:pt x="140" y="506"/>
                      <a:pt x="156" y="494"/>
                    </a:cubicBezTo>
                    <a:cubicBezTo>
                      <a:pt x="175" y="481"/>
                      <a:pt x="179" y="459"/>
                      <a:pt x="174" y="439"/>
                    </a:cubicBezTo>
                    <a:cubicBezTo>
                      <a:pt x="168" y="416"/>
                      <a:pt x="150" y="399"/>
                      <a:pt x="129" y="390"/>
                    </a:cubicBezTo>
                    <a:cubicBezTo>
                      <a:pt x="107" y="381"/>
                      <a:pt x="81" y="381"/>
                      <a:pt x="59" y="392"/>
                    </a:cubicBezTo>
                    <a:cubicBezTo>
                      <a:pt x="39" y="402"/>
                      <a:pt x="25" y="420"/>
                      <a:pt x="18" y="441"/>
                    </a:cubicBezTo>
                    <a:cubicBezTo>
                      <a:pt x="0" y="495"/>
                      <a:pt x="24" y="554"/>
                      <a:pt x="73" y="582"/>
                    </a:cubicBezTo>
                    <a:cubicBezTo>
                      <a:pt x="117" y="607"/>
                      <a:pt x="172" y="590"/>
                      <a:pt x="208" y="560"/>
                    </a:cubicBezTo>
                    <a:cubicBezTo>
                      <a:pt x="247" y="527"/>
                      <a:pt x="263" y="477"/>
                      <a:pt x="262" y="428"/>
                    </a:cubicBezTo>
                    <a:cubicBezTo>
                      <a:pt x="262" y="376"/>
                      <a:pt x="248" y="325"/>
                      <a:pt x="240" y="274"/>
                    </a:cubicBezTo>
                    <a:cubicBezTo>
                      <a:pt x="236" y="249"/>
                      <a:pt x="234" y="223"/>
                      <a:pt x="236" y="197"/>
                    </a:cubicBezTo>
                    <a:cubicBezTo>
                      <a:pt x="238" y="164"/>
                      <a:pt x="248" y="132"/>
                      <a:pt x="263" y="103"/>
                    </a:cubicBezTo>
                    <a:cubicBezTo>
                      <a:pt x="278" y="74"/>
                      <a:pt x="300" y="48"/>
                      <a:pt x="329" y="32"/>
                    </a:cubicBezTo>
                    <a:cubicBezTo>
                      <a:pt x="356" y="16"/>
                      <a:pt x="389" y="11"/>
                      <a:pt x="420" y="14"/>
                    </a:cubicBezTo>
                    <a:cubicBezTo>
                      <a:pt x="476" y="20"/>
                      <a:pt x="528" y="58"/>
                      <a:pt x="550" y="111"/>
                    </a:cubicBezTo>
                    <a:cubicBezTo>
                      <a:pt x="570" y="163"/>
                      <a:pt x="558" y="227"/>
                      <a:pt x="513" y="262"/>
                    </a:cubicBezTo>
                    <a:cubicBezTo>
                      <a:pt x="490" y="278"/>
                      <a:pt x="459" y="289"/>
                      <a:pt x="431" y="281"/>
                    </a:cubicBezTo>
                    <a:cubicBezTo>
                      <a:pt x="412" y="276"/>
                      <a:pt x="397" y="262"/>
                      <a:pt x="385" y="246"/>
                    </a:cubicBezTo>
                    <a:cubicBezTo>
                      <a:pt x="382" y="242"/>
                      <a:pt x="380" y="238"/>
                      <a:pt x="377" y="234"/>
                    </a:cubicBezTo>
                    <a:cubicBezTo>
                      <a:pt x="376" y="232"/>
                      <a:pt x="374" y="234"/>
                      <a:pt x="374" y="236"/>
                    </a:cubicBezTo>
                    <a:cubicBezTo>
                      <a:pt x="374" y="236"/>
                      <a:pt x="374" y="236"/>
                      <a:pt x="374" y="236"/>
                    </a:cubicBezTo>
                    <a:cubicBezTo>
                      <a:pt x="375" y="238"/>
                      <a:pt x="379" y="236"/>
                      <a:pt x="378" y="234"/>
                    </a:cubicBezTo>
                    <a:cubicBezTo>
                      <a:pt x="367" y="210"/>
                      <a:pt x="374" y="175"/>
                      <a:pt x="403" y="168"/>
                    </a:cubicBezTo>
                    <a:cubicBezTo>
                      <a:pt x="416" y="164"/>
                      <a:pt x="433" y="170"/>
                      <a:pt x="437" y="184"/>
                    </a:cubicBezTo>
                    <a:cubicBezTo>
                      <a:pt x="439" y="193"/>
                      <a:pt x="436" y="202"/>
                      <a:pt x="428" y="207"/>
                    </a:cubicBezTo>
                    <a:cubicBezTo>
                      <a:pt x="420" y="213"/>
                      <a:pt x="408" y="208"/>
                      <a:pt x="405" y="199"/>
                    </a:cubicBezTo>
                    <a:cubicBezTo>
                      <a:pt x="405" y="196"/>
                      <a:pt x="405" y="198"/>
                      <a:pt x="405" y="200"/>
                    </a:cubicBezTo>
                    <a:cubicBezTo>
                      <a:pt x="407" y="208"/>
                      <a:pt x="412" y="213"/>
                      <a:pt x="421" y="214"/>
                    </a:cubicBezTo>
                    <a:cubicBezTo>
                      <a:pt x="430" y="214"/>
                      <a:pt x="437" y="206"/>
                      <a:pt x="440" y="199"/>
                    </a:cubicBezTo>
                    <a:cubicBezTo>
                      <a:pt x="446" y="180"/>
                      <a:pt x="431" y="165"/>
                      <a:pt x="414" y="163"/>
                    </a:cubicBezTo>
                    <a:cubicBezTo>
                      <a:pt x="398" y="162"/>
                      <a:pt x="385" y="171"/>
                      <a:pt x="377" y="183"/>
                    </a:cubicBezTo>
                    <a:cubicBezTo>
                      <a:pt x="366" y="199"/>
                      <a:pt x="367" y="219"/>
                      <a:pt x="374" y="236"/>
                    </a:cubicBezTo>
                    <a:cubicBezTo>
                      <a:pt x="375" y="235"/>
                      <a:pt x="377" y="235"/>
                      <a:pt x="378" y="234"/>
                    </a:cubicBezTo>
                    <a:cubicBezTo>
                      <a:pt x="378" y="234"/>
                      <a:pt x="378" y="235"/>
                      <a:pt x="378" y="235"/>
                    </a:cubicBezTo>
                    <a:cubicBezTo>
                      <a:pt x="377" y="235"/>
                      <a:pt x="376" y="236"/>
                      <a:pt x="375" y="236"/>
                    </a:cubicBezTo>
                    <a:cubicBezTo>
                      <a:pt x="374" y="236"/>
                      <a:pt x="375" y="238"/>
                      <a:pt x="376" y="238"/>
                    </a:cubicBezTo>
                    <a:cubicBezTo>
                      <a:pt x="377" y="241"/>
                      <a:pt x="378" y="243"/>
                      <a:pt x="380" y="245"/>
                    </a:cubicBezTo>
                    <a:cubicBezTo>
                      <a:pt x="384" y="251"/>
                      <a:pt x="389" y="257"/>
                      <a:pt x="394" y="262"/>
                    </a:cubicBezTo>
                    <a:cubicBezTo>
                      <a:pt x="409" y="277"/>
                      <a:pt x="428" y="287"/>
                      <a:pt x="449" y="287"/>
                    </a:cubicBezTo>
                    <a:cubicBezTo>
                      <a:pt x="475" y="288"/>
                      <a:pt x="503" y="275"/>
                      <a:pt x="523" y="258"/>
                    </a:cubicBezTo>
                    <a:cubicBezTo>
                      <a:pt x="542" y="241"/>
                      <a:pt x="555" y="217"/>
                      <a:pt x="560" y="192"/>
                    </a:cubicBezTo>
                    <a:cubicBezTo>
                      <a:pt x="572" y="140"/>
                      <a:pt x="550" y="85"/>
                      <a:pt x="510" y="50"/>
                    </a:cubicBezTo>
                    <a:cubicBezTo>
                      <a:pt x="468" y="13"/>
                      <a:pt x="408" y="0"/>
                      <a:pt x="354" y="17"/>
                    </a:cubicBezTo>
                    <a:cubicBezTo>
                      <a:pt x="293" y="36"/>
                      <a:pt x="255" y="95"/>
                      <a:pt x="239" y="154"/>
                    </a:cubicBezTo>
                    <a:cubicBezTo>
                      <a:pt x="226" y="207"/>
                      <a:pt x="233" y="260"/>
                      <a:pt x="243" y="312"/>
                    </a:cubicBezTo>
                    <a:cubicBezTo>
                      <a:pt x="252" y="363"/>
                      <a:pt x="265" y="416"/>
                      <a:pt x="256" y="468"/>
                    </a:cubicBezTo>
                    <a:cubicBezTo>
                      <a:pt x="246" y="520"/>
                      <a:pt x="212" y="564"/>
                      <a:pt x="162" y="583"/>
                    </a:cubicBezTo>
                    <a:cubicBezTo>
                      <a:pt x="138" y="592"/>
                      <a:pt x="111" y="593"/>
                      <a:pt x="87" y="584"/>
                    </a:cubicBezTo>
                    <a:cubicBezTo>
                      <a:pt x="57" y="573"/>
                      <a:pt x="33" y="546"/>
                      <a:pt x="22" y="516"/>
                    </a:cubicBezTo>
                    <a:cubicBezTo>
                      <a:pt x="5" y="469"/>
                      <a:pt x="21" y="406"/>
                      <a:pt x="73" y="390"/>
                    </a:cubicBezTo>
                    <a:cubicBezTo>
                      <a:pt x="121" y="376"/>
                      <a:pt x="178" y="411"/>
                      <a:pt x="172" y="464"/>
                    </a:cubicBezTo>
                    <a:cubicBezTo>
                      <a:pt x="170" y="483"/>
                      <a:pt x="149" y="501"/>
                      <a:pt x="129" y="497"/>
                    </a:cubicBezTo>
                    <a:cubicBezTo>
                      <a:pt x="117" y="495"/>
                      <a:pt x="107" y="484"/>
                      <a:pt x="106" y="471"/>
                    </a:cubicBezTo>
                    <a:cubicBezTo>
                      <a:pt x="105" y="459"/>
                      <a:pt x="117" y="449"/>
                      <a:pt x="129" y="456"/>
                    </a:cubicBezTo>
                    <a:cubicBezTo>
                      <a:pt x="131" y="457"/>
                      <a:pt x="133" y="454"/>
                      <a:pt x="131" y="45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4" name="Freeform 386"/>
              <p:cNvSpPr>
                <a:spLocks noChangeArrowheads="1"/>
              </p:cNvSpPr>
              <p:nvPr/>
            </p:nvSpPr>
            <p:spPr bwMode="auto">
              <a:xfrm>
                <a:off x="1237" y="146"/>
                <a:ext cx="343" cy="451"/>
              </a:xfrm>
              <a:custGeom>
                <a:avLst/>
                <a:gdLst>
                  <a:gd name="T0" fmla="*/ 25387 w 145"/>
                  <a:gd name="T1" fmla="*/ 2264 h 191"/>
                  <a:gd name="T2" fmla="*/ 16653 w 145"/>
                  <a:gd name="T3" fmla="*/ 4477 h 191"/>
                  <a:gd name="T4" fmla="*/ 11712 w 145"/>
                  <a:gd name="T5" fmla="*/ 15048 h 191"/>
                  <a:gd name="T6" fmla="*/ 660 w 145"/>
                  <a:gd name="T7" fmla="*/ 33114 h 191"/>
                  <a:gd name="T8" fmla="*/ 0 w 145"/>
                  <a:gd name="T9" fmla="*/ 32451 h 191"/>
                  <a:gd name="T10" fmla="*/ 11023 w 145"/>
                  <a:gd name="T11" fmla="*/ 15261 h 191"/>
                  <a:gd name="T12" fmla="*/ 15617 w 145"/>
                  <a:gd name="T13" fmla="*/ 4316 h 191"/>
                  <a:gd name="T14" fmla="*/ 24902 w 145"/>
                  <a:gd name="T15" fmla="*/ 1778 h 191"/>
                  <a:gd name="T16" fmla="*/ 25387 w 145"/>
                  <a:gd name="T17" fmla="*/ 2264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
                  <a:gd name="T28" fmla="*/ 0 h 191"/>
                  <a:gd name="T29" fmla="*/ 145 w 14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 h="191">
                    <a:moveTo>
                      <a:pt x="145" y="13"/>
                    </a:moveTo>
                    <a:cubicBezTo>
                      <a:pt x="127" y="3"/>
                      <a:pt x="109" y="13"/>
                      <a:pt x="95" y="26"/>
                    </a:cubicBezTo>
                    <a:cubicBezTo>
                      <a:pt x="78" y="42"/>
                      <a:pt x="71" y="64"/>
                      <a:pt x="67" y="87"/>
                    </a:cubicBezTo>
                    <a:cubicBezTo>
                      <a:pt x="60" y="124"/>
                      <a:pt x="50" y="182"/>
                      <a:pt x="4" y="191"/>
                    </a:cubicBezTo>
                    <a:cubicBezTo>
                      <a:pt x="3" y="191"/>
                      <a:pt x="1" y="187"/>
                      <a:pt x="0" y="187"/>
                    </a:cubicBezTo>
                    <a:cubicBezTo>
                      <a:pt x="44" y="179"/>
                      <a:pt x="56" y="124"/>
                      <a:pt x="63" y="88"/>
                    </a:cubicBezTo>
                    <a:cubicBezTo>
                      <a:pt x="67" y="65"/>
                      <a:pt x="73" y="43"/>
                      <a:pt x="89" y="25"/>
                    </a:cubicBezTo>
                    <a:cubicBezTo>
                      <a:pt x="103" y="11"/>
                      <a:pt x="123" y="0"/>
                      <a:pt x="142" y="10"/>
                    </a:cubicBezTo>
                    <a:cubicBezTo>
                      <a:pt x="143" y="10"/>
                      <a:pt x="144" y="12"/>
                      <a:pt x="145" y="1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5" name="Freeform 387"/>
              <p:cNvSpPr>
                <a:spLocks noChangeArrowheads="1"/>
              </p:cNvSpPr>
              <p:nvPr/>
            </p:nvSpPr>
            <p:spPr bwMode="auto">
              <a:xfrm>
                <a:off x="1712" y="233"/>
                <a:ext cx="71" cy="52"/>
              </a:xfrm>
              <a:custGeom>
                <a:avLst/>
                <a:gdLst>
                  <a:gd name="T0" fmla="*/ 5275 w 30"/>
                  <a:gd name="T1" fmla="*/ 3458 h 22"/>
                  <a:gd name="T2" fmla="*/ 4615 w 30"/>
                  <a:gd name="T3" fmla="*/ 3683 h 22"/>
                  <a:gd name="T4" fmla="*/ 3356 w 30"/>
                  <a:gd name="T5" fmla="*/ 3458 h 22"/>
                  <a:gd name="T6" fmla="*/ 1950 w 30"/>
                  <a:gd name="T7" fmla="*/ 1558 h 22"/>
                  <a:gd name="T8" fmla="*/ 1562 w 30"/>
                  <a:gd name="T9" fmla="*/ 872 h 22"/>
                  <a:gd name="T10" fmla="*/ 1261 w 30"/>
                  <a:gd name="T11" fmla="*/ 369 h 22"/>
                  <a:gd name="T12" fmla="*/ 369 w 30"/>
                  <a:gd name="T13" fmla="*/ 156 h 22"/>
                  <a:gd name="T14" fmla="*/ 0 w 30"/>
                  <a:gd name="T15" fmla="*/ 156 h 22"/>
                  <a:gd name="T16" fmla="*/ 369 w 30"/>
                  <a:gd name="T17" fmla="*/ 156 h 22"/>
                  <a:gd name="T18" fmla="*/ 1418 w 30"/>
                  <a:gd name="T19" fmla="*/ 532 h 22"/>
                  <a:gd name="T20" fmla="*/ 2667 w 30"/>
                  <a:gd name="T21" fmla="*/ 2586 h 22"/>
                  <a:gd name="T22" fmla="*/ 3484 w 30"/>
                  <a:gd name="T23" fmla="*/ 3458 h 22"/>
                  <a:gd name="T24" fmla="*/ 4385 w 30"/>
                  <a:gd name="T25" fmla="*/ 3683 h 22"/>
                  <a:gd name="T26" fmla="*/ 5275 w 30"/>
                  <a:gd name="T27" fmla="*/ 3458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2"/>
                  <a:gd name="T44" fmla="*/ 30 w 30"/>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2">
                    <a:moveTo>
                      <a:pt x="30" y="20"/>
                    </a:moveTo>
                    <a:cubicBezTo>
                      <a:pt x="30" y="19"/>
                      <a:pt x="29" y="20"/>
                      <a:pt x="26" y="21"/>
                    </a:cubicBezTo>
                    <a:cubicBezTo>
                      <a:pt x="24" y="21"/>
                      <a:pt x="22" y="22"/>
                      <a:pt x="19" y="20"/>
                    </a:cubicBezTo>
                    <a:cubicBezTo>
                      <a:pt x="16" y="18"/>
                      <a:pt x="14" y="14"/>
                      <a:pt x="11" y="9"/>
                    </a:cubicBezTo>
                    <a:cubicBezTo>
                      <a:pt x="11" y="7"/>
                      <a:pt x="10" y="6"/>
                      <a:pt x="9" y="5"/>
                    </a:cubicBezTo>
                    <a:cubicBezTo>
                      <a:pt x="8" y="3"/>
                      <a:pt x="7" y="2"/>
                      <a:pt x="7" y="2"/>
                    </a:cubicBezTo>
                    <a:cubicBezTo>
                      <a:pt x="5" y="1"/>
                      <a:pt x="3" y="1"/>
                      <a:pt x="2" y="1"/>
                    </a:cubicBezTo>
                    <a:cubicBezTo>
                      <a:pt x="0" y="1"/>
                      <a:pt x="0" y="1"/>
                      <a:pt x="0" y="1"/>
                    </a:cubicBezTo>
                    <a:cubicBezTo>
                      <a:pt x="0" y="1"/>
                      <a:pt x="0" y="1"/>
                      <a:pt x="2" y="1"/>
                    </a:cubicBezTo>
                    <a:cubicBezTo>
                      <a:pt x="4" y="0"/>
                      <a:pt x="6" y="0"/>
                      <a:pt x="8" y="3"/>
                    </a:cubicBezTo>
                    <a:cubicBezTo>
                      <a:pt x="11" y="5"/>
                      <a:pt x="12" y="10"/>
                      <a:pt x="15" y="15"/>
                    </a:cubicBezTo>
                    <a:cubicBezTo>
                      <a:pt x="17" y="18"/>
                      <a:pt x="19" y="19"/>
                      <a:pt x="20" y="20"/>
                    </a:cubicBezTo>
                    <a:cubicBezTo>
                      <a:pt x="21" y="21"/>
                      <a:pt x="22" y="21"/>
                      <a:pt x="25" y="21"/>
                    </a:cubicBezTo>
                    <a:cubicBezTo>
                      <a:pt x="26" y="21"/>
                      <a:pt x="28" y="20"/>
                      <a:pt x="30" y="2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6" name="Freeform 388"/>
              <p:cNvSpPr>
                <a:spLocks noChangeArrowheads="1"/>
              </p:cNvSpPr>
              <p:nvPr/>
            </p:nvSpPr>
            <p:spPr bwMode="auto">
              <a:xfrm>
                <a:off x="1712" y="233"/>
                <a:ext cx="71" cy="52"/>
              </a:xfrm>
              <a:custGeom>
                <a:avLst/>
                <a:gdLst>
                  <a:gd name="T0" fmla="*/ 5275 w 30"/>
                  <a:gd name="T1" fmla="*/ 3458 h 22"/>
                  <a:gd name="T2" fmla="*/ 5275 w 30"/>
                  <a:gd name="T3" fmla="*/ 3458 h 22"/>
                  <a:gd name="T4" fmla="*/ 5119 w 30"/>
                  <a:gd name="T5" fmla="*/ 3458 h 22"/>
                  <a:gd name="T6" fmla="*/ 3356 w 30"/>
                  <a:gd name="T7" fmla="*/ 3458 h 22"/>
                  <a:gd name="T8" fmla="*/ 1950 w 30"/>
                  <a:gd name="T9" fmla="*/ 1558 h 22"/>
                  <a:gd name="T10" fmla="*/ 1261 w 30"/>
                  <a:gd name="T11" fmla="*/ 369 h 22"/>
                  <a:gd name="T12" fmla="*/ 369 w 30"/>
                  <a:gd name="T13" fmla="*/ 156 h 22"/>
                  <a:gd name="T14" fmla="*/ 0 w 30"/>
                  <a:gd name="T15" fmla="*/ 156 h 22"/>
                  <a:gd name="T16" fmla="*/ 0 w 30"/>
                  <a:gd name="T17" fmla="*/ 156 h 22"/>
                  <a:gd name="T18" fmla="*/ 0 w 30"/>
                  <a:gd name="T19" fmla="*/ 156 h 22"/>
                  <a:gd name="T20" fmla="*/ 0 w 30"/>
                  <a:gd name="T21" fmla="*/ 156 h 22"/>
                  <a:gd name="T22" fmla="*/ 0 w 30"/>
                  <a:gd name="T23" fmla="*/ 156 h 22"/>
                  <a:gd name="T24" fmla="*/ 0 w 30"/>
                  <a:gd name="T25" fmla="*/ 156 h 22"/>
                  <a:gd name="T26" fmla="*/ 0 w 30"/>
                  <a:gd name="T27" fmla="*/ 156 h 22"/>
                  <a:gd name="T28" fmla="*/ 0 w 30"/>
                  <a:gd name="T29" fmla="*/ 156 h 22"/>
                  <a:gd name="T30" fmla="*/ 0 w 30"/>
                  <a:gd name="T31" fmla="*/ 156 h 22"/>
                  <a:gd name="T32" fmla="*/ 0 w 30"/>
                  <a:gd name="T33" fmla="*/ 156 h 22"/>
                  <a:gd name="T34" fmla="*/ 0 w 30"/>
                  <a:gd name="T35" fmla="*/ 156 h 22"/>
                  <a:gd name="T36" fmla="*/ 0 w 30"/>
                  <a:gd name="T37" fmla="*/ 156 h 22"/>
                  <a:gd name="T38" fmla="*/ 0 w 30"/>
                  <a:gd name="T39" fmla="*/ 156 h 22"/>
                  <a:gd name="T40" fmla="*/ 0 w 30"/>
                  <a:gd name="T41" fmla="*/ 156 h 22"/>
                  <a:gd name="T42" fmla="*/ 0 w 30"/>
                  <a:gd name="T43" fmla="*/ 156 h 22"/>
                  <a:gd name="T44" fmla="*/ 0 w 30"/>
                  <a:gd name="T45" fmla="*/ 156 h 22"/>
                  <a:gd name="T46" fmla="*/ 0 w 30"/>
                  <a:gd name="T47" fmla="*/ 156 h 22"/>
                  <a:gd name="T48" fmla="*/ 0 w 30"/>
                  <a:gd name="T49" fmla="*/ 156 h 22"/>
                  <a:gd name="T50" fmla="*/ 0 w 30"/>
                  <a:gd name="T51" fmla="*/ 156 h 22"/>
                  <a:gd name="T52" fmla="*/ 0 w 30"/>
                  <a:gd name="T53" fmla="*/ 156 h 22"/>
                  <a:gd name="T54" fmla="*/ 0 w 30"/>
                  <a:gd name="T55" fmla="*/ 156 h 22"/>
                  <a:gd name="T56" fmla="*/ 0 w 30"/>
                  <a:gd name="T57" fmla="*/ 156 h 22"/>
                  <a:gd name="T58" fmla="*/ 1261 w 30"/>
                  <a:gd name="T59" fmla="*/ 156 h 22"/>
                  <a:gd name="T60" fmla="*/ 2667 w 30"/>
                  <a:gd name="T61" fmla="*/ 2586 h 22"/>
                  <a:gd name="T62" fmla="*/ 3484 w 30"/>
                  <a:gd name="T63" fmla="*/ 3458 h 22"/>
                  <a:gd name="T64" fmla="*/ 3484 w 30"/>
                  <a:gd name="T65" fmla="*/ 3458 h 22"/>
                  <a:gd name="T66" fmla="*/ 5275 w 30"/>
                  <a:gd name="T67" fmla="*/ 3458 h 22"/>
                  <a:gd name="T68" fmla="*/ 5275 w 30"/>
                  <a:gd name="T69" fmla="*/ 3458 h 22"/>
                  <a:gd name="T70" fmla="*/ 5275 w 30"/>
                  <a:gd name="T71" fmla="*/ 3458 h 22"/>
                  <a:gd name="T72" fmla="*/ 3484 w 30"/>
                  <a:gd name="T73" fmla="*/ 3458 h 22"/>
                  <a:gd name="T74" fmla="*/ 3484 w 30"/>
                  <a:gd name="T75" fmla="*/ 3458 h 22"/>
                  <a:gd name="T76" fmla="*/ 2667 w 30"/>
                  <a:gd name="T77" fmla="*/ 2586 h 22"/>
                  <a:gd name="T78" fmla="*/ 1261 w 30"/>
                  <a:gd name="T79" fmla="*/ 156 h 22"/>
                  <a:gd name="T80" fmla="*/ 156 w 30"/>
                  <a:gd name="T81" fmla="*/ 156 h 22"/>
                  <a:gd name="T82" fmla="*/ 0 w 30"/>
                  <a:gd name="T83" fmla="*/ 156 h 22"/>
                  <a:gd name="T84" fmla="*/ 0 w 30"/>
                  <a:gd name="T85" fmla="*/ 156 h 22"/>
                  <a:gd name="T86" fmla="*/ 0 w 30"/>
                  <a:gd name="T87" fmla="*/ 156 h 22"/>
                  <a:gd name="T88" fmla="*/ 0 w 30"/>
                  <a:gd name="T89" fmla="*/ 156 h 22"/>
                  <a:gd name="T90" fmla="*/ 0 w 30"/>
                  <a:gd name="T91" fmla="*/ 156 h 22"/>
                  <a:gd name="T92" fmla="*/ 369 w 30"/>
                  <a:gd name="T93" fmla="*/ 156 h 22"/>
                  <a:gd name="T94" fmla="*/ 1261 w 30"/>
                  <a:gd name="T95" fmla="*/ 369 h 22"/>
                  <a:gd name="T96" fmla="*/ 1950 w 30"/>
                  <a:gd name="T97" fmla="*/ 1558 h 22"/>
                  <a:gd name="T98" fmla="*/ 3356 w 30"/>
                  <a:gd name="T99" fmla="*/ 3458 h 22"/>
                  <a:gd name="T100" fmla="*/ 5119 w 30"/>
                  <a:gd name="T101" fmla="*/ 3458 h 22"/>
                  <a:gd name="T102" fmla="*/ 5275 w 30"/>
                  <a:gd name="T103" fmla="*/ 3458 h 22"/>
                  <a:gd name="T104" fmla="*/ 5275 w 30"/>
                  <a:gd name="T105" fmla="*/ 3458 h 22"/>
                  <a:gd name="T106" fmla="*/ 5275 w 30"/>
                  <a:gd name="T107" fmla="*/ 3458 h 22"/>
                  <a:gd name="T108" fmla="*/ 5275 w 30"/>
                  <a:gd name="T109" fmla="*/ 3458 h 22"/>
                  <a:gd name="T110" fmla="*/ 5275 w 30"/>
                  <a:gd name="T111" fmla="*/ 3458 h 22"/>
                  <a:gd name="T112" fmla="*/ 5275 w 30"/>
                  <a:gd name="T113" fmla="*/ 3458 h 22"/>
                  <a:gd name="T114" fmla="*/ 5275 w 30"/>
                  <a:gd name="T115" fmla="*/ 3458 h 22"/>
                  <a:gd name="T116" fmla="*/ 5275 w 30"/>
                  <a:gd name="T117" fmla="*/ 3458 h 22"/>
                  <a:gd name="T118" fmla="*/ 5275 w 30"/>
                  <a:gd name="T119" fmla="*/ 3458 h 22"/>
                  <a:gd name="T120" fmla="*/ 5275 w 30"/>
                  <a:gd name="T121" fmla="*/ 3458 h 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
                  <a:gd name="T184" fmla="*/ 0 h 22"/>
                  <a:gd name="T185" fmla="*/ 30 w 30"/>
                  <a:gd name="T186" fmla="*/ 22 h 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 h="22">
                    <a:moveTo>
                      <a:pt x="30" y="20"/>
                    </a:moveTo>
                    <a:cubicBezTo>
                      <a:pt x="30" y="20"/>
                      <a:pt x="30" y="20"/>
                      <a:pt x="30" y="20"/>
                    </a:cubicBezTo>
                    <a:cubicBezTo>
                      <a:pt x="30" y="20"/>
                      <a:pt x="30" y="20"/>
                      <a:pt x="30" y="20"/>
                    </a:cubicBezTo>
                    <a:cubicBezTo>
                      <a:pt x="30" y="20"/>
                      <a:pt x="30" y="20"/>
                      <a:pt x="30" y="20"/>
                    </a:cubicBezTo>
                    <a:cubicBezTo>
                      <a:pt x="30" y="20"/>
                      <a:pt x="30" y="20"/>
                      <a:pt x="30" y="20"/>
                    </a:cubicBezTo>
                    <a:cubicBezTo>
                      <a:pt x="30" y="20"/>
                      <a:pt x="29" y="20"/>
                      <a:pt x="29" y="20"/>
                    </a:cubicBezTo>
                    <a:cubicBezTo>
                      <a:pt x="28" y="20"/>
                      <a:pt x="27" y="21"/>
                      <a:pt x="26" y="21"/>
                    </a:cubicBezTo>
                    <a:cubicBezTo>
                      <a:pt x="24" y="21"/>
                      <a:pt x="22" y="22"/>
                      <a:pt x="19" y="20"/>
                    </a:cubicBezTo>
                    <a:cubicBezTo>
                      <a:pt x="19" y="20"/>
                      <a:pt x="19" y="20"/>
                      <a:pt x="19" y="20"/>
                    </a:cubicBezTo>
                    <a:cubicBezTo>
                      <a:pt x="16" y="18"/>
                      <a:pt x="14" y="14"/>
                      <a:pt x="11" y="9"/>
                    </a:cubicBezTo>
                    <a:cubicBezTo>
                      <a:pt x="11" y="7"/>
                      <a:pt x="10" y="6"/>
                      <a:pt x="9" y="5"/>
                    </a:cubicBezTo>
                    <a:cubicBezTo>
                      <a:pt x="8" y="3"/>
                      <a:pt x="7" y="2"/>
                      <a:pt x="7" y="2"/>
                    </a:cubicBezTo>
                    <a:cubicBezTo>
                      <a:pt x="6" y="2"/>
                      <a:pt x="6" y="2"/>
                      <a:pt x="6" y="2"/>
                    </a:cubicBezTo>
                    <a:cubicBezTo>
                      <a:pt x="5" y="1"/>
                      <a:pt x="3" y="1"/>
                      <a:pt x="2"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2" y="1"/>
                    </a:cubicBezTo>
                    <a:cubicBezTo>
                      <a:pt x="3" y="0"/>
                      <a:pt x="5" y="0"/>
                      <a:pt x="7" y="1"/>
                    </a:cubicBezTo>
                    <a:cubicBezTo>
                      <a:pt x="7" y="2"/>
                      <a:pt x="8" y="2"/>
                      <a:pt x="8" y="3"/>
                    </a:cubicBezTo>
                    <a:cubicBezTo>
                      <a:pt x="11" y="5"/>
                      <a:pt x="12" y="10"/>
                      <a:pt x="15" y="15"/>
                    </a:cubicBezTo>
                    <a:cubicBezTo>
                      <a:pt x="17" y="18"/>
                      <a:pt x="18" y="19"/>
                      <a:pt x="19" y="20"/>
                    </a:cubicBezTo>
                    <a:cubicBezTo>
                      <a:pt x="19" y="20"/>
                      <a:pt x="20" y="20"/>
                      <a:pt x="20" y="20"/>
                    </a:cubicBezTo>
                    <a:cubicBezTo>
                      <a:pt x="20" y="20"/>
                      <a:pt x="20" y="20"/>
                      <a:pt x="20" y="20"/>
                    </a:cubicBezTo>
                    <a:cubicBezTo>
                      <a:pt x="20" y="20"/>
                      <a:pt x="20" y="20"/>
                      <a:pt x="20" y="20"/>
                    </a:cubicBezTo>
                    <a:cubicBezTo>
                      <a:pt x="21" y="21"/>
                      <a:pt x="22" y="21"/>
                      <a:pt x="25" y="21"/>
                    </a:cubicBezTo>
                    <a:cubicBezTo>
                      <a:pt x="26" y="21"/>
                      <a:pt x="28" y="21"/>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28" y="20"/>
                      <a:pt x="26" y="21"/>
                      <a:pt x="25" y="21"/>
                    </a:cubicBezTo>
                    <a:cubicBezTo>
                      <a:pt x="22" y="21"/>
                      <a:pt x="21" y="21"/>
                      <a:pt x="20" y="20"/>
                    </a:cubicBezTo>
                    <a:cubicBezTo>
                      <a:pt x="20" y="20"/>
                      <a:pt x="20" y="20"/>
                      <a:pt x="20" y="20"/>
                    </a:cubicBezTo>
                    <a:cubicBezTo>
                      <a:pt x="20" y="20"/>
                      <a:pt x="20" y="20"/>
                      <a:pt x="20" y="20"/>
                    </a:cubicBezTo>
                    <a:cubicBezTo>
                      <a:pt x="20" y="20"/>
                      <a:pt x="20" y="20"/>
                      <a:pt x="19" y="20"/>
                    </a:cubicBezTo>
                    <a:cubicBezTo>
                      <a:pt x="18" y="19"/>
                      <a:pt x="17" y="18"/>
                      <a:pt x="15" y="15"/>
                    </a:cubicBezTo>
                    <a:cubicBezTo>
                      <a:pt x="12" y="10"/>
                      <a:pt x="11" y="5"/>
                      <a:pt x="8" y="3"/>
                    </a:cubicBezTo>
                    <a:cubicBezTo>
                      <a:pt x="8" y="2"/>
                      <a:pt x="7" y="2"/>
                      <a:pt x="7" y="1"/>
                    </a:cubicBezTo>
                    <a:cubicBezTo>
                      <a:pt x="5" y="0"/>
                      <a:pt x="3" y="0"/>
                      <a:pt x="2"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2" y="1"/>
                    </a:cubicBezTo>
                    <a:cubicBezTo>
                      <a:pt x="3" y="1"/>
                      <a:pt x="5" y="1"/>
                      <a:pt x="6" y="2"/>
                    </a:cubicBezTo>
                    <a:cubicBezTo>
                      <a:pt x="6" y="2"/>
                      <a:pt x="6" y="2"/>
                      <a:pt x="7" y="2"/>
                    </a:cubicBezTo>
                    <a:cubicBezTo>
                      <a:pt x="7" y="2"/>
                      <a:pt x="8" y="3"/>
                      <a:pt x="9" y="5"/>
                    </a:cubicBezTo>
                    <a:cubicBezTo>
                      <a:pt x="10" y="6"/>
                      <a:pt x="11" y="7"/>
                      <a:pt x="11" y="9"/>
                    </a:cubicBezTo>
                    <a:cubicBezTo>
                      <a:pt x="14" y="14"/>
                      <a:pt x="16" y="18"/>
                      <a:pt x="19" y="20"/>
                    </a:cubicBezTo>
                    <a:cubicBezTo>
                      <a:pt x="19" y="20"/>
                      <a:pt x="19" y="20"/>
                      <a:pt x="19" y="20"/>
                    </a:cubicBezTo>
                    <a:cubicBezTo>
                      <a:pt x="22" y="22"/>
                      <a:pt x="24" y="22"/>
                      <a:pt x="26" y="21"/>
                    </a:cubicBezTo>
                    <a:cubicBezTo>
                      <a:pt x="28" y="21"/>
                      <a:pt x="29" y="20"/>
                      <a:pt x="29" y="20"/>
                    </a:cubicBezTo>
                    <a:cubicBezTo>
                      <a:pt x="29"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7" name="Freeform 389"/>
              <p:cNvSpPr>
                <a:spLocks noChangeArrowheads="1"/>
              </p:cNvSpPr>
              <p:nvPr/>
            </p:nvSpPr>
            <p:spPr bwMode="auto">
              <a:xfrm>
                <a:off x="1747" y="262"/>
                <a:ext cx="5" cy="7"/>
              </a:xfrm>
              <a:custGeom>
                <a:avLst/>
                <a:gdLst>
                  <a:gd name="T0" fmla="*/ 262 w 2"/>
                  <a:gd name="T1" fmla="*/ 469 h 3"/>
                  <a:gd name="T2" fmla="*/ 0 w 2"/>
                  <a:gd name="T3" fmla="*/ 152 h 3"/>
                  <a:gd name="T4" fmla="*/ 262 w 2"/>
                  <a:gd name="T5" fmla="*/ 152 h 3"/>
                  <a:gd name="T6" fmla="*/ 467 w 2"/>
                  <a:gd name="T7" fmla="*/ 355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1"/>
                    </a:cubicBezTo>
                    <a:cubicBezTo>
                      <a:pt x="0" y="1"/>
                      <a:pt x="1" y="0"/>
                      <a:pt x="1" y="1"/>
                    </a:cubicBezTo>
                    <a:cubicBezTo>
                      <a:pt x="2" y="1"/>
                      <a:pt x="2" y="1"/>
                      <a:pt x="2" y="2"/>
                    </a:cubicBezTo>
                    <a:cubicBezTo>
                      <a:pt x="2"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8" name="Freeform 390"/>
              <p:cNvSpPr>
                <a:spLocks noChangeArrowheads="1"/>
              </p:cNvSpPr>
              <p:nvPr/>
            </p:nvSpPr>
            <p:spPr bwMode="auto">
              <a:xfrm>
                <a:off x="1747" y="262"/>
                <a:ext cx="5" cy="7"/>
              </a:xfrm>
              <a:custGeom>
                <a:avLst/>
                <a:gdLst>
                  <a:gd name="T0" fmla="*/ 262 w 2"/>
                  <a:gd name="T1" fmla="*/ 469 h 3"/>
                  <a:gd name="T2" fmla="*/ 262 w 2"/>
                  <a:gd name="T3" fmla="*/ 469 h 3"/>
                  <a:gd name="T4" fmla="*/ 0 w 2"/>
                  <a:gd name="T5" fmla="*/ 355 h 3"/>
                  <a:gd name="T6" fmla="*/ 0 w 2"/>
                  <a:gd name="T7" fmla="*/ 152 h 3"/>
                  <a:gd name="T8" fmla="*/ 262 w 2"/>
                  <a:gd name="T9" fmla="*/ 152 h 3"/>
                  <a:gd name="T10" fmla="*/ 262 w 2"/>
                  <a:gd name="T11" fmla="*/ 152 h 3"/>
                  <a:gd name="T12" fmla="*/ 467 w 2"/>
                  <a:gd name="T13" fmla="*/ 152 h 3"/>
                  <a:gd name="T14" fmla="*/ 467 w 2"/>
                  <a:gd name="T15" fmla="*/ 355 h 3"/>
                  <a:gd name="T16" fmla="*/ 467 w 2"/>
                  <a:gd name="T17" fmla="*/ 469 h 3"/>
                  <a:gd name="T18" fmla="*/ 262 w 2"/>
                  <a:gd name="T19" fmla="*/ 469 h 3"/>
                  <a:gd name="T20" fmla="*/ 262 w 2"/>
                  <a:gd name="T21" fmla="*/ 469 h 3"/>
                  <a:gd name="T22" fmla="*/ 262 w 2"/>
                  <a:gd name="T23" fmla="*/ 469 h 3"/>
                  <a:gd name="T24" fmla="*/ 467 w 2"/>
                  <a:gd name="T25" fmla="*/ 469 h 3"/>
                  <a:gd name="T26" fmla="*/ 467 w 2"/>
                  <a:gd name="T27" fmla="*/ 355 h 3"/>
                  <a:gd name="T28" fmla="*/ 467 w 2"/>
                  <a:gd name="T29" fmla="*/ 152 h 3"/>
                  <a:gd name="T30" fmla="*/ 262 w 2"/>
                  <a:gd name="T31" fmla="*/ 152 h 3"/>
                  <a:gd name="T32" fmla="*/ 262 w 2"/>
                  <a:gd name="T33" fmla="*/ 152 h 3"/>
                  <a:gd name="T34" fmla="*/ 0 w 2"/>
                  <a:gd name="T35" fmla="*/ 152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0" y="3"/>
                      <a:pt x="0" y="2"/>
                    </a:cubicBezTo>
                    <a:cubicBezTo>
                      <a:pt x="0" y="2"/>
                      <a:pt x="0" y="2"/>
                      <a:pt x="0" y="1"/>
                    </a:cubicBezTo>
                    <a:cubicBezTo>
                      <a:pt x="0" y="1"/>
                      <a:pt x="0" y="1"/>
                      <a:pt x="1" y="1"/>
                    </a:cubicBezTo>
                    <a:cubicBezTo>
                      <a:pt x="1" y="1"/>
                      <a:pt x="1" y="1"/>
                      <a:pt x="1" y="1"/>
                    </a:cubicBezTo>
                    <a:cubicBezTo>
                      <a:pt x="2" y="1"/>
                      <a:pt x="2" y="1"/>
                      <a:pt x="2" y="1"/>
                    </a:cubicBezTo>
                    <a:cubicBezTo>
                      <a:pt x="2" y="1"/>
                      <a:pt x="2" y="2"/>
                      <a:pt x="2" y="2"/>
                    </a:cubicBezTo>
                    <a:cubicBezTo>
                      <a:pt x="2" y="2"/>
                      <a:pt x="2" y="3"/>
                      <a:pt x="2" y="3"/>
                    </a:cubicBezTo>
                    <a:cubicBezTo>
                      <a:pt x="1" y="3"/>
                      <a:pt x="1" y="3"/>
                      <a:pt x="1" y="3"/>
                    </a:cubicBezTo>
                    <a:cubicBezTo>
                      <a:pt x="1" y="3"/>
                      <a:pt x="1" y="3"/>
                      <a:pt x="1" y="3"/>
                    </a:cubicBezTo>
                    <a:cubicBezTo>
                      <a:pt x="1" y="3"/>
                      <a:pt x="1" y="3"/>
                      <a:pt x="1" y="3"/>
                    </a:cubicBezTo>
                    <a:cubicBezTo>
                      <a:pt x="1" y="3"/>
                      <a:pt x="1" y="3"/>
                      <a:pt x="2" y="3"/>
                    </a:cubicBezTo>
                    <a:cubicBezTo>
                      <a:pt x="2" y="3"/>
                      <a:pt x="2" y="2"/>
                      <a:pt x="2" y="2"/>
                    </a:cubicBezTo>
                    <a:cubicBezTo>
                      <a:pt x="2" y="2"/>
                      <a:pt x="2" y="1"/>
                      <a:pt x="2" y="1"/>
                    </a:cubicBezTo>
                    <a:cubicBezTo>
                      <a:pt x="2" y="1"/>
                      <a:pt x="2" y="1"/>
                      <a:pt x="1" y="1"/>
                    </a:cubicBezTo>
                    <a:cubicBezTo>
                      <a:pt x="1" y="0"/>
                      <a:pt x="1" y="1"/>
                      <a:pt x="1" y="1"/>
                    </a:cubicBezTo>
                    <a:cubicBezTo>
                      <a:pt x="0" y="1"/>
                      <a:pt x="0" y="1"/>
                      <a:pt x="0" y="1"/>
                    </a:cubicBezTo>
                    <a:cubicBezTo>
                      <a:pt x="0" y="2"/>
                      <a:pt x="0" y="2"/>
                      <a:pt x="0" y="2"/>
                    </a:cubicBezTo>
                    <a:cubicBezTo>
                      <a:pt x="0"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49" name="Freeform 391"/>
              <p:cNvSpPr>
                <a:spLocks noChangeArrowheads="1"/>
              </p:cNvSpPr>
              <p:nvPr/>
            </p:nvSpPr>
            <p:spPr bwMode="auto">
              <a:xfrm>
                <a:off x="1752" y="269"/>
                <a:ext cx="5" cy="5"/>
              </a:xfrm>
              <a:custGeom>
                <a:avLst/>
                <a:gdLst>
                  <a:gd name="T0" fmla="*/ 262 w 2"/>
                  <a:gd name="T1" fmla="*/ 467 h 2"/>
                  <a:gd name="T2" fmla="*/ 0 w 2"/>
                  <a:gd name="T3" fmla="*/ 262 h 2"/>
                  <a:gd name="T4" fmla="*/ 262 w 2"/>
                  <a:gd name="T5" fmla="*/ 0 h 2"/>
                  <a:gd name="T6" fmla="*/ 467 w 2"/>
                  <a:gd name="T7" fmla="*/ 262 h 2"/>
                  <a:gd name="T8" fmla="*/ 262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2"/>
                      <a:pt x="0" y="1"/>
                    </a:cubicBezTo>
                    <a:cubicBezTo>
                      <a:pt x="0" y="0"/>
                      <a:pt x="1" y="0"/>
                      <a:pt x="1" y="0"/>
                    </a:cubicBezTo>
                    <a:cubicBezTo>
                      <a:pt x="2" y="0"/>
                      <a:pt x="2" y="1"/>
                      <a:pt x="2" y="1"/>
                    </a:cubicBezTo>
                    <a:cubicBezTo>
                      <a:pt x="2"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0" name="Freeform 392"/>
              <p:cNvSpPr>
                <a:spLocks noChangeArrowheads="1"/>
              </p:cNvSpPr>
              <p:nvPr/>
            </p:nvSpPr>
            <p:spPr bwMode="auto">
              <a:xfrm>
                <a:off x="1752" y="269"/>
                <a:ext cx="5" cy="5"/>
              </a:xfrm>
              <a:custGeom>
                <a:avLst/>
                <a:gdLst>
                  <a:gd name="T0" fmla="*/ 262 w 2"/>
                  <a:gd name="T1" fmla="*/ 467 h 2"/>
                  <a:gd name="T2" fmla="*/ 262 w 2"/>
                  <a:gd name="T3" fmla="*/ 467 h 2"/>
                  <a:gd name="T4" fmla="*/ 0 w 2"/>
                  <a:gd name="T5" fmla="*/ 467 h 2"/>
                  <a:gd name="T6" fmla="*/ 0 w 2"/>
                  <a:gd name="T7" fmla="*/ 262 h 2"/>
                  <a:gd name="T8" fmla="*/ 262 w 2"/>
                  <a:gd name="T9" fmla="*/ 0 h 2"/>
                  <a:gd name="T10" fmla="*/ 262 w 2"/>
                  <a:gd name="T11" fmla="*/ 0 h 2"/>
                  <a:gd name="T12" fmla="*/ 467 w 2"/>
                  <a:gd name="T13" fmla="*/ 0 h 2"/>
                  <a:gd name="T14" fmla="*/ 467 w 2"/>
                  <a:gd name="T15" fmla="*/ 262 h 2"/>
                  <a:gd name="T16" fmla="*/ 262 w 2"/>
                  <a:gd name="T17" fmla="*/ 467 h 2"/>
                  <a:gd name="T18" fmla="*/ 262 w 2"/>
                  <a:gd name="T19" fmla="*/ 467 h 2"/>
                  <a:gd name="T20" fmla="*/ 262 w 2"/>
                  <a:gd name="T21" fmla="*/ 467 h 2"/>
                  <a:gd name="T22" fmla="*/ 262 w 2"/>
                  <a:gd name="T23" fmla="*/ 467 h 2"/>
                  <a:gd name="T24" fmla="*/ 262 w 2"/>
                  <a:gd name="T25" fmla="*/ 467 h 2"/>
                  <a:gd name="T26" fmla="*/ 467 w 2"/>
                  <a:gd name="T27" fmla="*/ 262 h 2"/>
                  <a:gd name="T28" fmla="*/ 467 w 2"/>
                  <a:gd name="T29" fmla="*/ 0 h 2"/>
                  <a:gd name="T30" fmla="*/ 262 w 2"/>
                  <a:gd name="T31" fmla="*/ 0 h 2"/>
                  <a:gd name="T32" fmla="*/ 262 w 2"/>
                  <a:gd name="T33" fmla="*/ 0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0" y="2"/>
                      <a:pt x="0" y="2"/>
                      <a:pt x="0" y="2"/>
                    </a:cubicBezTo>
                    <a:cubicBezTo>
                      <a:pt x="0" y="2"/>
                      <a:pt x="0" y="1"/>
                      <a:pt x="0" y="1"/>
                    </a:cubicBezTo>
                    <a:cubicBezTo>
                      <a:pt x="0" y="1"/>
                      <a:pt x="0" y="0"/>
                      <a:pt x="1" y="0"/>
                    </a:cubicBezTo>
                    <a:cubicBezTo>
                      <a:pt x="1" y="0"/>
                      <a:pt x="1" y="0"/>
                      <a:pt x="1" y="0"/>
                    </a:cubicBezTo>
                    <a:cubicBezTo>
                      <a:pt x="2" y="0"/>
                      <a:pt x="2" y="0"/>
                      <a:pt x="2" y="0"/>
                    </a:cubicBezTo>
                    <a:cubicBezTo>
                      <a:pt x="2" y="1"/>
                      <a:pt x="2" y="1"/>
                      <a:pt x="2" y="1"/>
                    </a:cubicBezTo>
                    <a:cubicBezTo>
                      <a:pt x="2" y="2"/>
                      <a:pt x="2" y="2"/>
                      <a:pt x="1" y="2"/>
                    </a:cubicBezTo>
                    <a:cubicBezTo>
                      <a:pt x="1" y="2"/>
                      <a:pt x="1" y="2"/>
                      <a:pt x="1" y="2"/>
                    </a:cubicBezTo>
                    <a:cubicBezTo>
                      <a:pt x="1" y="2"/>
                      <a:pt x="1" y="2"/>
                      <a:pt x="1" y="2"/>
                    </a:cubicBezTo>
                    <a:cubicBezTo>
                      <a:pt x="1" y="2"/>
                      <a:pt x="1" y="2"/>
                      <a:pt x="1" y="2"/>
                    </a:cubicBezTo>
                    <a:cubicBezTo>
                      <a:pt x="1" y="2"/>
                      <a:pt x="1" y="2"/>
                      <a:pt x="1" y="2"/>
                    </a:cubicBezTo>
                    <a:cubicBezTo>
                      <a:pt x="2" y="2"/>
                      <a:pt x="2" y="2"/>
                      <a:pt x="2" y="1"/>
                    </a:cubicBezTo>
                    <a:cubicBezTo>
                      <a:pt x="2" y="1"/>
                      <a:pt x="2" y="1"/>
                      <a:pt x="2" y="0"/>
                    </a:cubicBezTo>
                    <a:cubicBezTo>
                      <a:pt x="2" y="0"/>
                      <a:pt x="2" y="0"/>
                      <a:pt x="1" y="0"/>
                    </a:cubicBezTo>
                    <a:cubicBezTo>
                      <a:pt x="1" y="0"/>
                      <a:pt x="1" y="0"/>
                      <a:pt x="1" y="0"/>
                    </a:cubicBezTo>
                    <a:cubicBezTo>
                      <a:pt x="0" y="0"/>
                      <a:pt x="0" y="1"/>
                      <a:pt x="0" y="1"/>
                    </a:cubicBezTo>
                    <a:cubicBezTo>
                      <a:pt x="0" y="1"/>
                      <a:pt x="0" y="2"/>
                      <a:pt x="0" y="2"/>
                    </a:cubicBezTo>
                    <a:cubicBezTo>
                      <a:pt x="0" y="2"/>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1" name="Freeform 393"/>
              <p:cNvSpPr>
                <a:spLocks noChangeArrowheads="1"/>
              </p:cNvSpPr>
              <p:nvPr/>
            </p:nvSpPr>
            <p:spPr bwMode="auto">
              <a:xfrm>
                <a:off x="1762" y="276"/>
                <a:ext cx="4" cy="5"/>
              </a:xfrm>
              <a:custGeom>
                <a:avLst/>
                <a:gdLst>
                  <a:gd name="T0" fmla="*/ 64 w 2"/>
                  <a:gd name="T1" fmla="*/ 467 h 2"/>
                  <a:gd name="T2" fmla="*/ 0 w 2"/>
                  <a:gd name="T3" fmla="*/ 262 h 2"/>
                  <a:gd name="T4" fmla="*/ 64 w 2"/>
                  <a:gd name="T5" fmla="*/ 0 h 2"/>
                  <a:gd name="T6" fmla="*/ 128 w 2"/>
                  <a:gd name="T7" fmla="*/ 262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1" y="0"/>
                      <a:pt x="1" y="0"/>
                      <a:pt x="1" y="0"/>
                    </a:cubicBezTo>
                    <a:cubicBezTo>
                      <a:pt x="2" y="0"/>
                      <a:pt x="2" y="1"/>
                      <a:pt x="2" y="1"/>
                    </a:cubicBezTo>
                    <a:cubicBezTo>
                      <a:pt x="2"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2" name="Freeform 394"/>
              <p:cNvSpPr>
                <a:spLocks noChangeArrowheads="1"/>
              </p:cNvSpPr>
              <p:nvPr/>
            </p:nvSpPr>
            <p:spPr bwMode="auto">
              <a:xfrm>
                <a:off x="1762" y="276"/>
                <a:ext cx="4" cy="5"/>
              </a:xfrm>
              <a:custGeom>
                <a:avLst/>
                <a:gdLst>
                  <a:gd name="T0" fmla="*/ 64 w 2"/>
                  <a:gd name="T1" fmla="*/ 467 h 2"/>
                  <a:gd name="T2" fmla="*/ 64 w 2"/>
                  <a:gd name="T3" fmla="*/ 467 h 2"/>
                  <a:gd name="T4" fmla="*/ 0 w 2"/>
                  <a:gd name="T5" fmla="*/ 467 h 2"/>
                  <a:gd name="T6" fmla="*/ 0 w 2"/>
                  <a:gd name="T7" fmla="*/ 262 h 2"/>
                  <a:gd name="T8" fmla="*/ 64 w 2"/>
                  <a:gd name="T9" fmla="*/ 0 h 2"/>
                  <a:gd name="T10" fmla="*/ 64 w 2"/>
                  <a:gd name="T11" fmla="*/ 0 h 2"/>
                  <a:gd name="T12" fmla="*/ 128 w 2"/>
                  <a:gd name="T13" fmla="*/ 0 h 2"/>
                  <a:gd name="T14" fmla="*/ 128 w 2"/>
                  <a:gd name="T15" fmla="*/ 262 h 2"/>
                  <a:gd name="T16" fmla="*/ 64 w 2"/>
                  <a:gd name="T17" fmla="*/ 467 h 2"/>
                  <a:gd name="T18" fmla="*/ 64 w 2"/>
                  <a:gd name="T19" fmla="*/ 467 h 2"/>
                  <a:gd name="T20" fmla="*/ 64 w 2"/>
                  <a:gd name="T21" fmla="*/ 467 h 2"/>
                  <a:gd name="T22" fmla="*/ 64 w 2"/>
                  <a:gd name="T23" fmla="*/ 467 h 2"/>
                  <a:gd name="T24" fmla="*/ 64 w 2"/>
                  <a:gd name="T25" fmla="*/ 467 h 2"/>
                  <a:gd name="T26" fmla="*/ 128 w 2"/>
                  <a:gd name="T27" fmla="*/ 262 h 2"/>
                  <a:gd name="T28" fmla="*/ 128 w 2"/>
                  <a:gd name="T29" fmla="*/ 0 h 2"/>
                  <a:gd name="T30" fmla="*/ 64 w 2"/>
                  <a:gd name="T31" fmla="*/ 0 h 2"/>
                  <a:gd name="T32" fmla="*/ 64 w 2"/>
                  <a:gd name="T33" fmla="*/ 0 h 2"/>
                  <a:gd name="T34" fmla="*/ 0 w 2"/>
                  <a:gd name="T35" fmla="*/ 262 h 2"/>
                  <a:gd name="T36" fmla="*/ 0 w 2"/>
                  <a:gd name="T37" fmla="*/ 467 h 2"/>
                  <a:gd name="T38" fmla="*/ 64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1" y="2"/>
                      <a:pt x="0" y="2"/>
                    </a:cubicBezTo>
                    <a:cubicBezTo>
                      <a:pt x="0" y="1"/>
                      <a:pt x="0" y="1"/>
                      <a:pt x="0" y="1"/>
                    </a:cubicBezTo>
                    <a:cubicBezTo>
                      <a:pt x="0" y="1"/>
                      <a:pt x="1" y="0"/>
                      <a:pt x="1" y="0"/>
                    </a:cubicBezTo>
                    <a:cubicBezTo>
                      <a:pt x="1" y="0"/>
                      <a:pt x="1" y="0"/>
                      <a:pt x="1" y="0"/>
                    </a:cubicBezTo>
                    <a:cubicBezTo>
                      <a:pt x="2" y="0"/>
                      <a:pt x="2" y="0"/>
                      <a:pt x="2" y="0"/>
                    </a:cubicBezTo>
                    <a:cubicBezTo>
                      <a:pt x="2" y="1"/>
                      <a:pt x="2" y="1"/>
                      <a:pt x="2" y="1"/>
                    </a:cubicBezTo>
                    <a:cubicBezTo>
                      <a:pt x="2" y="1"/>
                      <a:pt x="2" y="2"/>
                      <a:pt x="1" y="2"/>
                    </a:cubicBezTo>
                    <a:cubicBezTo>
                      <a:pt x="1" y="2"/>
                      <a:pt x="1" y="2"/>
                      <a:pt x="1" y="2"/>
                    </a:cubicBezTo>
                    <a:cubicBezTo>
                      <a:pt x="1" y="2"/>
                      <a:pt x="1" y="2"/>
                      <a:pt x="1" y="2"/>
                    </a:cubicBezTo>
                    <a:cubicBezTo>
                      <a:pt x="1" y="2"/>
                      <a:pt x="1" y="2"/>
                      <a:pt x="1" y="2"/>
                    </a:cubicBezTo>
                    <a:cubicBezTo>
                      <a:pt x="1" y="2"/>
                      <a:pt x="1" y="2"/>
                      <a:pt x="1" y="2"/>
                    </a:cubicBezTo>
                    <a:cubicBezTo>
                      <a:pt x="2" y="2"/>
                      <a:pt x="2" y="1"/>
                      <a:pt x="2" y="1"/>
                    </a:cubicBezTo>
                    <a:cubicBezTo>
                      <a:pt x="2" y="1"/>
                      <a:pt x="2" y="1"/>
                      <a:pt x="2" y="0"/>
                    </a:cubicBezTo>
                    <a:cubicBezTo>
                      <a:pt x="2" y="0"/>
                      <a:pt x="2" y="0"/>
                      <a:pt x="1" y="0"/>
                    </a:cubicBezTo>
                    <a:cubicBezTo>
                      <a:pt x="1" y="0"/>
                      <a:pt x="1" y="0"/>
                      <a:pt x="1" y="0"/>
                    </a:cubicBezTo>
                    <a:cubicBezTo>
                      <a:pt x="1" y="0"/>
                      <a:pt x="0" y="1"/>
                      <a:pt x="0" y="1"/>
                    </a:cubicBezTo>
                    <a:cubicBezTo>
                      <a:pt x="0" y="1"/>
                      <a:pt x="0" y="1"/>
                      <a:pt x="0" y="2"/>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3" name="Freeform 395"/>
              <p:cNvSpPr>
                <a:spLocks noChangeArrowheads="1"/>
              </p:cNvSpPr>
              <p:nvPr/>
            </p:nvSpPr>
            <p:spPr bwMode="auto">
              <a:xfrm>
                <a:off x="1757" y="274"/>
                <a:ext cx="5" cy="4"/>
              </a:xfrm>
              <a:custGeom>
                <a:avLst/>
                <a:gdLst>
                  <a:gd name="T0" fmla="*/ 262 w 2"/>
                  <a:gd name="T1" fmla="*/ 128 h 2"/>
                  <a:gd name="T2" fmla="*/ 0 w 2"/>
                  <a:gd name="T3" fmla="*/ 64 h 2"/>
                  <a:gd name="T4" fmla="*/ 262 w 2"/>
                  <a:gd name="T5" fmla="*/ 0 h 2"/>
                  <a:gd name="T6" fmla="*/ 467 w 2"/>
                  <a:gd name="T7" fmla="*/ 64 h 2"/>
                  <a:gd name="T8" fmla="*/ 262 w 2"/>
                  <a:gd name="T9" fmla="*/ 128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0" y="0"/>
                      <a:pt x="1" y="0"/>
                      <a:pt x="1" y="0"/>
                    </a:cubicBezTo>
                    <a:cubicBezTo>
                      <a:pt x="2" y="0"/>
                      <a:pt x="2" y="1"/>
                      <a:pt x="2" y="1"/>
                    </a:cubicBezTo>
                    <a:cubicBezTo>
                      <a:pt x="2"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4" name="Freeform 396"/>
              <p:cNvSpPr>
                <a:spLocks noChangeArrowheads="1"/>
              </p:cNvSpPr>
              <p:nvPr/>
            </p:nvSpPr>
            <p:spPr bwMode="auto">
              <a:xfrm>
                <a:off x="1757" y="274"/>
                <a:ext cx="5" cy="4"/>
              </a:xfrm>
              <a:custGeom>
                <a:avLst/>
                <a:gdLst>
                  <a:gd name="T0" fmla="*/ 262 w 2"/>
                  <a:gd name="T1" fmla="*/ 128 h 2"/>
                  <a:gd name="T2" fmla="*/ 262 w 2"/>
                  <a:gd name="T3" fmla="*/ 128 h 2"/>
                  <a:gd name="T4" fmla="*/ 0 w 2"/>
                  <a:gd name="T5" fmla="*/ 128 h 2"/>
                  <a:gd name="T6" fmla="*/ 0 w 2"/>
                  <a:gd name="T7" fmla="*/ 64 h 2"/>
                  <a:gd name="T8" fmla="*/ 262 w 2"/>
                  <a:gd name="T9" fmla="*/ 0 h 2"/>
                  <a:gd name="T10" fmla="*/ 262 w 2"/>
                  <a:gd name="T11" fmla="*/ 0 h 2"/>
                  <a:gd name="T12" fmla="*/ 467 w 2"/>
                  <a:gd name="T13" fmla="*/ 0 h 2"/>
                  <a:gd name="T14" fmla="*/ 467 w 2"/>
                  <a:gd name="T15" fmla="*/ 64 h 2"/>
                  <a:gd name="T16" fmla="*/ 262 w 2"/>
                  <a:gd name="T17" fmla="*/ 128 h 2"/>
                  <a:gd name="T18" fmla="*/ 262 w 2"/>
                  <a:gd name="T19" fmla="*/ 128 h 2"/>
                  <a:gd name="T20" fmla="*/ 262 w 2"/>
                  <a:gd name="T21" fmla="*/ 128 h 2"/>
                  <a:gd name="T22" fmla="*/ 262 w 2"/>
                  <a:gd name="T23" fmla="*/ 128 h 2"/>
                  <a:gd name="T24" fmla="*/ 262 w 2"/>
                  <a:gd name="T25" fmla="*/ 128 h 2"/>
                  <a:gd name="T26" fmla="*/ 467 w 2"/>
                  <a:gd name="T27" fmla="*/ 64 h 2"/>
                  <a:gd name="T28" fmla="*/ 467 w 2"/>
                  <a:gd name="T29" fmla="*/ 0 h 2"/>
                  <a:gd name="T30" fmla="*/ 262 w 2"/>
                  <a:gd name="T31" fmla="*/ 0 h 2"/>
                  <a:gd name="T32" fmla="*/ 262 w 2"/>
                  <a:gd name="T33" fmla="*/ 0 h 2"/>
                  <a:gd name="T34" fmla="*/ 0 w 2"/>
                  <a:gd name="T35" fmla="*/ 64 h 2"/>
                  <a:gd name="T36" fmla="*/ 0 w 2"/>
                  <a:gd name="T37" fmla="*/ 128 h 2"/>
                  <a:gd name="T38" fmla="*/ 262 w 2"/>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0" y="2"/>
                      <a:pt x="0" y="2"/>
                      <a:pt x="0" y="2"/>
                    </a:cubicBezTo>
                    <a:cubicBezTo>
                      <a:pt x="0" y="1"/>
                      <a:pt x="0" y="1"/>
                      <a:pt x="0" y="1"/>
                    </a:cubicBezTo>
                    <a:cubicBezTo>
                      <a:pt x="0" y="1"/>
                      <a:pt x="0" y="0"/>
                      <a:pt x="1" y="0"/>
                    </a:cubicBezTo>
                    <a:cubicBezTo>
                      <a:pt x="1" y="0"/>
                      <a:pt x="1" y="0"/>
                      <a:pt x="1" y="0"/>
                    </a:cubicBezTo>
                    <a:cubicBezTo>
                      <a:pt x="1" y="0"/>
                      <a:pt x="2" y="0"/>
                      <a:pt x="2" y="0"/>
                    </a:cubicBezTo>
                    <a:cubicBezTo>
                      <a:pt x="2" y="1"/>
                      <a:pt x="2" y="1"/>
                      <a:pt x="2" y="1"/>
                    </a:cubicBezTo>
                    <a:cubicBezTo>
                      <a:pt x="2" y="1"/>
                      <a:pt x="2" y="2"/>
                      <a:pt x="1" y="2"/>
                    </a:cubicBezTo>
                    <a:cubicBezTo>
                      <a:pt x="1" y="2"/>
                      <a:pt x="1" y="2"/>
                      <a:pt x="1" y="2"/>
                    </a:cubicBezTo>
                    <a:cubicBezTo>
                      <a:pt x="1" y="2"/>
                      <a:pt x="1" y="2"/>
                      <a:pt x="1" y="2"/>
                    </a:cubicBezTo>
                    <a:cubicBezTo>
                      <a:pt x="1" y="2"/>
                      <a:pt x="1" y="2"/>
                      <a:pt x="1" y="2"/>
                    </a:cubicBezTo>
                    <a:cubicBezTo>
                      <a:pt x="1" y="2"/>
                      <a:pt x="1" y="2"/>
                      <a:pt x="1" y="2"/>
                    </a:cubicBezTo>
                    <a:cubicBezTo>
                      <a:pt x="2" y="2"/>
                      <a:pt x="2" y="1"/>
                      <a:pt x="2" y="1"/>
                    </a:cubicBezTo>
                    <a:cubicBezTo>
                      <a:pt x="2" y="1"/>
                      <a:pt x="2" y="1"/>
                      <a:pt x="2" y="0"/>
                    </a:cubicBezTo>
                    <a:cubicBezTo>
                      <a:pt x="2" y="0"/>
                      <a:pt x="1" y="0"/>
                      <a:pt x="1" y="0"/>
                    </a:cubicBezTo>
                    <a:cubicBezTo>
                      <a:pt x="1" y="0"/>
                      <a:pt x="1" y="0"/>
                      <a:pt x="1" y="0"/>
                    </a:cubicBezTo>
                    <a:cubicBezTo>
                      <a:pt x="0" y="0"/>
                      <a:pt x="0" y="1"/>
                      <a:pt x="0" y="1"/>
                    </a:cubicBezTo>
                    <a:cubicBezTo>
                      <a:pt x="0" y="1"/>
                      <a:pt x="0" y="1"/>
                      <a:pt x="0" y="2"/>
                    </a:cubicBezTo>
                    <a:cubicBezTo>
                      <a:pt x="0" y="2"/>
                      <a:pt x="0"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5" name="Freeform 397"/>
              <p:cNvSpPr>
                <a:spLocks noChangeArrowheads="1"/>
              </p:cNvSpPr>
              <p:nvPr/>
            </p:nvSpPr>
            <p:spPr bwMode="auto">
              <a:xfrm>
                <a:off x="1769" y="278"/>
                <a:ext cx="2" cy="3"/>
              </a:xfrm>
              <a:custGeom>
                <a:avLst/>
                <a:gdLst>
                  <a:gd name="T0" fmla="*/ 0 w 1"/>
                  <a:gd name="T1" fmla="*/ 729 h 1"/>
                  <a:gd name="T2" fmla="*/ 0 w 1"/>
                  <a:gd name="T3" fmla="*/ 0 h 1"/>
                  <a:gd name="T4" fmla="*/ 0 w 1"/>
                  <a:gd name="T5" fmla="*/ 0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0"/>
                    </a:cubicBezTo>
                    <a:cubicBezTo>
                      <a:pt x="0" y="0"/>
                      <a:pt x="0" y="0"/>
                      <a:pt x="0" y="0"/>
                    </a:cubicBezTo>
                    <a:cubicBezTo>
                      <a:pt x="1" y="0"/>
                      <a:pt x="1" y="0"/>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6" name="Freeform 398"/>
              <p:cNvSpPr>
                <a:spLocks noChangeArrowheads="1"/>
              </p:cNvSpPr>
              <p:nvPr/>
            </p:nvSpPr>
            <p:spPr bwMode="auto">
              <a:xfrm>
                <a:off x="1769" y="278"/>
                <a:ext cx="2" cy="3"/>
              </a:xfrm>
              <a:custGeom>
                <a:avLst/>
                <a:gdLst>
                  <a:gd name="T0" fmla="*/ 0 w 1"/>
                  <a:gd name="T1" fmla="*/ 729 h 1"/>
                  <a:gd name="T2" fmla="*/ 0 w 1"/>
                  <a:gd name="T3" fmla="*/ 729 h 1"/>
                  <a:gd name="T4" fmla="*/ 0 w 1"/>
                  <a:gd name="T5" fmla="*/ 729 h 1"/>
                  <a:gd name="T6" fmla="*/ 0 w 1"/>
                  <a:gd name="T7" fmla="*/ 0 h 1"/>
                  <a:gd name="T8" fmla="*/ 0 w 1"/>
                  <a:gd name="T9" fmla="*/ 0 h 1"/>
                  <a:gd name="T10" fmla="*/ 0 w 1"/>
                  <a:gd name="T11" fmla="*/ 0 h 1"/>
                  <a:gd name="T12" fmla="*/ 64 w 1"/>
                  <a:gd name="T13" fmla="*/ 0 h 1"/>
                  <a:gd name="T14" fmla="*/ 64 w 1"/>
                  <a:gd name="T15" fmla="*/ 729 h 1"/>
                  <a:gd name="T16" fmla="*/ 0 w 1"/>
                  <a:gd name="T17" fmla="*/ 729 h 1"/>
                  <a:gd name="T18" fmla="*/ 0 w 1"/>
                  <a:gd name="T19" fmla="*/ 729 h 1"/>
                  <a:gd name="T20" fmla="*/ 0 w 1"/>
                  <a:gd name="T21" fmla="*/ 729 h 1"/>
                  <a:gd name="T22" fmla="*/ 0 w 1"/>
                  <a:gd name="T23" fmla="*/ 729 h 1"/>
                  <a:gd name="T24" fmla="*/ 0 w 1"/>
                  <a:gd name="T25" fmla="*/ 729 h 1"/>
                  <a:gd name="T26" fmla="*/ 64 w 1"/>
                  <a:gd name="T27" fmla="*/ 729 h 1"/>
                  <a:gd name="T28" fmla="*/ 64 w 1"/>
                  <a:gd name="T29" fmla="*/ 0 h 1"/>
                  <a:gd name="T30" fmla="*/ 0 w 1"/>
                  <a:gd name="T31" fmla="*/ 0 h 1"/>
                  <a:gd name="T32" fmla="*/ 0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7" name="Freeform 399"/>
              <p:cNvSpPr>
                <a:spLocks noChangeArrowheads="1"/>
              </p:cNvSpPr>
              <p:nvPr/>
            </p:nvSpPr>
            <p:spPr bwMode="auto">
              <a:xfrm>
                <a:off x="1771" y="278"/>
                <a:ext cx="2" cy="3"/>
              </a:xfrm>
              <a:custGeom>
                <a:avLst/>
                <a:gdLst>
                  <a:gd name="T0" fmla="*/ 64 w 1"/>
                  <a:gd name="T1" fmla="*/ 729 h 1"/>
                  <a:gd name="T2" fmla="*/ 0 w 1"/>
                  <a:gd name="T3" fmla="*/ 0 h 1"/>
                  <a:gd name="T4" fmla="*/ 64 w 1"/>
                  <a:gd name="T5" fmla="*/ 0 h 1"/>
                  <a:gd name="T6" fmla="*/ 64 w 1"/>
                  <a:gd name="T7" fmla="*/ 0 h 1"/>
                  <a:gd name="T8" fmla="*/ 64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0" y="0"/>
                      <a:pt x="0" y="0"/>
                    </a:cubicBezTo>
                    <a:cubicBezTo>
                      <a:pt x="1" y="0"/>
                      <a:pt x="1" y="0"/>
                      <a:pt x="1" y="0"/>
                    </a:cubicBezTo>
                    <a:cubicBezTo>
                      <a:pt x="1" y="0"/>
                      <a:pt x="1" y="0"/>
                      <a:pt x="1" y="0"/>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8" name="Freeform 400"/>
              <p:cNvSpPr>
                <a:spLocks noChangeArrowheads="1"/>
              </p:cNvSpPr>
              <p:nvPr/>
            </p:nvSpPr>
            <p:spPr bwMode="auto">
              <a:xfrm>
                <a:off x="1771" y="278"/>
                <a:ext cx="2" cy="3"/>
              </a:xfrm>
              <a:custGeom>
                <a:avLst/>
                <a:gdLst>
                  <a:gd name="T0" fmla="*/ 64 w 1"/>
                  <a:gd name="T1" fmla="*/ 729 h 1"/>
                  <a:gd name="T2" fmla="*/ 64 w 1"/>
                  <a:gd name="T3" fmla="*/ 729 h 1"/>
                  <a:gd name="T4" fmla="*/ 0 w 1"/>
                  <a:gd name="T5" fmla="*/ 729 h 1"/>
                  <a:gd name="T6" fmla="*/ 0 w 1"/>
                  <a:gd name="T7" fmla="*/ 0 h 1"/>
                  <a:gd name="T8" fmla="*/ 64 w 1"/>
                  <a:gd name="T9" fmla="*/ 0 h 1"/>
                  <a:gd name="T10" fmla="*/ 64 w 1"/>
                  <a:gd name="T11" fmla="*/ 0 h 1"/>
                  <a:gd name="T12" fmla="*/ 64 w 1"/>
                  <a:gd name="T13" fmla="*/ 0 h 1"/>
                  <a:gd name="T14" fmla="*/ 64 w 1"/>
                  <a:gd name="T15" fmla="*/ 0 h 1"/>
                  <a:gd name="T16" fmla="*/ 64 w 1"/>
                  <a:gd name="T17" fmla="*/ 729 h 1"/>
                  <a:gd name="T18" fmla="*/ 64 w 1"/>
                  <a:gd name="T19" fmla="*/ 729 h 1"/>
                  <a:gd name="T20" fmla="*/ 64 w 1"/>
                  <a:gd name="T21" fmla="*/ 729 h 1"/>
                  <a:gd name="T22" fmla="*/ 64 w 1"/>
                  <a:gd name="T23" fmla="*/ 729 h 1"/>
                  <a:gd name="T24" fmla="*/ 64 w 1"/>
                  <a:gd name="T25" fmla="*/ 729 h 1"/>
                  <a:gd name="T26" fmla="*/ 64 w 1"/>
                  <a:gd name="T27" fmla="*/ 0 h 1"/>
                  <a:gd name="T28" fmla="*/ 64 w 1"/>
                  <a:gd name="T29" fmla="*/ 0 h 1"/>
                  <a:gd name="T30" fmla="*/ 64 w 1"/>
                  <a:gd name="T31" fmla="*/ 0 h 1"/>
                  <a:gd name="T32" fmla="*/ 64 w 1"/>
                  <a:gd name="T33" fmla="*/ 0 h 1"/>
                  <a:gd name="T34" fmla="*/ 0 w 1"/>
                  <a:gd name="T35" fmla="*/ 0 h 1"/>
                  <a:gd name="T36" fmla="*/ 0 w 1"/>
                  <a:gd name="T37" fmla="*/ 729 h 1"/>
                  <a:gd name="T38" fmla="*/ 64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1"/>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59" name="Freeform 401"/>
              <p:cNvSpPr>
                <a:spLocks noChangeArrowheads="1"/>
              </p:cNvSpPr>
              <p:nvPr/>
            </p:nvSpPr>
            <p:spPr bwMode="auto">
              <a:xfrm>
                <a:off x="1776" y="276"/>
                <a:ext cx="2" cy="2"/>
              </a:xfrm>
              <a:custGeom>
                <a:avLst/>
                <a:gdLst>
                  <a:gd name="T0" fmla="*/ 0 w 1"/>
                  <a:gd name="T1" fmla="*/ 64 h 1"/>
                  <a:gd name="T2" fmla="*/ 0 w 1"/>
                  <a:gd name="T3" fmla="*/ 64 h 1"/>
                  <a:gd name="T4" fmla="*/ 0 w 1"/>
                  <a:gd name="T5" fmla="*/ 64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0"/>
                      <a:pt x="0" y="1"/>
                    </a:cubicBezTo>
                    <a:cubicBezTo>
                      <a:pt x="1" y="1"/>
                      <a:pt x="1" y="1"/>
                      <a:pt x="1" y="1"/>
                    </a:cubicBezTo>
                    <a:cubicBezTo>
                      <a:pt x="1"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0" name="Freeform 402"/>
              <p:cNvSpPr>
                <a:spLocks noChangeArrowheads="1"/>
              </p:cNvSpPr>
              <p:nvPr/>
            </p:nvSpPr>
            <p:spPr bwMode="auto">
              <a:xfrm>
                <a:off x="1776" y="276"/>
                <a:ext cx="2" cy="2"/>
              </a:xfrm>
              <a:custGeom>
                <a:avLst/>
                <a:gdLst>
                  <a:gd name="T0" fmla="*/ 0 w 1"/>
                  <a:gd name="T1" fmla="*/ 64 h 1"/>
                  <a:gd name="T2" fmla="*/ 0 w 1"/>
                  <a:gd name="T3" fmla="*/ 64 h 1"/>
                  <a:gd name="T4" fmla="*/ 0 w 1"/>
                  <a:gd name="T5" fmla="*/ 64 h 1"/>
                  <a:gd name="T6" fmla="*/ 0 w 1"/>
                  <a:gd name="T7" fmla="*/ 64 h 1"/>
                  <a:gd name="T8" fmla="*/ 0 w 1"/>
                  <a:gd name="T9" fmla="*/ 64 h 1"/>
                  <a:gd name="T10" fmla="*/ 0 w 1"/>
                  <a:gd name="T11" fmla="*/ 64 h 1"/>
                  <a:gd name="T12" fmla="*/ 64 w 1"/>
                  <a:gd name="T13" fmla="*/ 64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64 h 1"/>
                  <a:gd name="T30" fmla="*/ 0 w 1"/>
                  <a:gd name="T31" fmla="*/ 0 h 1"/>
                  <a:gd name="T32" fmla="*/ 0 w 1"/>
                  <a:gd name="T33" fmla="*/ 64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0"/>
                      <a:pt x="0"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0" y="0"/>
                    </a:cubicBezTo>
                    <a:cubicBezTo>
                      <a:pt x="0" y="0"/>
                      <a:pt x="0" y="1"/>
                      <a:pt x="0" y="1"/>
                    </a:cubicBezTo>
                    <a:cubicBezTo>
                      <a:pt x="0" y="1"/>
                      <a:pt x="0" y="1"/>
                      <a:pt x="0" y="1"/>
                    </a:cubicBezTo>
                    <a:cubicBezTo>
                      <a:pt x="0" y="1"/>
                      <a:pt x="0" y="1"/>
                      <a:pt x="0" y="1"/>
                    </a:cubicBezTo>
                    <a:cubicBezTo>
                      <a:pt x="0" y="1"/>
                      <a:pt x="0" y="1"/>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1" name="Freeform 403"/>
              <p:cNvSpPr>
                <a:spLocks noChangeArrowheads="1"/>
              </p:cNvSpPr>
              <p:nvPr/>
            </p:nvSpPr>
            <p:spPr bwMode="auto">
              <a:xfrm>
                <a:off x="1743" y="257"/>
                <a:ext cx="7" cy="5"/>
              </a:xfrm>
              <a:custGeom>
                <a:avLst/>
                <a:gdLst>
                  <a:gd name="T0" fmla="*/ 152 w 3"/>
                  <a:gd name="T1" fmla="*/ 467 h 2"/>
                  <a:gd name="T2" fmla="*/ 152 w 3"/>
                  <a:gd name="T3" fmla="*/ 262 h 2"/>
                  <a:gd name="T4" fmla="*/ 355 w 3"/>
                  <a:gd name="T5" fmla="*/ 0 h 2"/>
                  <a:gd name="T6" fmla="*/ 355 w 3"/>
                  <a:gd name="T7" fmla="*/ 262 h 2"/>
                  <a:gd name="T8" fmla="*/ 152 w 3"/>
                  <a:gd name="T9" fmla="*/ 467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2"/>
                    </a:moveTo>
                    <a:cubicBezTo>
                      <a:pt x="1" y="2"/>
                      <a:pt x="0" y="1"/>
                      <a:pt x="1" y="1"/>
                    </a:cubicBezTo>
                    <a:cubicBezTo>
                      <a:pt x="1" y="0"/>
                      <a:pt x="2" y="0"/>
                      <a:pt x="2" y="0"/>
                    </a:cubicBezTo>
                    <a:cubicBezTo>
                      <a:pt x="2" y="0"/>
                      <a:pt x="3" y="1"/>
                      <a:pt x="2" y="1"/>
                    </a:cubicBezTo>
                    <a:cubicBezTo>
                      <a:pt x="2" y="2"/>
                      <a:pt x="2"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2" name="Freeform 404"/>
              <p:cNvSpPr>
                <a:spLocks noChangeArrowheads="1"/>
              </p:cNvSpPr>
              <p:nvPr/>
            </p:nvSpPr>
            <p:spPr bwMode="auto">
              <a:xfrm>
                <a:off x="1745" y="257"/>
                <a:ext cx="5" cy="5"/>
              </a:xfrm>
              <a:custGeom>
                <a:avLst/>
                <a:gdLst>
                  <a:gd name="T0" fmla="*/ 0 w 2"/>
                  <a:gd name="T1" fmla="*/ 467 h 2"/>
                  <a:gd name="T2" fmla="*/ 0 w 2"/>
                  <a:gd name="T3" fmla="*/ 467 h 2"/>
                  <a:gd name="T4" fmla="*/ 0 w 2"/>
                  <a:gd name="T5" fmla="*/ 262 h 2"/>
                  <a:gd name="T6" fmla="*/ 0 w 2"/>
                  <a:gd name="T7" fmla="*/ 262 h 2"/>
                  <a:gd name="T8" fmla="*/ 0 w 2"/>
                  <a:gd name="T9" fmla="*/ 0 h 2"/>
                  <a:gd name="T10" fmla="*/ 262 w 2"/>
                  <a:gd name="T11" fmla="*/ 0 h 2"/>
                  <a:gd name="T12" fmla="*/ 262 w 2"/>
                  <a:gd name="T13" fmla="*/ 262 h 2"/>
                  <a:gd name="T14" fmla="*/ 262 w 2"/>
                  <a:gd name="T15" fmla="*/ 262 h 2"/>
                  <a:gd name="T16" fmla="*/ 262 w 2"/>
                  <a:gd name="T17" fmla="*/ 467 h 2"/>
                  <a:gd name="T18" fmla="*/ 0 w 2"/>
                  <a:gd name="T19" fmla="*/ 467 h 2"/>
                  <a:gd name="T20" fmla="*/ 0 w 2"/>
                  <a:gd name="T21" fmla="*/ 467 h 2"/>
                  <a:gd name="T22" fmla="*/ 0 w 2"/>
                  <a:gd name="T23" fmla="*/ 467 h 2"/>
                  <a:gd name="T24" fmla="*/ 262 w 2"/>
                  <a:gd name="T25" fmla="*/ 467 h 2"/>
                  <a:gd name="T26" fmla="*/ 262 w 2"/>
                  <a:gd name="T27" fmla="*/ 262 h 2"/>
                  <a:gd name="T28" fmla="*/ 262 w 2"/>
                  <a:gd name="T29" fmla="*/ 262 h 2"/>
                  <a:gd name="T30" fmla="*/ 262 w 2"/>
                  <a:gd name="T31" fmla="*/ 0 h 2"/>
                  <a:gd name="T32" fmla="*/ 0 w 2"/>
                  <a:gd name="T33" fmla="*/ 0 h 2"/>
                  <a:gd name="T34" fmla="*/ 0 w 2"/>
                  <a:gd name="T35" fmla="*/ 262 h 2"/>
                  <a:gd name="T36" fmla="*/ 0 w 2"/>
                  <a:gd name="T37" fmla="*/ 262 h 2"/>
                  <a:gd name="T38" fmla="*/ 0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2"/>
                    </a:moveTo>
                    <a:cubicBezTo>
                      <a:pt x="0" y="2"/>
                      <a:pt x="0" y="2"/>
                      <a:pt x="0" y="2"/>
                    </a:cubicBezTo>
                    <a:cubicBezTo>
                      <a:pt x="0" y="2"/>
                      <a:pt x="0" y="2"/>
                      <a:pt x="0" y="1"/>
                    </a:cubicBezTo>
                    <a:cubicBezTo>
                      <a:pt x="0" y="1"/>
                      <a:pt x="0" y="1"/>
                      <a:pt x="0" y="1"/>
                    </a:cubicBezTo>
                    <a:cubicBezTo>
                      <a:pt x="0" y="0"/>
                      <a:pt x="0" y="0"/>
                      <a:pt x="0" y="0"/>
                    </a:cubicBezTo>
                    <a:cubicBezTo>
                      <a:pt x="0" y="0"/>
                      <a:pt x="1" y="0"/>
                      <a:pt x="1" y="0"/>
                    </a:cubicBezTo>
                    <a:cubicBezTo>
                      <a:pt x="1" y="0"/>
                      <a:pt x="1" y="0"/>
                      <a:pt x="1" y="1"/>
                    </a:cubicBezTo>
                    <a:cubicBezTo>
                      <a:pt x="2" y="1"/>
                      <a:pt x="2" y="1"/>
                      <a:pt x="1" y="1"/>
                    </a:cubicBezTo>
                    <a:cubicBezTo>
                      <a:pt x="1" y="2"/>
                      <a:pt x="1" y="2"/>
                      <a:pt x="1" y="2"/>
                    </a:cubicBezTo>
                    <a:cubicBezTo>
                      <a:pt x="1" y="2"/>
                      <a:pt x="0" y="2"/>
                      <a:pt x="0" y="2"/>
                    </a:cubicBezTo>
                    <a:cubicBezTo>
                      <a:pt x="0" y="2"/>
                      <a:pt x="0" y="2"/>
                      <a:pt x="0" y="2"/>
                    </a:cubicBezTo>
                    <a:cubicBezTo>
                      <a:pt x="0" y="2"/>
                      <a:pt x="0" y="2"/>
                      <a:pt x="0" y="2"/>
                    </a:cubicBezTo>
                    <a:cubicBezTo>
                      <a:pt x="0" y="2"/>
                      <a:pt x="1" y="2"/>
                      <a:pt x="1" y="2"/>
                    </a:cubicBezTo>
                    <a:cubicBezTo>
                      <a:pt x="1" y="2"/>
                      <a:pt x="1" y="2"/>
                      <a:pt x="1" y="1"/>
                    </a:cubicBezTo>
                    <a:cubicBezTo>
                      <a:pt x="2" y="1"/>
                      <a:pt x="2" y="1"/>
                      <a:pt x="1" y="1"/>
                    </a:cubicBezTo>
                    <a:cubicBezTo>
                      <a:pt x="1" y="0"/>
                      <a:pt x="1" y="0"/>
                      <a:pt x="1" y="0"/>
                    </a:cubicBezTo>
                    <a:cubicBezTo>
                      <a:pt x="1" y="0"/>
                      <a:pt x="0" y="0"/>
                      <a:pt x="0" y="0"/>
                    </a:cubicBezTo>
                    <a:cubicBezTo>
                      <a:pt x="0" y="0"/>
                      <a:pt x="0" y="0"/>
                      <a:pt x="0" y="1"/>
                    </a:cubicBezTo>
                    <a:cubicBezTo>
                      <a:pt x="0" y="1"/>
                      <a:pt x="0" y="1"/>
                      <a:pt x="0" y="1"/>
                    </a:cubicBezTo>
                    <a:cubicBezTo>
                      <a:pt x="0" y="2"/>
                      <a:pt x="0" y="2"/>
                      <a:pt x="0"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3" name="Freeform 405"/>
              <p:cNvSpPr>
                <a:spLocks noChangeArrowheads="1"/>
              </p:cNvSpPr>
              <p:nvPr/>
            </p:nvSpPr>
            <p:spPr bwMode="auto">
              <a:xfrm>
                <a:off x="1778" y="276"/>
                <a:ext cx="3" cy="2"/>
              </a:xfrm>
              <a:custGeom>
                <a:avLst/>
                <a:gdLst>
                  <a:gd name="T0" fmla="*/ 729 w 1"/>
                  <a:gd name="T1" fmla="*/ 64 h 1"/>
                  <a:gd name="T2" fmla="*/ 0 w 1"/>
                  <a:gd name="T3" fmla="*/ 0 h 1"/>
                  <a:gd name="T4" fmla="*/ 729 w 1"/>
                  <a:gd name="T5" fmla="*/ 0 h 1"/>
                  <a:gd name="T6" fmla="*/ 729 w 1"/>
                  <a:gd name="T7" fmla="*/ 0 h 1"/>
                  <a:gd name="T8" fmla="*/ 729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0" y="1"/>
                      <a:pt x="0" y="1"/>
                      <a:pt x="0" y="0"/>
                    </a:cubicBezTo>
                    <a:cubicBezTo>
                      <a:pt x="0" y="0"/>
                      <a:pt x="1" y="0"/>
                      <a:pt x="1" y="0"/>
                    </a:cubicBezTo>
                    <a:cubicBezTo>
                      <a:pt x="1" y="0"/>
                      <a:pt x="1" y="0"/>
                      <a:pt x="1" y="0"/>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4" name="Freeform 406"/>
              <p:cNvSpPr>
                <a:spLocks noChangeArrowheads="1"/>
              </p:cNvSpPr>
              <p:nvPr/>
            </p:nvSpPr>
            <p:spPr bwMode="auto">
              <a:xfrm>
                <a:off x="1778" y="276"/>
                <a:ext cx="3" cy="2"/>
              </a:xfrm>
              <a:custGeom>
                <a:avLst/>
                <a:gdLst>
                  <a:gd name="T0" fmla="*/ 729 w 1"/>
                  <a:gd name="T1" fmla="*/ 64 h 1"/>
                  <a:gd name="T2" fmla="*/ 729 w 1"/>
                  <a:gd name="T3" fmla="*/ 64 h 1"/>
                  <a:gd name="T4" fmla="*/ 0 w 1"/>
                  <a:gd name="T5" fmla="*/ 64 h 1"/>
                  <a:gd name="T6" fmla="*/ 0 w 1"/>
                  <a:gd name="T7" fmla="*/ 0 h 1"/>
                  <a:gd name="T8" fmla="*/ 0 w 1"/>
                  <a:gd name="T9" fmla="*/ 0 h 1"/>
                  <a:gd name="T10" fmla="*/ 729 w 1"/>
                  <a:gd name="T11" fmla="*/ 0 h 1"/>
                  <a:gd name="T12" fmla="*/ 729 w 1"/>
                  <a:gd name="T13" fmla="*/ 0 h 1"/>
                  <a:gd name="T14" fmla="*/ 729 w 1"/>
                  <a:gd name="T15" fmla="*/ 0 h 1"/>
                  <a:gd name="T16" fmla="*/ 729 w 1"/>
                  <a:gd name="T17" fmla="*/ 64 h 1"/>
                  <a:gd name="T18" fmla="*/ 729 w 1"/>
                  <a:gd name="T19" fmla="*/ 64 h 1"/>
                  <a:gd name="T20" fmla="*/ 729 w 1"/>
                  <a:gd name="T21" fmla="*/ 64 h 1"/>
                  <a:gd name="T22" fmla="*/ 729 w 1"/>
                  <a:gd name="T23" fmla="*/ 64 h 1"/>
                  <a:gd name="T24" fmla="*/ 729 w 1"/>
                  <a:gd name="T25" fmla="*/ 64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64 h 1"/>
                  <a:gd name="T38" fmla="*/ 729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1"/>
                      <a:pt x="0" y="1"/>
                    </a:cubicBezTo>
                    <a:cubicBezTo>
                      <a:pt x="0" y="1"/>
                      <a:pt x="0"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5" name="Freeform 407"/>
              <p:cNvSpPr>
                <a:spLocks noChangeArrowheads="1"/>
              </p:cNvSpPr>
              <p:nvPr/>
            </p:nvSpPr>
            <p:spPr bwMode="auto">
              <a:xfrm>
                <a:off x="1738" y="243"/>
                <a:ext cx="5" cy="7"/>
              </a:xfrm>
              <a:custGeom>
                <a:avLst/>
                <a:gdLst>
                  <a:gd name="T0" fmla="*/ 467 w 2"/>
                  <a:gd name="T1" fmla="*/ 152 h 3"/>
                  <a:gd name="T2" fmla="*/ 467 w 2"/>
                  <a:gd name="T3" fmla="*/ 355 h 3"/>
                  <a:gd name="T4" fmla="*/ 262 w 2"/>
                  <a:gd name="T5" fmla="*/ 469 h 3"/>
                  <a:gd name="T6" fmla="*/ 0 w 2"/>
                  <a:gd name="T7" fmla="*/ 152 h 3"/>
                  <a:gd name="T8" fmla="*/ 467 w 2"/>
                  <a:gd name="T9" fmla="*/ 152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1"/>
                    </a:moveTo>
                    <a:cubicBezTo>
                      <a:pt x="2" y="1"/>
                      <a:pt x="2" y="2"/>
                      <a:pt x="2" y="2"/>
                    </a:cubicBezTo>
                    <a:cubicBezTo>
                      <a:pt x="2" y="3"/>
                      <a:pt x="1" y="3"/>
                      <a:pt x="1" y="3"/>
                    </a:cubicBezTo>
                    <a:cubicBezTo>
                      <a:pt x="0" y="3"/>
                      <a:pt x="0" y="2"/>
                      <a:pt x="0" y="1"/>
                    </a:cubicBezTo>
                    <a:cubicBezTo>
                      <a:pt x="1" y="1"/>
                      <a:pt x="1" y="0"/>
                      <a:pt x="2"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6" name="Freeform 408"/>
              <p:cNvSpPr>
                <a:spLocks noChangeArrowheads="1"/>
              </p:cNvSpPr>
              <p:nvPr/>
            </p:nvSpPr>
            <p:spPr bwMode="auto">
              <a:xfrm>
                <a:off x="1738" y="245"/>
                <a:ext cx="5" cy="5"/>
              </a:xfrm>
              <a:custGeom>
                <a:avLst/>
                <a:gdLst>
                  <a:gd name="T0" fmla="*/ 467 w 2"/>
                  <a:gd name="T1" fmla="*/ 0 h 2"/>
                  <a:gd name="T2" fmla="*/ 467 w 2"/>
                  <a:gd name="T3" fmla="*/ 0 h 2"/>
                  <a:gd name="T4" fmla="*/ 467 w 2"/>
                  <a:gd name="T5" fmla="*/ 0 h 2"/>
                  <a:gd name="T6" fmla="*/ 467 w 2"/>
                  <a:gd name="T7" fmla="*/ 262 h 2"/>
                  <a:gd name="T8" fmla="*/ 467 w 2"/>
                  <a:gd name="T9" fmla="*/ 467 h 2"/>
                  <a:gd name="T10" fmla="*/ 262 w 2"/>
                  <a:gd name="T11" fmla="*/ 467 h 2"/>
                  <a:gd name="T12" fmla="*/ 0 w 2"/>
                  <a:gd name="T13" fmla="*/ 262 h 2"/>
                  <a:gd name="T14" fmla="*/ 0 w 2"/>
                  <a:gd name="T15" fmla="*/ 0 h 2"/>
                  <a:gd name="T16" fmla="*/ 262 w 2"/>
                  <a:gd name="T17" fmla="*/ 0 h 2"/>
                  <a:gd name="T18" fmla="*/ 467 w 2"/>
                  <a:gd name="T19" fmla="*/ 0 h 2"/>
                  <a:gd name="T20" fmla="*/ 467 w 2"/>
                  <a:gd name="T21" fmla="*/ 0 h 2"/>
                  <a:gd name="T22" fmla="*/ 467 w 2"/>
                  <a:gd name="T23" fmla="*/ 0 h 2"/>
                  <a:gd name="T24" fmla="*/ 262 w 2"/>
                  <a:gd name="T25" fmla="*/ 0 h 2"/>
                  <a:gd name="T26" fmla="*/ 0 w 2"/>
                  <a:gd name="T27" fmla="*/ 0 h 2"/>
                  <a:gd name="T28" fmla="*/ 0 w 2"/>
                  <a:gd name="T29" fmla="*/ 262 h 2"/>
                  <a:gd name="T30" fmla="*/ 262 w 2"/>
                  <a:gd name="T31" fmla="*/ 467 h 2"/>
                  <a:gd name="T32" fmla="*/ 467 w 2"/>
                  <a:gd name="T33" fmla="*/ 467 h 2"/>
                  <a:gd name="T34" fmla="*/ 467 w 2"/>
                  <a:gd name="T35" fmla="*/ 262 h 2"/>
                  <a:gd name="T36" fmla="*/ 467 w 2"/>
                  <a:gd name="T37" fmla="*/ 0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0"/>
                      <a:pt x="2" y="0"/>
                      <a:pt x="2" y="0"/>
                    </a:cubicBezTo>
                    <a:cubicBezTo>
                      <a:pt x="2" y="0"/>
                      <a:pt x="2" y="1"/>
                      <a:pt x="2" y="1"/>
                    </a:cubicBezTo>
                    <a:cubicBezTo>
                      <a:pt x="2" y="1"/>
                      <a:pt x="2" y="2"/>
                      <a:pt x="2" y="2"/>
                    </a:cubicBezTo>
                    <a:cubicBezTo>
                      <a:pt x="1" y="2"/>
                      <a:pt x="1" y="2"/>
                      <a:pt x="1" y="2"/>
                    </a:cubicBezTo>
                    <a:cubicBezTo>
                      <a:pt x="1" y="2"/>
                      <a:pt x="0" y="1"/>
                      <a:pt x="0" y="1"/>
                    </a:cubicBezTo>
                    <a:cubicBezTo>
                      <a:pt x="0" y="1"/>
                      <a:pt x="0" y="1"/>
                      <a:pt x="0" y="0"/>
                    </a:cubicBez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1" y="0"/>
                      <a:pt x="0" y="0"/>
                      <a:pt x="0" y="0"/>
                    </a:cubicBezTo>
                    <a:cubicBezTo>
                      <a:pt x="0" y="1"/>
                      <a:pt x="0" y="1"/>
                      <a:pt x="0" y="1"/>
                    </a:cubicBezTo>
                    <a:cubicBezTo>
                      <a:pt x="0" y="1"/>
                      <a:pt x="1" y="2"/>
                      <a:pt x="1" y="2"/>
                    </a:cubicBezTo>
                    <a:cubicBezTo>
                      <a:pt x="1" y="2"/>
                      <a:pt x="1" y="2"/>
                      <a:pt x="2" y="2"/>
                    </a:cubicBezTo>
                    <a:cubicBezTo>
                      <a:pt x="2" y="2"/>
                      <a:pt x="2" y="1"/>
                      <a:pt x="2" y="1"/>
                    </a:cubicBezTo>
                    <a:cubicBezTo>
                      <a:pt x="2" y="1"/>
                      <a:pt x="2" y="0"/>
                      <a:pt x="2" y="0"/>
                    </a:cubicBezTo>
                    <a:cubicBezTo>
                      <a:pt x="2" y="0"/>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7" name="Freeform 409"/>
              <p:cNvSpPr>
                <a:spLocks noChangeArrowheads="1"/>
              </p:cNvSpPr>
              <p:nvPr/>
            </p:nvSpPr>
            <p:spPr bwMode="auto">
              <a:xfrm>
                <a:off x="1736" y="238"/>
                <a:ext cx="4" cy="5"/>
              </a:xfrm>
              <a:custGeom>
                <a:avLst/>
                <a:gdLst>
                  <a:gd name="T0" fmla="*/ 64 w 2"/>
                  <a:gd name="T1" fmla="*/ 0 h 2"/>
                  <a:gd name="T2" fmla="*/ 128 w 2"/>
                  <a:gd name="T3" fmla="*/ 467 h 2"/>
                  <a:gd name="T4" fmla="*/ 0 w 2"/>
                  <a:gd name="T5" fmla="*/ 467 h 2"/>
                  <a:gd name="T6" fmla="*/ 0 w 2"/>
                  <a:gd name="T7" fmla="*/ 262 h 2"/>
                  <a:gd name="T8" fmla="*/ 64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2" y="0"/>
                      <a:pt x="2" y="1"/>
                      <a:pt x="2" y="2"/>
                    </a:cubicBezTo>
                    <a:cubicBezTo>
                      <a:pt x="1" y="2"/>
                      <a:pt x="1" y="2"/>
                      <a:pt x="0" y="2"/>
                    </a:cubicBezTo>
                    <a:cubicBezTo>
                      <a:pt x="0" y="2"/>
                      <a:pt x="0" y="1"/>
                      <a:pt x="0" y="1"/>
                    </a:cubicBezTo>
                    <a:cubicBezTo>
                      <a:pt x="0"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8" name="Freeform 410"/>
              <p:cNvSpPr>
                <a:spLocks noChangeArrowheads="1"/>
              </p:cNvSpPr>
              <p:nvPr/>
            </p:nvSpPr>
            <p:spPr bwMode="auto">
              <a:xfrm>
                <a:off x="1736" y="238"/>
                <a:ext cx="4" cy="5"/>
              </a:xfrm>
              <a:custGeom>
                <a:avLst/>
                <a:gdLst>
                  <a:gd name="T0" fmla="*/ 64 w 2"/>
                  <a:gd name="T1" fmla="*/ 0 h 2"/>
                  <a:gd name="T2" fmla="*/ 64 w 2"/>
                  <a:gd name="T3" fmla="*/ 0 h 2"/>
                  <a:gd name="T4" fmla="*/ 128 w 2"/>
                  <a:gd name="T5" fmla="*/ 262 h 2"/>
                  <a:gd name="T6" fmla="*/ 128 w 2"/>
                  <a:gd name="T7" fmla="*/ 467 h 2"/>
                  <a:gd name="T8" fmla="*/ 64 w 2"/>
                  <a:gd name="T9" fmla="*/ 467 h 2"/>
                  <a:gd name="T10" fmla="*/ 0 w 2"/>
                  <a:gd name="T11" fmla="*/ 467 h 2"/>
                  <a:gd name="T12" fmla="*/ 0 w 2"/>
                  <a:gd name="T13" fmla="*/ 467 h 2"/>
                  <a:gd name="T14" fmla="*/ 0 w 2"/>
                  <a:gd name="T15" fmla="*/ 262 h 2"/>
                  <a:gd name="T16" fmla="*/ 0 w 2"/>
                  <a:gd name="T17" fmla="*/ 0 h 2"/>
                  <a:gd name="T18" fmla="*/ 64 w 2"/>
                  <a:gd name="T19" fmla="*/ 0 h 2"/>
                  <a:gd name="T20" fmla="*/ 64 w 2"/>
                  <a:gd name="T21" fmla="*/ 0 h 2"/>
                  <a:gd name="T22" fmla="*/ 64 w 2"/>
                  <a:gd name="T23" fmla="*/ 0 h 2"/>
                  <a:gd name="T24" fmla="*/ 0 w 2"/>
                  <a:gd name="T25" fmla="*/ 0 h 2"/>
                  <a:gd name="T26" fmla="*/ 0 w 2"/>
                  <a:gd name="T27" fmla="*/ 262 h 2"/>
                  <a:gd name="T28" fmla="*/ 0 w 2"/>
                  <a:gd name="T29" fmla="*/ 467 h 2"/>
                  <a:gd name="T30" fmla="*/ 0 w 2"/>
                  <a:gd name="T31" fmla="*/ 467 h 2"/>
                  <a:gd name="T32" fmla="*/ 64 w 2"/>
                  <a:gd name="T33" fmla="*/ 467 h 2"/>
                  <a:gd name="T34" fmla="*/ 128 w 2"/>
                  <a:gd name="T35" fmla="*/ 467 h 2"/>
                  <a:gd name="T36" fmla="*/ 128 w 2"/>
                  <a:gd name="T37" fmla="*/ 262 h 2"/>
                  <a:gd name="T38" fmla="*/ 64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0"/>
                    </a:moveTo>
                    <a:cubicBezTo>
                      <a:pt x="1" y="0"/>
                      <a:pt x="1" y="0"/>
                      <a:pt x="1" y="0"/>
                    </a:cubicBezTo>
                    <a:cubicBezTo>
                      <a:pt x="1" y="0"/>
                      <a:pt x="2" y="1"/>
                      <a:pt x="2" y="1"/>
                    </a:cubicBezTo>
                    <a:cubicBezTo>
                      <a:pt x="2" y="1"/>
                      <a:pt x="2" y="1"/>
                      <a:pt x="2" y="2"/>
                    </a:cubicBezTo>
                    <a:cubicBezTo>
                      <a:pt x="1" y="2"/>
                      <a:pt x="1" y="2"/>
                      <a:pt x="1" y="2"/>
                    </a:cubicBezTo>
                    <a:cubicBezTo>
                      <a:pt x="1" y="2"/>
                      <a:pt x="1" y="2"/>
                      <a:pt x="0" y="2"/>
                    </a:cubicBezTo>
                    <a:cubicBezTo>
                      <a:pt x="0" y="2"/>
                      <a:pt x="0" y="2"/>
                      <a:pt x="0" y="2"/>
                    </a:cubicBezTo>
                    <a:cubicBezTo>
                      <a:pt x="0" y="1"/>
                      <a:pt x="0" y="1"/>
                      <a:pt x="0" y="1"/>
                    </a:cubicBezTo>
                    <a:cubicBezTo>
                      <a:pt x="0" y="1"/>
                      <a:pt x="0" y="0"/>
                      <a:pt x="0" y="0"/>
                    </a:cubicBezTo>
                    <a:cubicBezTo>
                      <a:pt x="1" y="0"/>
                      <a:pt x="1" y="0"/>
                      <a:pt x="1" y="0"/>
                    </a:cubicBezTo>
                    <a:cubicBezTo>
                      <a:pt x="1" y="0"/>
                      <a:pt x="1" y="0"/>
                      <a:pt x="1" y="0"/>
                    </a:cubicBezTo>
                    <a:cubicBezTo>
                      <a:pt x="1" y="0"/>
                      <a:pt x="1" y="0"/>
                      <a:pt x="1" y="0"/>
                    </a:cubicBezTo>
                    <a:cubicBezTo>
                      <a:pt x="1" y="0"/>
                      <a:pt x="1" y="0"/>
                      <a:pt x="0" y="0"/>
                    </a:cubicBezTo>
                    <a:cubicBezTo>
                      <a:pt x="0" y="0"/>
                      <a:pt x="0" y="1"/>
                      <a:pt x="0" y="1"/>
                    </a:cubicBezTo>
                    <a:cubicBezTo>
                      <a:pt x="0" y="1"/>
                      <a:pt x="0" y="2"/>
                      <a:pt x="0" y="2"/>
                    </a:cubicBezTo>
                    <a:cubicBezTo>
                      <a:pt x="0" y="2"/>
                      <a:pt x="0" y="2"/>
                      <a:pt x="0" y="2"/>
                    </a:cubicBezTo>
                    <a:cubicBezTo>
                      <a:pt x="1" y="2"/>
                      <a:pt x="1" y="2"/>
                      <a:pt x="1" y="2"/>
                    </a:cubicBezTo>
                    <a:cubicBezTo>
                      <a:pt x="1" y="2"/>
                      <a:pt x="1" y="2"/>
                      <a:pt x="2" y="2"/>
                    </a:cubicBezTo>
                    <a:cubicBezTo>
                      <a:pt x="2" y="1"/>
                      <a:pt x="2" y="1"/>
                      <a:pt x="2" y="1"/>
                    </a:cubicBezTo>
                    <a:cubicBezTo>
                      <a:pt x="2" y="1"/>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69" name="Freeform 411"/>
              <p:cNvSpPr>
                <a:spLocks noChangeArrowheads="1"/>
              </p:cNvSpPr>
              <p:nvPr/>
            </p:nvSpPr>
            <p:spPr bwMode="auto">
              <a:xfrm>
                <a:off x="1726" y="231"/>
                <a:ext cx="5" cy="5"/>
              </a:xfrm>
              <a:custGeom>
                <a:avLst/>
                <a:gdLst>
                  <a:gd name="T0" fmla="*/ 467 w 2"/>
                  <a:gd name="T1" fmla="*/ 0 h 2"/>
                  <a:gd name="T2" fmla="*/ 467 w 2"/>
                  <a:gd name="T3" fmla="*/ 262 h 2"/>
                  <a:gd name="T4" fmla="*/ 262 w 2"/>
                  <a:gd name="T5" fmla="*/ 467 h 2"/>
                  <a:gd name="T6" fmla="*/ 262 w 2"/>
                  <a:gd name="T7" fmla="*/ 262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0"/>
                      <a:pt x="2" y="1"/>
                      <a:pt x="2" y="1"/>
                    </a:cubicBezTo>
                    <a:cubicBezTo>
                      <a:pt x="2" y="2"/>
                      <a:pt x="1" y="2"/>
                      <a:pt x="1" y="2"/>
                    </a:cubicBezTo>
                    <a:cubicBezTo>
                      <a:pt x="0" y="2"/>
                      <a:pt x="0" y="1"/>
                      <a:pt x="1" y="1"/>
                    </a:cubicBezTo>
                    <a:cubicBezTo>
                      <a:pt x="1" y="0"/>
                      <a:pt x="1"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0" name="Freeform 412"/>
              <p:cNvSpPr>
                <a:spLocks noChangeArrowheads="1"/>
              </p:cNvSpPr>
              <p:nvPr/>
            </p:nvSpPr>
            <p:spPr bwMode="auto">
              <a:xfrm>
                <a:off x="1726" y="231"/>
                <a:ext cx="5" cy="5"/>
              </a:xfrm>
              <a:custGeom>
                <a:avLst/>
                <a:gdLst>
                  <a:gd name="T0" fmla="*/ 467 w 2"/>
                  <a:gd name="T1" fmla="*/ 0 h 2"/>
                  <a:gd name="T2" fmla="*/ 467 w 2"/>
                  <a:gd name="T3" fmla="*/ 0 h 2"/>
                  <a:gd name="T4" fmla="*/ 467 w 2"/>
                  <a:gd name="T5" fmla="*/ 262 h 2"/>
                  <a:gd name="T6" fmla="*/ 467 w 2"/>
                  <a:gd name="T7" fmla="*/ 262 h 2"/>
                  <a:gd name="T8" fmla="*/ 262 w 2"/>
                  <a:gd name="T9" fmla="*/ 467 h 2"/>
                  <a:gd name="T10" fmla="*/ 262 w 2"/>
                  <a:gd name="T11" fmla="*/ 467 h 2"/>
                  <a:gd name="T12" fmla="*/ 0 w 2"/>
                  <a:gd name="T13" fmla="*/ 262 h 2"/>
                  <a:gd name="T14" fmla="*/ 262 w 2"/>
                  <a:gd name="T15" fmla="*/ 262 h 2"/>
                  <a:gd name="T16" fmla="*/ 262 w 2"/>
                  <a:gd name="T17" fmla="*/ 0 h 2"/>
                  <a:gd name="T18" fmla="*/ 467 w 2"/>
                  <a:gd name="T19" fmla="*/ 0 h 2"/>
                  <a:gd name="T20" fmla="*/ 467 w 2"/>
                  <a:gd name="T21" fmla="*/ 0 h 2"/>
                  <a:gd name="T22" fmla="*/ 467 w 2"/>
                  <a:gd name="T23" fmla="*/ 0 h 2"/>
                  <a:gd name="T24" fmla="*/ 262 w 2"/>
                  <a:gd name="T25" fmla="*/ 0 h 2"/>
                  <a:gd name="T26" fmla="*/ 262 w 2"/>
                  <a:gd name="T27" fmla="*/ 262 h 2"/>
                  <a:gd name="T28" fmla="*/ 0 w 2"/>
                  <a:gd name="T29" fmla="*/ 262 h 2"/>
                  <a:gd name="T30" fmla="*/ 262 w 2"/>
                  <a:gd name="T31" fmla="*/ 467 h 2"/>
                  <a:gd name="T32" fmla="*/ 262 w 2"/>
                  <a:gd name="T33" fmla="*/ 467 h 2"/>
                  <a:gd name="T34" fmla="*/ 467 w 2"/>
                  <a:gd name="T35" fmla="*/ 262 h 2"/>
                  <a:gd name="T36" fmla="*/ 467 w 2"/>
                  <a:gd name="T37" fmla="*/ 262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0"/>
                      <a:pt x="2" y="0"/>
                      <a:pt x="2" y="1"/>
                    </a:cubicBezTo>
                    <a:cubicBezTo>
                      <a:pt x="2" y="1"/>
                      <a:pt x="2" y="1"/>
                      <a:pt x="2" y="1"/>
                    </a:cubicBezTo>
                    <a:cubicBezTo>
                      <a:pt x="2" y="1"/>
                      <a:pt x="2" y="2"/>
                      <a:pt x="1" y="2"/>
                    </a:cubicBezTo>
                    <a:cubicBezTo>
                      <a:pt x="1" y="2"/>
                      <a:pt x="1" y="2"/>
                      <a:pt x="1" y="2"/>
                    </a:cubicBezTo>
                    <a:cubicBezTo>
                      <a:pt x="1" y="2"/>
                      <a:pt x="1" y="2"/>
                      <a:pt x="0" y="1"/>
                    </a:cubicBezTo>
                    <a:cubicBezTo>
                      <a:pt x="0" y="1"/>
                      <a:pt x="0" y="1"/>
                      <a:pt x="1" y="1"/>
                    </a:cubicBezTo>
                    <a:cubicBezTo>
                      <a:pt x="1" y="1"/>
                      <a:pt x="1" y="0"/>
                      <a:pt x="1" y="0"/>
                    </a:cubicBezTo>
                    <a:cubicBezTo>
                      <a:pt x="1" y="0"/>
                      <a:pt x="1" y="0"/>
                      <a:pt x="2" y="0"/>
                    </a:cubicBezTo>
                    <a:cubicBezTo>
                      <a:pt x="2" y="0"/>
                      <a:pt x="2" y="0"/>
                      <a:pt x="2" y="0"/>
                    </a:cubicBezTo>
                    <a:cubicBezTo>
                      <a:pt x="2" y="0"/>
                      <a:pt x="2" y="0"/>
                      <a:pt x="2" y="0"/>
                    </a:cubicBezTo>
                    <a:cubicBezTo>
                      <a:pt x="1" y="0"/>
                      <a:pt x="1" y="0"/>
                      <a:pt x="1" y="0"/>
                    </a:cubicBezTo>
                    <a:cubicBezTo>
                      <a:pt x="1" y="0"/>
                      <a:pt x="1" y="1"/>
                      <a:pt x="1" y="1"/>
                    </a:cubicBezTo>
                    <a:cubicBezTo>
                      <a:pt x="0" y="1"/>
                      <a:pt x="0" y="1"/>
                      <a:pt x="0" y="1"/>
                    </a:cubicBezTo>
                    <a:cubicBezTo>
                      <a:pt x="1" y="2"/>
                      <a:pt x="1" y="2"/>
                      <a:pt x="1" y="2"/>
                    </a:cubicBezTo>
                    <a:cubicBezTo>
                      <a:pt x="1" y="2"/>
                      <a:pt x="1" y="2"/>
                      <a:pt x="1" y="2"/>
                    </a:cubicBezTo>
                    <a:cubicBezTo>
                      <a:pt x="2" y="2"/>
                      <a:pt x="2" y="1"/>
                      <a:pt x="2" y="1"/>
                    </a:cubicBezTo>
                    <a:cubicBezTo>
                      <a:pt x="2" y="1"/>
                      <a:pt x="2" y="1"/>
                      <a:pt x="2" y="1"/>
                    </a:cubicBezTo>
                    <a:cubicBezTo>
                      <a:pt x="2" y="0"/>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1" name="Freeform 413"/>
              <p:cNvSpPr>
                <a:spLocks noChangeArrowheads="1"/>
              </p:cNvSpPr>
              <p:nvPr/>
            </p:nvSpPr>
            <p:spPr bwMode="auto">
              <a:xfrm>
                <a:off x="1731" y="233"/>
                <a:ext cx="5" cy="5"/>
              </a:xfrm>
              <a:custGeom>
                <a:avLst/>
                <a:gdLst>
                  <a:gd name="T0" fmla="*/ 467 w 2"/>
                  <a:gd name="T1" fmla="*/ 0 h 2"/>
                  <a:gd name="T2" fmla="*/ 467 w 2"/>
                  <a:gd name="T3" fmla="*/ 467 h 2"/>
                  <a:gd name="T4" fmla="*/ 262 w 2"/>
                  <a:gd name="T5" fmla="*/ 467 h 2"/>
                  <a:gd name="T6" fmla="*/ 0 w 2"/>
                  <a:gd name="T7" fmla="*/ 262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1"/>
                      <a:pt x="2" y="1"/>
                      <a:pt x="2" y="2"/>
                    </a:cubicBezTo>
                    <a:cubicBezTo>
                      <a:pt x="2" y="2"/>
                      <a:pt x="1" y="2"/>
                      <a:pt x="1" y="2"/>
                    </a:cubicBezTo>
                    <a:cubicBezTo>
                      <a:pt x="0" y="2"/>
                      <a:pt x="0" y="2"/>
                      <a:pt x="0" y="1"/>
                    </a:cubicBezTo>
                    <a:cubicBezTo>
                      <a:pt x="1" y="1"/>
                      <a:pt x="1"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2" name="Freeform 414"/>
              <p:cNvSpPr>
                <a:spLocks noChangeArrowheads="1"/>
              </p:cNvSpPr>
              <p:nvPr/>
            </p:nvSpPr>
            <p:spPr bwMode="auto">
              <a:xfrm>
                <a:off x="1731" y="233"/>
                <a:ext cx="5" cy="5"/>
              </a:xfrm>
              <a:custGeom>
                <a:avLst/>
                <a:gdLst>
                  <a:gd name="T0" fmla="*/ 467 w 2"/>
                  <a:gd name="T1" fmla="*/ 0 h 2"/>
                  <a:gd name="T2" fmla="*/ 467 w 2"/>
                  <a:gd name="T3" fmla="*/ 0 h 2"/>
                  <a:gd name="T4" fmla="*/ 467 w 2"/>
                  <a:gd name="T5" fmla="*/ 262 h 2"/>
                  <a:gd name="T6" fmla="*/ 467 w 2"/>
                  <a:gd name="T7" fmla="*/ 467 h 2"/>
                  <a:gd name="T8" fmla="*/ 262 w 2"/>
                  <a:gd name="T9" fmla="*/ 467 h 2"/>
                  <a:gd name="T10" fmla="*/ 262 w 2"/>
                  <a:gd name="T11" fmla="*/ 467 h 2"/>
                  <a:gd name="T12" fmla="*/ 0 w 2"/>
                  <a:gd name="T13" fmla="*/ 467 h 2"/>
                  <a:gd name="T14" fmla="*/ 0 w 2"/>
                  <a:gd name="T15" fmla="*/ 262 h 2"/>
                  <a:gd name="T16" fmla="*/ 262 w 2"/>
                  <a:gd name="T17" fmla="*/ 262 h 2"/>
                  <a:gd name="T18" fmla="*/ 467 w 2"/>
                  <a:gd name="T19" fmla="*/ 0 h 2"/>
                  <a:gd name="T20" fmla="*/ 467 w 2"/>
                  <a:gd name="T21" fmla="*/ 0 h 2"/>
                  <a:gd name="T22" fmla="*/ 467 w 2"/>
                  <a:gd name="T23" fmla="*/ 0 h 2"/>
                  <a:gd name="T24" fmla="*/ 262 w 2"/>
                  <a:gd name="T25" fmla="*/ 262 h 2"/>
                  <a:gd name="T26" fmla="*/ 0 w 2"/>
                  <a:gd name="T27" fmla="*/ 262 h 2"/>
                  <a:gd name="T28" fmla="*/ 0 w 2"/>
                  <a:gd name="T29" fmla="*/ 467 h 2"/>
                  <a:gd name="T30" fmla="*/ 262 w 2"/>
                  <a:gd name="T31" fmla="*/ 467 h 2"/>
                  <a:gd name="T32" fmla="*/ 262 w 2"/>
                  <a:gd name="T33" fmla="*/ 467 h 2"/>
                  <a:gd name="T34" fmla="*/ 467 w 2"/>
                  <a:gd name="T35" fmla="*/ 467 h 2"/>
                  <a:gd name="T36" fmla="*/ 467 w 2"/>
                  <a:gd name="T37" fmla="*/ 262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1"/>
                      <a:pt x="2" y="1"/>
                      <a:pt x="2" y="1"/>
                    </a:cubicBezTo>
                    <a:cubicBezTo>
                      <a:pt x="2" y="1"/>
                      <a:pt x="2" y="1"/>
                      <a:pt x="2" y="2"/>
                    </a:cubicBezTo>
                    <a:cubicBezTo>
                      <a:pt x="2" y="2"/>
                      <a:pt x="2" y="2"/>
                      <a:pt x="1" y="2"/>
                    </a:cubicBezTo>
                    <a:cubicBezTo>
                      <a:pt x="1" y="2"/>
                      <a:pt x="1" y="2"/>
                      <a:pt x="1" y="2"/>
                    </a:cubicBezTo>
                    <a:cubicBezTo>
                      <a:pt x="1" y="2"/>
                      <a:pt x="0" y="2"/>
                      <a:pt x="0" y="2"/>
                    </a:cubicBezTo>
                    <a:cubicBezTo>
                      <a:pt x="0" y="2"/>
                      <a:pt x="0" y="1"/>
                      <a:pt x="0" y="1"/>
                    </a:cubicBezTo>
                    <a:cubicBezTo>
                      <a:pt x="0" y="1"/>
                      <a:pt x="1" y="1"/>
                      <a:pt x="1" y="1"/>
                    </a:cubicBezTo>
                    <a:cubicBezTo>
                      <a:pt x="1" y="0"/>
                      <a:pt x="1" y="0"/>
                      <a:pt x="2" y="0"/>
                    </a:cubicBezTo>
                    <a:cubicBezTo>
                      <a:pt x="2" y="0"/>
                      <a:pt x="2" y="0"/>
                      <a:pt x="2" y="0"/>
                    </a:cubicBezTo>
                    <a:cubicBezTo>
                      <a:pt x="2" y="0"/>
                      <a:pt x="2" y="0"/>
                      <a:pt x="2" y="0"/>
                    </a:cubicBezTo>
                    <a:cubicBezTo>
                      <a:pt x="1" y="0"/>
                      <a:pt x="1" y="0"/>
                      <a:pt x="1" y="1"/>
                    </a:cubicBezTo>
                    <a:cubicBezTo>
                      <a:pt x="1" y="1"/>
                      <a:pt x="0" y="1"/>
                      <a:pt x="0" y="1"/>
                    </a:cubicBezTo>
                    <a:cubicBezTo>
                      <a:pt x="0" y="1"/>
                      <a:pt x="0" y="2"/>
                      <a:pt x="0" y="2"/>
                    </a:cubicBezTo>
                    <a:cubicBezTo>
                      <a:pt x="0" y="2"/>
                      <a:pt x="1" y="2"/>
                      <a:pt x="1" y="2"/>
                    </a:cubicBezTo>
                    <a:cubicBezTo>
                      <a:pt x="1" y="2"/>
                      <a:pt x="1" y="2"/>
                      <a:pt x="1" y="2"/>
                    </a:cubicBezTo>
                    <a:cubicBezTo>
                      <a:pt x="2" y="2"/>
                      <a:pt x="2" y="2"/>
                      <a:pt x="2" y="2"/>
                    </a:cubicBezTo>
                    <a:cubicBezTo>
                      <a:pt x="2" y="1"/>
                      <a:pt x="2" y="1"/>
                      <a:pt x="2" y="1"/>
                    </a:cubicBezTo>
                    <a:cubicBezTo>
                      <a:pt x="2" y="1"/>
                      <a:pt x="2" y="0"/>
                      <a:pt x="2"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3" name="Freeform 415"/>
              <p:cNvSpPr>
                <a:spLocks noChangeArrowheads="1"/>
              </p:cNvSpPr>
              <p:nvPr/>
            </p:nvSpPr>
            <p:spPr bwMode="auto">
              <a:xfrm>
                <a:off x="1724" y="231"/>
                <a:ext cx="2" cy="2"/>
              </a:xfrm>
              <a:custGeom>
                <a:avLst/>
                <a:gdLst>
                  <a:gd name="T0" fmla="*/ 64 w 1"/>
                  <a:gd name="T1" fmla="*/ 0 h 1"/>
                  <a:gd name="T2" fmla="*/ 64 w 1"/>
                  <a:gd name="T3" fmla="*/ 0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1" y="1"/>
                      <a:pt x="0" y="1"/>
                      <a:pt x="0" y="1"/>
                    </a:cubicBezTo>
                    <a:cubicBezTo>
                      <a:pt x="0" y="1"/>
                      <a:pt x="0" y="0"/>
                      <a:pt x="0" y="0"/>
                    </a:cubicBezTo>
                    <a:cubicBezTo>
                      <a:pt x="0" y="0"/>
                      <a:pt x="0"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4" name="Freeform 416"/>
              <p:cNvSpPr>
                <a:spLocks noChangeArrowheads="1"/>
              </p:cNvSpPr>
              <p:nvPr/>
            </p:nvSpPr>
            <p:spPr bwMode="auto">
              <a:xfrm>
                <a:off x="1724" y="231"/>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0 w 1"/>
                  <a:gd name="T11" fmla="*/ 64 h 1"/>
                  <a:gd name="T12" fmla="*/ 0 w 1"/>
                  <a:gd name="T13" fmla="*/ 64 h 1"/>
                  <a:gd name="T14" fmla="*/ 0 w 1"/>
                  <a:gd name="T15" fmla="*/ 0 h 1"/>
                  <a:gd name="T16" fmla="*/ 0 w 1"/>
                  <a:gd name="T17" fmla="*/ 0 h 1"/>
                  <a:gd name="T18" fmla="*/ 64 w 1"/>
                  <a:gd name="T19" fmla="*/ 0 h 1"/>
                  <a:gd name="T20" fmla="*/ 64 w 1"/>
                  <a:gd name="T21" fmla="*/ 0 h 1"/>
                  <a:gd name="T22" fmla="*/ 64 w 1"/>
                  <a:gd name="T23" fmla="*/ 0 h 1"/>
                  <a:gd name="T24" fmla="*/ 0 w 1"/>
                  <a:gd name="T25" fmla="*/ 0 h 1"/>
                  <a:gd name="T26" fmla="*/ 0 w 1"/>
                  <a:gd name="T27" fmla="*/ 0 h 1"/>
                  <a:gd name="T28" fmla="*/ 0 w 1"/>
                  <a:gd name="T29" fmla="*/ 64 h 1"/>
                  <a:gd name="T30" fmla="*/ 0 w 1"/>
                  <a:gd name="T31" fmla="*/ 64 h 1"/>
                  <a:gd name="T32" fmla="*/ 0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1" y="1"/>
                      <a:pt x="1" y="1"/>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5" name="Freeform 417"/>
              <p:cNvSpPr>
                <a:spLocks noChangeArrowheads="1"/>
              </p:cNvSpPr>
              <p:nvPr/>
            </p:nvSpPr>
            <p:spPr bwMode="auto">
              <a:xfrm>
                <a:off x="1719" y="231"/>
                <a:ext cx="2" cy="2"/>
              </a:xfrm>
              <a:custGeom>
                <a:avLst/>
                <a:gdLst>
                  <a:gd name="T0" fmla="*/ 64 w 1"/>
                  <a:gd name="T1" fmla="*/ 0 h 1"/>
                  <a:gd name="T2" fmla="*/ 64 w 1"/>
                  <a:gd name="T3" fmla="*/ 0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1" y="1"/>
                      <a:pt x="1" y="1"/>
                      <a:pt x="0" y="1"/>
                    </a:cubicBezTo>
                    <a:cubicBezTo>
                      <a:pt x="0" y="1"/>
                      <a:pt x="0" y="0"/>
                      <a:pt x="0" y="0"/>
                    </a:cubicBezTo>
                    <a:cubicBezTo>
                      <a:pt x="0"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6" name="Freeform 418"/>
              <p:cNvSpPr>
                <a:spLocks noChangeArrowheads="1"/>
              </p:cNvSpPr>
              <p:nvPr/>
            </p:nvSpPr>
            <p:spPr bwMode="auto">
              <a:xfrm>
                <a:off x="1719" y="231"/>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0 w 1"/>
                  <a:gd name="T11" fmla="*/ 64 h 1"/>
                  <a:gd name="T12" fmla="*/ 0 w 1"/>
                  <a:gd name="T13" fmla="*/ 64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64 h 1"/>
                  <a:gd name="T30" fmla="*/ 0 w 1"/>
                  <a:gd name="T31" fmla="*/ 64 h 1"/>
                  <a:gd name="T32" fmla="*/ 64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7" name="Freeform 419"/>
              <p:cNvSpPr>
                <a:spLocks noChangeArrowheads="1"/>
              </p:cNvSpPr>
              <p:nvPr/>
            </p:nvSpPr>
            <p:spPr bwMode="auto">
              <a:xfrm>
                <a:off x="1717" y="231"/>
                <a:ext cx="2" cy="2"/>
              </a:xfrm>
              <a:custGeom>
                <a:avLst/>
                <a:gdLst>
                  <a:gd name="T0" fmla="*/ 0 w 1"/>
                  <a:gd name="T1" fmla="*/ 0 h 1"/>
                  <a:gd name="T2" fmla="*/ 64 w 1"/>
                  <a:gd name="T3" fmla="*/ 0 h 1"/>
                  <a:gd name="T4" fmla="*/ 0 w 1"/>
                  <a:gd name="T5" fmla="*/ 64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0" y="1"/>
                      <a:pt x="0" y="1"/>
                      <a:pt x="0" y="1"/>
                    </a:cubicBezTo>
                    <a:cubicBezTo>
                      <a:pt x="0" y="1"/>
                      <a:pt x="0" y="0"/>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8" name="Freeform 420"/>
              <p:cNvSpPr>
                <a:spLocks noChangeArrowheads="1"/>
              </p:cNvSpPr>
              <p:nvPr/>
            </p:nvSpPr>
            <p:spPr bwMode="auto">
              <a:xfrm>
                <a:off x="1717" y="231"/>
                <a:ext cx="2" cy="2"/>
              </a:xfrm>
              <a:custGeom>
                <a:avLst/>
                <a:gdLst>
                  <a:gd name="T0" fmla="*/ 0 w 1"/>
                  <a:gd name="T1" fmla="*/ 0 h 1"/>
                  <a:gd name="T2" fmla="*/ 0 w 1"/>
                  <a:gd name="T3" fmla="*/ 0 h 1"/>
                  <a:gd name="T4" fmla="*/ 64 w 1"/>
                  <a:gd name="T5" fmla="*/ 0 h 1"/>
                  <a:gd name="T6" fmla="*/ 64 w 1"/>
                  <a:gd name="T7" fmla="*/ 0 h 1"/>
                  <a:gd name="T8" fmla="*/ 0 w 1"/>
                  <a:gd name="T9" fmla="*/ 64 h 1"/>
                  <a:gd name="T10" fmla="*/ 0 w 1"/>
                  <a:gd name="T11" fmla="*/ 64 h 1"/>
                  <a:gd name="T12" fmla="*/ 0 w 1"/>
                  <a:gd name="T13" fmla="*/ 64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64 h 1"/>
                  <a:gd name="T30" fmla="*/ 0 w 1"/>
                  <a:gd name="T31" fmla="*/ 64 h 1"/>
                  <a:gd name="T32" fmla="*/ 0 w 1"/>
                  <a:gd name="T33" fmla="*/ 64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1" y="0"/>
                    </a:cubicBezTo>
                    <a:cubicBezTo>
                      <a:pt x="1" y="0"/>
                      <a:pt x="1" y="0"/>
                      <a:pt x="1" y="0"/>
                    </a:cubicBezTo>
                    <a:cubicBezTo>
                      <a:pt x="1"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79" name="Freeform 421"/>
              <p:cNvSpPr>
                <a:spLocks noChangeArrowheads="1"/>
              </p:cNvSpPr>
              <p:nvPr/>
            </p:nvSpPr>
            <p:spPr bwMode="auto">
              <a:xfrm>
                <a:off x="1740" y="250"/>
                <a:ext cx="5" cy="7"/>
              </a:xfrm>
              <a:custGeom>
                <a:avLst/>
                <a:gdLst>
                  <a:gd name="T0" fmla="*/ 467 w 2"/>
                  <a:gd name="T1" fmla="*/ 152 h 3"/>
                  <a:gd name="T2" fmla="*/ 467 w 2"/>
                  <a:gd name="T3" fmla="*/ 355 h 3"/>
                  <a:gd name="T4" fmla="*/ 262 w 2"/>
                  <a:gd name="T5" fmla="*/ 355 h 3"/>
                  <a:gd name="T6" fmla="*/ 262 w 2"/>
                  <a:gd name="T7" fmla="*/ 152 h 3"/>
                  <a:gd name="T8" fmla="*/ 467 w 2"/>
                  <a:gd name="T9" fmla="*/ 152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1"/>
                    </a:moveTo>
                    <a:cubicBezTo>
                      <a:pt x="2" y="1"/>
                      <a:pt x="2" y="1"/>
                      <a:pt x="2" y="2"/>
                    </a:cubicBezTo>
                    <a:cubicBezTo>
                      <a:pt x="2" y="2"/>
                      <a:pt x="1" y="3"/>
                      <a:pt x="1" y="2"/>
                    </a:cubicBezTo>
                    <a:cubicBezTo>
                      <a:pt x="0" y="2"/>
                      <a:pt x="0" y="1"/>
                      <a:pt x="1" y="1"/>
                    </a:cubicBezTo>
                    <a:cubicBezTo>
                      <a:pt x="1" y="0"/>
                      <a:pt x="1" y="0"/>
                      <a:pt x="2"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0" name="Freeform 422"/>
              <p:cNvSpPr>
                <a:spLocks noChangeArrowheads="1"/>
              </p:cNvSpPr>
              <p:nvPr/>
            </p:nvSpPr>
            <p:spPr bwMode="auto">
              <a:xfrm>
                <a:off x="1740" y="250"/>
                <a:ext cx="5" cy="7"/>
              </a:xfrm>
              <a:custGeom>
                <a:avLst/>
                <a:gdLst>
                  <a:gd name="T0" fmla="*/ 467 w 2"/>
                  <a:gd name="T1" fmla="*/ 152 h 3"/>
                  <a:gd name="T2" fmla="*/ 467 w 2"/>
                  <a:gd name="T3" fmla="*/ 152 h 3"/>
                  <a:gd name="T4" fmla="*/ 467 w 2"/>
                  <a:gd name="T5" fmla="*/ 152 h 3"/>
                  <a:gd name="T6" fmla="*/ 467 w 2"/>
                  <a:gd name="T7" fmla="*/ 355 h 3"/>
                  <a:gd name="T8" fmla="*/ 262 w 2"/>
                  <a:gd name="T9" fmla="*/ 355 h 3"/>
                  <a:gd name="T10" fmla="*/ 262 w 2"/>
                  <a:gd name="T11" fmla="*/ 355 h 3"/>
                  <a:gd name="T12" fmla="*/ 0 w 2"/>
                  <a:gd name="T13" fmla="*/ 355 h 3"/>
                  <a:gd name="T14" fmla="*/ 262 w 2"/>
                  <a:gd name="T15" fmla="*/ 152 h 3"/>
                  <a:gd name="T16" fmla="*/ 262 w 2"/>
                  <a:gd name="T17" fmla="*/ 0 h 3"/>
                  <a:gd name="T18" fmla="*/ 467 w 2"/>
                  <a:gd name="T19" fmla="*/ 152 h 3"/>
                  <a:gd name="T20" fmla="*/ 467 w 2"/>
                  <a:gd name="T21" fmla="*/ 152 h 3"/>
                  <a:gd name="T22" fmla="*/ 467 w 2"/>
                  <a:gd name="T23" fmla="*/ 152 h 3"/>
                  <a:gd name="T24" fmla="*/ 262 w 2"/>
                  <a:gd name="T25" fmla="*/ 0 h 3"/>
                  <a:gd name="T26" fmla="*/ 262 w 2"/>
                  <a:gd name="T27" fmla="*/ 152 h 3"/>
                  <a:gd name="T28" fmla="*/ 0 w 2"/>
                  <a:gd name="T29" fmla="*/ 355 h 3"/>
                  <a:gd name="T30" fmla="*/ 262 w 2"/>
                  <a:gd name="T31" fmla="*/ 355 h 3"/>
                  <a:gd name="T32" fmla="*/ 262 w 2"/>
                  <a:gd name="T33" fmla="*/ 355 h 3"/>
                  <a:gd name="T34" fmla="*/ 467 w 2"/>
                  <a:gd name="T35" fmla="*/ 355 h 3"/>
                  <a:gd name="T36" fmla="*/ 467 w 2"/>
                  <a:gd name="T37" fmla="*/ 152 h 3"/>
                  <a:gd name="T38" fmla="*/ 467 w 2"/>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1"/>
                    </a:moveTo>
                    <a:cubicBezTo>
                      <a:pt x="2" y="1"/>
                      <a:pt x="2" y="1"/>
                      <a:pt x="2" y="1"/>
                    </a:cubicBezTo>
                    <a:cubicBezTo>
                      <a:pt x="2" y="1"/>
                      <a:pt x="2" y="1"/>
                      <a:pt x="2" y="1"/>
                    </a:cubicBezTo>
                    <a:cubicBezTo>
                      <a:pt x="2" y="1"/>
                      <a:pt x="2" y="2"/>
                      <a:pt x="2" y="2"/>
                    </a:cubicBezTo>
                    <a:cubicBezTo>
                      <a:pt x="2" y="2"/>
                      <a:pt x="2" y="2"/>
                      <a:pt x="1" y="2"/>
                    </a:cubicBezTo>
                    <a:cubicBezTo>
                      <a:pt x="1" y="2"/>
                      <a:pt x="1" y="2"/>
                      <a:pt x="1" y="2"/>
                    </a:cubicBezTo>
                    <a:cubicBezTo>
                      <a:pt x="1" y="2"/>
                      <a:pt x="0" y="2"/>
                      <a:pt x="0" y="2"/>
                    </a:cubicBezTo>
                    <a:cubicBezTo>
                      <a:pt x="0" y="2"/>
                      <a:pt x="0" y="1"/>
                      <a:pt x="1" y="1"/>
                    </a:cubicBezTo>
                    <a:cubicBezTo>
                      <a:pt x="1" y="1"/>
                      <a:pt x="1" y="1"/>
                      <a:pt x="1" y="0"/>
                    </a:cubicBezTo>
                    <a:cubicBezTo>
                      <a:pt x="1" y="0"/>
                      <a:pt x="2" y="0"/>
                      <a:pt x="2" y="1"/>
                    </a:cubicBezTo>
                    <a:cubicBezTo>
                      <a:pt x="2" y="1"/>
                      <a:pt x="2" y="1"/>
                      <a:pt x="2" y="1"/>
                    </a:cubicBezTo>
                    <a:cubicBezTo>
                      <a:pt x="2" y="1"/>
                      <a:pt x="2" y="1"/>
                      <a:pt x="2" y="1"/>
                    </a:cubicBezTo>
                    <a:cubicBezTo>
                      <a:pt x="2" y="0"/>
                      <a:pt x="1" y="0"/>
                      <a:pt x="1" y="0"/>
                    </a:cubicBezTo>
                    <a:cubicBezTo>
                      <a:pt x="1" y="1"/>
                      <a:pt x="1" y="1"/>
                      <a:pt x="1" y="1"/>
                    </a:cubicBezTo>
                    <a:cubicBezTo>
                      <a:pt x="0" y="1"/>
                      <a:pt x="0" y="2"/>
                      <a:pt x="0" y="2"/>
                    </a:cubicBezTo>
                    <a:cubicBezTo>
                      <a:pt x="0" y="2"/>
                      <a:pt x="1" y="2"/>
                      <a:pt x="1" y="2"/>
                    </a:cubicBezTo>
                    <a:cubicBezTo>
                      <a:pt x="1" y="2"/>
                      <a:pt x="1" y="3"/>
                      <a:pt x="1" y="2"/>
                    </a:cubicBezTo>
                    <a:cubicBezTo>
                      <a:pt x="2" y="2"/>
                      <a:pt x="2" y="2"/>
                      <a:pt x="2" y="2"/>
                    </a:cubicBezTo>
                    <a:cubicBezTo>
                      <a:pt x="2" y="2"/>
                      <a:pt x="2" y="1"/>
                      <a:pt x="2" y="1"/>
                    </a:cubicBezTo>
                    <a:cubicBezTo>
                      <a:pt x="2" y="1"/>
                      <a:pt x="2" y="1"/>
                      <a:pt x="2"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1" name="Freeform 423"/>
              <p:cNvSpPr>
                <a:spLocks noChangeArrowheads="1"/>
              </p:cNvSpPr>
              <p:nvPr/>
            </p:nvSpPr>
            <p:spPr bwMode="auto">
              <a:xfrm>
                <a:off x="1714" y="231"/>
                <a:ext cx="1" cy="2"/>
              </a:xfrm>
              <a:custGeom>
                <a:avLst/>
                <a:gdLst>
                  <a:gd name="T0" fmla="*/ 0 w 1"/>
                  <a:gd name="T1" fmla="*/ 0 h 1"/>
                  <a:gd name="T2" fmla="*/ 0 w 1"/>
                  <a:gd name="T3" fmla="*/ 64 h 1"/>
                  <a:gd name="T4" fmla="*/ 0 w 1"/>
                  <a:gd name="T5" fmla="*/ 64 h 1"/>
                  <a:gd name="T6" fmla="*/ 0 w 1"/>
                  <a:gd name="T7" fmla="*/ 6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1"/>
                      <a:pt x="0" y="1"/>
                    </a:cubicBezTo>
                    <a:cubicBezTo>
                      <a:pt x="0" y="1"/>
                      <a:pt x="0" y="1"/>
                      <a:pt x="0" y="1"/>
                    </a:cubicBezTo>
                    <a:cubicBezTo>
                      <a:pt x="0" y="1"/>
                      <a:pt x="0" y="1"/>
                      <a:pt x="0" y="1"/>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2" name="Freeform 424"/>
              <p:cNvSpPr>
                <a:spLocks noChangeArrowheads="1"/>
              </p:cNvSpPr>
              <p:nvPr/>
            </p:nvSpPr>
            <p:spPr bwMode="auto">
              <a:xfrm>
                <a:off x="1714" y="231"/>
                <a:ext cx="1" cy="2"/>
              </a:xfrm>
              <a:custGeom>
                <a:avLst/>
                <a:gdLst>
                  <a:gd name="T0" fmla="*/ 0 w 1"/>
                  <a:gd name="T1" fmla="*/ 0 h 1"/>
                  <a:gd name="T2" fmla="*/ 0 w 1"/>
                  <a:gd name="T3" fmla="*/ 0 h 1"/>
                  <a:gd name="T4" fmla="*/ 0 w 1"/>
                  <a:gd name="T5" fmla="*/ 0 h 1"/>
                  <a:gd name="T6" fmla="*/ 0 w 1"/>
                  <a:gd name="T7" fmla="*/ 64 h 1"/>
                  <a:gd name="T8" fmla="*/ 0 w 1"/>
                  <a:gd name="T9" fmla="*/ 64 h 1"/>
                  <a:gd name="T10" fmla="*/ 0 w 1"/>
                  <a:gd name="T11" fmla="*/ 64 h 1"/>
                  <a:gd name="T12" fmla="*/ 0 w 1"/>
                  <a:gd name="T13" fmla="*/ 64 h 1"/>
                  <a:gd name="T14" fmla="*/ 0 w 1"/>
                  <a:gd name="T15" fmla="*/ 64 h 1"/>
                  <a:gd name="T16" fmla="*/ 0 w 1"/>
                  <a:gd name="T17" fmla="*/ 0 h 1"/>
                  <a:gd name="T18" fmla="*/ 0 w 1"/>
                  <a:gd name="T19" fmla="*/ 0 h 1"/>
                  <a:gd name="T20" fmla="*/ 0 w 1"/>
                  <a:gd name="T21" fmla="*/ 0 h 1"/>
                  <a:gd name="T22" fmla="*/ 0 w 1"/>
                  <a:gd name="T23" fmla="*/ 0 h 1"/>
                  <a:gd name="T24" fmla="*/ 0 w 1"/>
                  <a:gd name="T25" fmla="*/ 0 h 1"/>
                  <a:gd name="T26" fmla="*/ 0 w 1"/>
                  <a:gd name="T27" fmla="*/ 64 h 1"/>
                  <a:gd name="T28" fmla="*/ 0 w 1"/>
                  <a:gd name="T29" fmla="*/ 64 h 1"/>
                  <a:gd name="T30" fmla="*/ 0 w 1"/>
                  <a:gd name="T31" fmla="*/ 64 h 1"/>
                  <a:gd name="T32" fmla="*/ 0 w 1"/>
                  <a:gd name="T33" fmla="*/ 64 h 1"/>
                  <a:gd name="T34" fmla="*/ 0 w 1"/>
                  <a:gd name="T35" fmla="*/ 64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3" name="Freeform 425"/>
              <p:cNvSpPr>
                <a:spLocks noChangeArrowheads="1"/>
              </p:cNvSpPr>
              <p:nvPr/>
            </p:nvSpPr>
            <p:spPr bwMode="auto">
              <a:xfrm>
                <a:off x="1580" y="179"/>
                <a:ext cx="139" cy="83"/>
              </a:xfrm>
              <a:custGeom>
                <a:avLst/>
                <a:gdLst>
                  <a:gd name="T0" fmla="*/ 0 w 59"/>
                  <a:gd name="T1" fmla="*/ 157 h 35"/>
                  <a:gd name="T2" fmla="*/ 4773 w 59"/>
                  <a:gd name="T3" fmla="*/ 3892 h 35"/>
                  <a:gd name="T4" fmla="*/ 155 w 59"/>
                  <a:gd name="T5" fmla="*/ 0 h 35"/>
                  <a:gd name="T6" fmla="*/ 10069 w 59"/>
                  <a:gd name="T7" fmla="*/ 4269 h 35"/>
                  <a:gd name="T8" fmla="*/ 499 w 59"/>
                  <a:gd name="T9" fmla="*/ 1428 h 35"/>
                  <a:gd name="T10" fmla="*/ 0 w 59"/>
                  <a:gd name="T11" fmla="*/ 157 h 35"/>
                  <a:gd name="T12" fmla="*/ 0 60000 65536"/>
                  <a:gd name="T13" fmla="*/ 0 60000 65536"/>
                  <a:gd name="T14" fmla="*/ 0 60000 65536"/>
                  <a:gd name="T15" fmla="*/ 0 60000 65536"/>
                  <a:gd name="T16" fmla="*/ 0 60000 65536"/>
                  <a:gd name="T17" fmla="*/ 0 60000 65536"/>
                  <a:gd name="T18" fmla="*/ 0 w 59"/>
                  <a:gd name="T19" fmla="*/ 0 h 35"/>
                  <a:gd name="T20" fmla="*/ 59 w 59"/>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9" h="35">
                    <a:moveTo>
                      <a:pt x="0" y="1"/>
                    </a:moveTo>
                    <a:cubicBezTo>
                      <a:pt x="8" y="12"/>
                      <a:pt x="15" y="21"/>
                      <a:pt x="28" y="22"/>
                    </a:cubicBezTo>
                    <a:cubicBezTo>
                      <a:pt x="15" y="17"/>
                      <a:pt x="11" y="9"/>
                      <a:pt x="1" y="0"/>
                    </a:cubicBezTo>
                    <a:cubicBezTo>
                      <a:pt x="23" y="7"/>
                      <a:pt x="33" y="24"/>
                      <a:pt x="59" y="24"/>
                    </a:cubicBezTo>
                    <a:cubicBezTo>
                      <a:pt x="48" y="30"/>
                      <a:pt x="14" y="35"/>
                      <a:pt x="3" y="8"/>
                    </a:cubicBezTo>
                    <a:cubicBezTo>
                      <a:pt x="1" y="4"/>
                      <a:pt x="1" y="2"/>
                      <a:pt x="0"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4" name="Freeform 426"/>
              <p:cNvSpPr>
                <a:spLocks noChangeArrowheads="1"/>
              </p:cNvSpPr>
              <p:nvPr/>
            </p:nvSpPr>
            <p:spPr bwMode="auto">
              <a:xfrm>
                <a:off x="1582" y="137"/>
                <a:ext cx="113" cy="82"/>
              </a:xfrm>
              <a:custGeom>
                <a:avLst/>
                <a:gdLst>
                  <a:gd name="T0" fmla="*/ 0 w 48"/>
                  <a:gd name="T1" fmla="*/ 2624 h 35"/>
                  <a:gd name="T2" fmla="*/ 4920 w 48"/>
                  <a:gd name="T3" fmla="*/ 2959 h 35"/>
                  <a:gd name="T4" fmla="*/ 0 w 48"/>
                  <a:gd name="T5" fmla="*/ 2828 h 35"/>
                  <a:gd name="T6" fmla="*/ 8169 w 48"/>
                  <a:gd name="T7" fmla="*/ 5785 h 35"/>
                  <a:gd name="T8" fmla="*/ 859 w 48"/>
                  <a:gd name="T9" fmla="*/ 1839 h 35"/>
                  <a:gd name="T10" fmla="*/ 0 w 48"/>
                  <a:gd name="T11" fmla="*/ 2624 h 35"/>
                  <a:gd name="T12" fmla="*/ 0 60000 65536"/>
                  <a:gd name="T13" fmla="*/ 0 60000 65536"/>
                  <a:gd name="T14" fmla="*/ 0 60000 65536"/>
                  <a:gd name="T15" fmla="*/ 0 60000 65536"/>
                  <a:gd name="T16" fmla="*/ 0 60000 65536"/>
                  <a:gd name="T17" fmla="*/ 0 60000 65536"/>
                  <a:gd name="T18" fmla="*/ 0 w 48"/>
                  <a:gd name="T19" fmla="*/ 0 h 35"/>
                  <a:gd name="T20" fmla="*/ 48 w 48"/>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48" h="35">
                    <a:moveTo>
                      <a:pt x="0" y="16"/>
                    </a:moveTo>
                    <a:cubicBezTo>
                      <a:pt x="11" y="14"/>
                      <a:pt x="20" y="11"/>
                      <a:pt x="29" y="18"/>
                    </a:cubicBezTo>
                    <a:cubicBezTo>
                      <a:pt x="18" y="13"/>
                      <a:pt x="11" y="17"/>
                      <a:pt x="0" y="17"/>
                    </a:cubicBezTo>
                    <a:cubicBezTo>
                      <a:pt x="23" y="27"/>
                      <a:pt x="36" y="21"/>
                      <a:pt x="48" y="35"/>
                    </a:cubicBezTo>
                    <a:cubicBezTo>
                      <a:pt x="40" y="21"/>
                      <a:pt x="25" y="0"/>
                      <a:pt x="5" y="11"/>
                    </a:cubicBezTo>
                    <a:cubicBezTo>
                      <a:pt x="2" y="13"/>
                      <a:pt x="1" y="16"/>
                      <a:pt x="0" y="16"/>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5" name="Freeform 427"/>
              <p:cNvSpPr>
                <a:spLocks noChangeArrowheads="1"/>
              </p:cNvSpPr>
              <p:nvPr/>
            </p:nvSpPr>
            <p:spPr bwMode="auto">
              <a:xfrm>
                <a:off x="1651" y="155"/>
                <a:ext cx="115" cy="78"/>
              </a:xfrm>
              <a:custGeom>
                <a:avLst/>
                <a:gdLst>
                  <a:gd name="T0" fmla="*/ 7341 w 49"/>
                  <a:gd name="T1" fmla="*/ 156 h 33"/>
                  <a:gd name="T2" fmla="*/ 8043 w 49"/>
                  <a:gd name="T3" fmla="*/ 1402 h 33"/>
                  <a:gd name="T4" fmla="*/ 7832 w 49"/>
                  <a:gd name="T5" fmla="*/ 2586 h 33"/>
                  <a:gd name="T6" fmla="*/ 1488 w 49"/>
                  <a:gd name="T7" fmla="*/ 4715 h 33"/>
                  <a:gd name="T8" fmla="*/ 155 w 49"/>
                  <a:gd name="T9" fmla="*/ 3999 h 33"/>
                  <a:gd name="T10" fmla="*/ 0 w 49"/>
                  <a:gd name="T11" fmla="*/ 3843 h 33"/>
                  <a:gd name="T12" fmla="*/ 3851 w 49"/>
                  <a:gd name="T13" fmla="*/ 5084 h 33"/>
                  <a:gd name="T14" fmla="*/ 7034 w 49"/>
                  <a:gd name="T15" fmla="*/ 3843 h 33"/>
                  <a:gd name="T16" fmla="*/ 8043 w 49"/>
                  <a:gd name="T17" fmla="*/ 2286 h 33"/>
                  <a:gd name="T18" fmla="*/ 7832 w 49"/>
                  <a:gd name="T19" fmla="*/ 659 h 33"/>
                  <a:gd name="T20" fmla="*/ 7341 w 49"/>
                  <a:gd name="T21" fmla="*/ 156 h 33"/>
                  <a:gd name="T22" fmla="*/ 6710 w 49"/>
                  <a:gd name="T23" fmla="*/ 369 h 33"/>
                  <a:gd name="T24" fmla="*/ 6346 w 49"/>
                  <a:gd name="T25" fmla="*/ 872 h 33"/>
                  <a:gd name="T26" fmla="*/ 6346 w 49"/>
                  <a:gd name="T27" fmla="*/ 1028 h 33"/>
                  <a:gd name="T28" fmla="*/ 6346 w 49"/>
                  <a:gd name="T29" fmla="*/ 1028 h 33"/>
                  <a:gd name="T30" fmla="*/ 6346 w 49"/>
                  <a:gd name="T31" fmla="*/ 872 h 33"/>
                  <a:gd name="T32" fmla="*/ 6710 w 49"/>
                  <a:gd name="T33" fmla="*/ 156 h 33"/>
                  <a:gd name="T34" fmla="*/ 7341 w 49"/>
                  <a:gd name="T35" fmla="*/ 156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33"/>
                  <a:gd name="T56" fmla="*/ 49 w 49"/>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33">
                    <a:moveTo>
                      <a:pt x="44" y="1"/>
                    </a:moveTo>
                    <a:cubicBezTo>
                      <a:pt x="47" y="2"/>
                      <a:pt x="48" y="6"/>
                      <a:pt x="48" y="8"/>
                    </a:cubicBezTo>
                    <a:cubicBezTo>
                      <a:pt x="49" y="11"/>
                      <a:pt x="48" y="13"/>
                      <a:pt x="47" y="15"/>
                    </a:cubicBezTo>
                    <a:cubicBezTo>
                      <a:pt x="42" y="28"/>
                      <a:pt x="25" y="33"/>
                      <a:pt x="9" y="27"/>
                    </a:cubicBezTo>
                    <a:cubicBezTo>
                      <a:pt x="6" y="26"/>
                      <a:pt x="4" y="24"/>
                      <a:pt x="1" y="23"/>
                    </a:cubicBezTo>
                    <a:cubicBezTo>
                      <a:pt x="1" y="22"/>
                      <a:pt x="1" y="22"/>
                      <a:pt x="0" y="22"/>
                    </a:cubicBezTo>
                    <a:cubicBezTo>
                      <a:pt x="7" y="26"/>
                      <a:pt x="15" y="29"/>
                      <a:pt x="23" y="29"/>
                    </a:cubicBezTo>
                    <a:cubicBezTo>
                      <a:pt x="31" y="29"/>
                      <a:pt x="38" y="26"/>
                      <a:pt x="42" y="22"/>
                    </a:cubicBezTo>
                    <a:cubicBezTo>
                      <a:pt x="45" y="19"/>
                      <a:pt x="47" y="17"/>
                      <a:pt x="48" y="13"/>
                    </a:cubicBezTo>
                    <a:cubicBezTo>
                      <a:pt x="49" y="10"/>
                      <a:pt x="49" y="7"/>
                      <a:pt x="47" y="4"/>
                    </a:cubicBezTo>
                    <a:cubicBezTo>
                      <a:pt x="46" y="3"/>
                      <a:pt x="45" y="2"/>
                      <a:pt x="44" y="1"/>
                    </a:cubicBezTo>
                    <a:cubicBezTo>
                      <a:pt x="42" y="1"/>
                      <a:pt x="41" y="1"/>
                      <a:pt x="40" y="2"/>
                    </a:cubicBezTo>
                    <a:cubicBezTo>
                      <a:pt x="39" y="3"/>
                      <a:pt x="38" y="4"/>
                      <a:pt x="38" y="5"/>
                    </a:cubicBezTo>
                    <a:cubicBezTo>
                      <a:pt x="38" y="5"/>
                      <a:pt x="38" y="6"/>
                      <a:pt x="38" y="6"/>
                    </a:cubicBezTo>
                    <a:cubicBezTo>
                      <a:pt x="38" y="6"/>
                      <a:pt x="38" y="6"/>
                      <a:pt x="38" y="6"/>
                    </a:cubicBezTo>
                    <a:cubicBezTo>
                      <a:pt x="38" y="6"/>
                      <a:pt x="38" y="5"/>
                      <a:pt x="38" y="5"/>
                    </a:cubicBezTo>
                    <a:cubicBezTo>
                      <a:pt x="38" y="3"/>
                      <a:pt x="39" y="2"/>
                      <a:pt x="40" y="1"/>
                    </a:cubicBezTo>
                    <a:cubicBezTo>
                      <a:pt x="41" y="0"/>
                      <a:pt x="42" y="0"/>
                      <a:pt x="44"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6" name="Freeform 428"/>
              <p:cNvSpPr>
                <a:spLocks noChangeArrowheads="1"/>
              </p:cNvSpPr>
              <p:nvPr/>
            </p:nvSpPr>
            <p:spPr bwMode="auto">
              <a:xfrm>
                <a:off x="1714" y="219"/>
                <a:ext cx="7" cy="10"/>
              </a:xfrm>
              <a:custGeom>
                <a:avLst/>
                <a:gdLst>
                  <a:gd name="T0" fmla="*/ 469 w 3"/>
                  <a:gd name="T1" fmla="*/ 655 h 4"/>
                  <a:gd name="T2" fmla="*/ 0 w 3"/>
                  <a:gd name="T3" fmla="*/ 655 h 4"/>
                  <a:gd name="T4" fmla="*/ 0 w 3"/>
                  <a:gd name="T5" fmla="*/ 0 h 4"/>
                  <a:gd name="T6" fmla="*/ 469 w 3"/>
                  <a:gd name="T7" fmla="*/ 0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2" y="4"/>
                      <a:pt x="1" y="4"/>
                      <a:pt x="0" y="3"/>
                    </a:cubicBezTo>
                    <a:cubicBezTo>
                      <a:pt x="0" y="3"/>
                      <a:pt x="0" y="1"/>
                      <a:pt x="0" y="0"/>
                    </a:cubicBezTo>
                    <a:cubicBezTo>
                      <a:pt x="1" y="0"/>
                      <a:pt x="2" y="0"/>
                      <a:pt x="3" y="0"/>
                    </a:cubicBezTo>
                    <a:cubicBezTo>
                      <a:pt x="3" y="1"/>
                      <a:pt x="3" y="3"/>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7" name="Freeform 429"/>
              <p:cNvSpPr>
                <a:spLocks noChangeArrowheads="1"/>
              </p:cNvSpPr>
              <p:nvPr/>
            </p:nvSpPr>
            <p:spPr bwMode="auto">
              <a:xfrm>
                <a:off x="1714" y="219"/>
                <a:ext cx="7" cy="10"/>
              </a:xfrm>
              <a:custGeom>
                <a:avLst/>
                <a:gdLst>
                  <a:gd name="T0" fmla="*/ 469 w 3"/>
                  <a:gd name="T1" fmla="*/ 655 h 4"/>
                  <a:gd name="T2" fmla="*/ 469 w 3"/>
                  <a:gd name="T3" fmla="*/ 655 h 4"/>
                  <a:gd name="T4" fmla="*/ 355 w 3"/>
                  <a:gd name="T5" fmla="*/ 967 h 4"/>
                  <a:gd name="T6" fmla="*/ 0 w 3"/>
                  <a:gd name="T7" fmla="*/ 655 h 4"/>
                  <a:gd name="T8" fmla="*/ 0 w 3"/>
                  <a:gd name="T9" fmla="*/ 467 h 4"/>
                  <a:gd name="T10" fmla="*/ 0 w 3"/>
                  <a:gd name="T11" fmla="*/ 0 h 4"/>
                  <a:gd name="T12" fmla="*/ 152 w 3"/>
                  <a:gd name="T13" fmla="*/ 0 h 4"/>
                  <a:gd name="T14" fmla="*/ 469 w 3"/>
                  <a:gd name="T15" fmla="*/ 0 h 4"/>
                  <a:gd name="T16" fmla="*/ 469 w 3"/>
                  <a:gd name="T17" fmla="*/ 467 h 4"/>
                  <a:gd name="T18" fmla="*/ 469 w 3"/>
                  <a:gd name="T19" fmla="*/ 655 h 4"/>
                  <a:gd name="T20" fmla="*/ 469 w 3"/>
                  <a:gd name="T21" fmla="*/ 655 h 4"/>
                  <a:gd name="T22" fmla="*/ 469 w 3"/>
                  <a:gd name="T23" fmla="*/ 655 h 4"/>
                  <a:gd name="T24" fmla="*/ 469 w 3"/>
                  <a:gd name="T25" fmla="*/ 467 h 4"/>
                  <a:gd name="T26" fmla="*/ 469 w 3"/>
                  <a:gd name="T27" fmla="*/ 0 h 4"/>
                  <a:gd name="T28" fmla="*/ 152 w 3"/>
                  <a:gd name="T29" fmla="*/ 0 h 4"/>
                  <a:gd name="T30" fmla="*/ 0 w 3"/>
                  <a:gd name="T31" fmla="*/ 0 h 4"/>
                  <a:gd name="T32" fmla="*/ 0 w 3"/>
                  <a:gd name="T33" fmla="*/ 467 h 4"/>
                  <a:gd name="T34" fmla="*/ 0 w 3"/>
                  <a:gd name="T35" fmla="*/ 655 h 4"/>
                  <a:gd name="T36" fmla="*/ 355 w 3"/>
                  <a:gd name="T37" fmla="*/ 967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2" y="4"/>
                      <a:pt x="2" y="4"/>
                      <a:pt x="2" y="4"/>
                    </a:cubicBezTo>
                    <a:cubicBezTo>
                      <a:pt x="1" y="4"/>
                      <a:pt x="1" y="4"/>
                      <a:pt x="0" y="3"/>
                    </a:cubicBezTo>
                    <a:cubicBezTo>
                      <a:pt x="0" y="3"/>
                      <a:pt x="0" y="2"/>
                      <a:pt x="0" y="2"/>
                    </a:cubicBezTo>
                    <a:cubicBezTo>
                      <a:pt x="0" y="1"/>
                      <a:pt x="0" y="1"/>
                      <a:pt x="0" y="0"/>
                    </a:cubicBezTo>
                    <a:cubicBezTo>
                      <a:pt x="1" y="0"/>
                      <a:pt x="1" y="0"/>
                      <a:pt x="1" y="0"/>
                    </a:cubicBezTo>
                    <a:cubicBezTo>
                      <a:pt x="2" y="0"/>
                      <a:pt x="2" y="0"/>
                      <a:pt x="3" y="0"/>
                    </a:cubicBezTo>
                    <a:cubicBezTo>
                      <a:pt x="3" y="1"/>
                      <a:pt x="3" y="1"/>
                      <a:pt x="3" y="2"/>
                    </a:cubicBezTo>
                    <a:cubicBezTo>
                      <a:pt x="3" y="3"/>
                      <a:pt x="3" y="3"/>
                      <a:pt x="3" y="3"/>
                    </a:cubicBezTo>
                    <a:cubicBezTo>
                      <a:pt x="3" y="3"/>
                      <a:pt x="3" y="3"/>
                      <a:pt x="3" y="3"/>
                    </a:cubicBezTo>
                    <a:cubicBezTo>
                      <a:pt x="3" y="3"/>
                      <a:pt x="3" y="3"/>
                      <a:pt x="3" y="3"/>
                    </a:cubicBezTo>
                    <a:cubicBezTo>
                      <a:pt x="3" y="3"/>
                      <a:pt x="3" y="3"/>
                      <a:pt x="3" y="2"/>
                    </a:cubicBezTo>
                    <a:cubicBezTo>
                      <a:pt x="3" y="1"/>
                      <a:pt x="3" y="1"/>
                      <a:pt x="3" y="0"/>
                    </a:cubicBezTo>
                    <a:cubicBezTo>
                      <a:pt x="2" y="0"/>
                      <a:pt x="2" y="0"/>
                      <a:pt x="1" y="0"/>
                    </a:cubicBezTo>
                    <a:cubicBezTo>
                      <a:pt x="1" y="0"/>
                      <a:pt x="1" y="0"/>
                      <a:pt x="0" y="0"/>
                    </a:cubicBezTo>
                    <a:cubicBezTo>
                      <a:pt x="0" y="1"/>
                      <a:pt x="0" y="1"/>
                      <a:pt x="0" y="2"/>
                    </a:cubicBezTo>
                    <a:cubicBezTo>
                      <a:pt x="0" y="3"/>
                      <a:pt x="0" y="3"/>
                      <a:pt x="0" y="3"/>
                    </a:cubicBezTo>
                    <a:cubicBezTo>
                      <a:pt x="1" y="4"/>
                      <a:pt x="1" y="4"/>
                      <a:pt x="2" y="4"/>
                    </a:cubicBezTo>
                    <a:cubicBezTo>
                      <a:pt x="2" y="4"/>
                      <a:pt x="2" y="4"/>
                      <a:pt x="3"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8" name="Freeform 430"/>
              <p:cNvSpPr>
                <a:spLocks noChangeArrowheads="1"/>
              </p:cNvSpPr>
              <p:nvPr/>
            </p:nvSpPr>
            <p:spPr bwMode="auto">
              <a:xfrm>
                <a:off x="1726" y="215"/>
                <a:ext cx="10" cy="11"/>
              </a:xfrm>
              <a:custGeom>
                <a:avLst/>
                <a:gdLst>
                  <a:gd name="T0" fmla="*/ 655 w 4"/>
                  <a:gd name="T1" fmla="*/ 469 h 5"/>
                  <a:gd name="T2" fmla="*/ 262 w 4"/>
                  <a:gd name="T3" fmla="*/ 469 h 5"/>
                  <a:gd name="T4" fmla="*/ 262 w 4"/>
                  <a:gd name="T5" fmla="*/ 97 h 5"/>
                  <a:gd name="T6" fmla="*/ 655 w 4"/>
                  <a:gd name="T7" fmla="*/ 97 h 5"/>
                  <a:gd name="T8" fmla="*/ 655 w 4"/>
                  <a:gd name="T9" fmla="*/ 469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4"/>
                    </a:moveTo>
                    <a:cubicBezTo>
                      <a:pt x="2" y="5"/>
                      <a:pt x="1" y="5"/>
                      <a:pt x="1" y="4"/>
                    </a:cubicBezTo>
                    <a:cubicBezTo>
                      <a:pt x="0" y="3"/>
                      <a:pt x="0" y="2"/>
                      <a:pt x="1" y="1"/>
                    </a:cubicBezTo>
                    <a:cubicBezTo>
                      <a:pt x="1" y="0"/>
                      <a:pt x="2" y="0"/>
                      <a:pt x="3" y="1"/>
                    </a:cubicBezTo>
                    <a:cubicBezTo>
                      <a:pt x="4" y="2"/>
                      <a:pt x="4" y="3"/>
                      <a:pt x="3"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89" name="Freeform 431"/>
              <p:cNvSpPr>
                <a:spLocks noChangeArrowheads="1"/>
              </p:cNvSpPr>
              <p:nvPr/>
            </p:nvSpPr>
            <p:spPr bwMode="auto">
              <a:xfrm>
                <a:off x="1726" y="215"/>
                <a:ext cx="7" cy="11"/>
              </a:xfrm>
              <a:custGeom>
                <a:avLst/>
                <a:gdLst>
                  <a:gd name="T0" fmla="*/ 469 w 3"/>
                  <a:gd name="T1" fmla="*/ 469 h 5"/>
                  <a:gd name="T2" fmla="*/ 469 w 3"/>
                  <a:gd name="T3" fmla="*/ 469 h 5"/>
                  <a:gd name="T4" fmla="*/ 355 w 3"/>
                  <a:gd name="T5" fmla="*/ 565 h 5"/>
                  <a:gd name="T6" fmla="*/ 152 w 3"/>
                  <a:gd name="T7" fmla="*/ 469 h 5"/>
                  <a:gd name="T8" fmla="*/ 0 w 3"/>
                  <a:gd name="T9" fmla="*/ 354 h 5"/>
                  <a:gd name="T10" fmla="*/ 152 w 3"/>
                  <a:gd name="T11" fmla="*/ 97 h 5"/>
                  <a:gd name="T12" fmla="*/ 355 w 3"/>
                  <a:gd name="T13" fmla="*/ 97 h 5"/>
                  <a:gd name="T14" fmla="*/ 469 w 3"/>
                  <a:gd name="T15" fmla="*/ 97 h 5"/>
                  <a:gd name="T16" fmla="*/ 469 w 3"/>
                  <a:gd name="T17" fmla="*/ 354 h 5"/>
                  <a:gd name="T18" fmla="*/ 469 w 3"/>
                  <a:gd name="T19" fmla="*/ 469 h 5"/>
                  <a:gd name="T20" fmla="*/ 469 w 3"/>
                  <a:gd name="T21" fmla="*/ 469 h 5"/>
                  <a:gd name="T22" fmla="*/ 469 w 3"/>
                  <a:gd name="T23" fmla="*/ 469 h 5"/>
                  <a:gd name="T24" fmla="*/ 469 w 3"/>
                  <a:gd name="T25" fmla="*/ 354 h 5"/>
                  <a:gd name="T26" fmla="*/ 469 w 3"/>
                  <a:gd name="T27" fmla="*/ 97 h 5"/>
                  <a:gd name="T28" fmla="*/ 355 w 3"/>
                  <a:gd name="T29" fmla="*/ 0 h 5"/>
                  <a:gd name="T30" fmla="*/ 152 w 3"/>
                  <a:gd name="T31" fmla="*/ 97 h 5"/>
                  <a:gd name="T32" fmla="*/ 0 w 3"/>
                  <a:gd name="T33" fmla="*/ 354 h 5"/>
                  <a:gd name="T34" fmla="*/ 152 w 3"/>
                  <a:gd name="T35" fmla="*/ 469 h 5"/>
                  <a:gd name="T36" fmla="*/ 355 w 3"/>
                  <a:gd name="T37" fmla="*/ 565 h 5"/>
                  <a:gd name="T38" fmla="*/ 469 w 3"/>
                  <a:gd name="T39" fmla="*/ 469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5"/>
                  <a:gd name="T62" fmla="*/ 3 w 3"/>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5">
                    <a:moveTo>
                      <a:pt x="3" y="4"/>
                    </a:moveTo>
                    <a:cubicBezTo>
                      <a:pt x="3" y="4"/>
                      <a:pt x="3" y="4"/>
                      <a:pt x="3" y="4"/>
                    </a:cubicBezTo>
                    <a:cubicBezTo>
                      <a:pt x="3" y="4"/>
                      <a:pt x="2" y="5"/>
                      <a:pt x="2" y="5"/>
                    </a:cubicBezTo>
                    <a:cubicBezTo>
                      <a:pt x="1" y="5"/>
                      <a:pt x="1" y="4"/>
                      <a:pt x="1" y="4"/>
                    </a:cubicBezTo>
                    <a:cubicBezTo>
                      <a:pt x="0" y="4"/>
                      <a:pt x="0" y="3"/>
                      <a:pt x="0" y="3"/>
                    </a:cubicBezTo>
                    <a:cubicBezTo>
                      <a:pt x="0" y="2"/>
                      <a:pt x="0" y="2"/>
                      <a:pt x="1" y="1"/>
                    </a:cubicBezTo>
                    <a:cubicBezTo>
                      <a:pt x="1" y="1"/>
                      <a:pt x="1" y="1"/>
                      <a:pt x="2" y="1"/>
                    </a:cubicBezTo>
                    <a:cubicBezTo>
                      <a:pt x="2" y="1"/>
                      <a:pt x="3" y="1"/>
                      <a:pt x="3" y="1"/>
                    </a:cubicBezTo>
                    <a:cubicBezTo>
                      <a:pt x="3" y="2"/>
                      <a:pt x="3" y="2"/>
                      <a:pt x="3" y="3"/>
                    </a:cubicBezTo>
                    <a:cubicBezTo>
                      <a:pt x="3" y="3"/>
                      <a:pt x="3" y="4"/>
                      <a:pt x="3" y="4"/>
                    </a:cubicBezTo>
                    <a:cubicBezTo>
                      <a:pt x="3" y="4"/>
                      <a:pt x="3" y="4"/>
                      <a:pt x="3" y="4"/>
                    </a:cubicBezTo>
                    <a:cubicBezTo>
                      <a:pt x="3" y="4"/>
                      <a:pt x="3" y="4"/>
                      <a:pt x="3" y="4"/>
                    </a:cubicBezTo>
                    <a:cubicBezTo>
                      <a:pt x="3" y="4"/>
                      <a:pt x="3" y="3"/>
                      <a:pt x="3" y="3"/>
                    </a:cubicBezTo>
                    <a:cubicBezTo>
                      <a:pt x="3" y="2"/>
                      <a:pt x="3" y="2"/>
                      <a:pt x="3" y="1"/>
                    </a:cubicBezTo>
                    <a:cubicBezTo>
                      <a:pt x="3" y="1"/>
                      <a:pt x="2" y="0"/>
                      <a:pt x="2" y="0"/>
                    </a:cubicBezTo>
                    <a:cubicBezTo>
                      <a:pt x="1" y="0"/>
                      <a:pt x="1" y="1"/>
                      <a:pt x="1" y="1"/>
                    </a:cubicBezTo>
                    <a:cubicBezTo>
                      <a:pt x="0" y="1"/>
                      <a:pt x="0" y="2"/>
                      <a:pt x="0" y="3"/>
                    </a:cubicBezTo>
                    <a:cubicBezTo>
                      <a:pt x="0" y="3"/>
                      <a:pt x="0" y="4"/>
                      <a:pt x="1" y="4"/>
                    </a:cubicBezTo>
                    <a:cubicBezTo>
                      <a:pt x="1" y="4"/>
                      <a:pt x="1" y="5"/>
                      <a:pt x="2" y="5"/>
                    </a:cubicBezTo>
                    <a:cubicBezTo>
                      <a:pt x="2" y="5"/>
                      <a:pt x="3" y="5"/>
                      <a:pt x="3"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0" name="Freeform 432"/>
              <p:cNvSpPr>
                <a:spLocks noChangeArrowheads="1"/>
              </p:cNvSpPr>
              <p:nvPr/>
            </p:nvSpPr>
            <p:spPr bwMode="auto">
              <a:xfrm>
                <a:off x="1747" y="205"/>
                <a:ext cx="5" cy="10"/>
              </a:xfrm>
              <a:custGeom>
                <a:avLst/>
                <a:gdLst>
                  <a:gd name="T0" fmla="*/ 467 w 2"/>
                  <a:gd name="T1" fmla="*/ 655 h 4"/>
                  <a:gd name="T2" fmla="*/ 0 w 2"/>
                  <a:gd name="T3" fmla="*/ 655 h 4"/>
                  <a:gd name="T4" fmla="*/ 0 w 2"/>
                  <a:gd name="T5" fmla="*/ 262 h 4"/>
                  <a:gd name="T6" fmla="*/ 467 w 2"/>
                  <a:gd name="T7" fmla="*/ 262 h 4"/>
                  <a:gd name="T8" fmla="*/ 467 w 2"/>
                  <a:gd name="T9" fmla="*/ 655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3"/>
                    </a:moveTo>
                    <a:cubicBezTo>
                      <a:pt x="1" y="4"/>
                      <a:pt x="1" y="4"/>
                      <a:pt x="0" y="3"/>
                    </a:cubicBezTo>
                    <a:cubicBezTo>
                      <a:pt x="0" y="2"/>
                      <a:pt x="0" y="1"/>
                      <a:pt x="0" y="1"/>
                    </a:cubicBezTo>
                    <a:cubicBezTo>
                      <a:pt x="1" y="0"/>
                      <a:pt x="1" y="0"/>
                      <a:pt x="2" y="1"/>
                    </a:cubicBezTo>
                    <a:cubicBezTo>
                      <a:pt x="2" y="1"/>
                      <a:pt x="2" y="2"/>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1" name="Freeform 433"/>
              <p:cNvSpPr>
                <a:spLocks noChangeArrowheads="1"/>
              </p:cNvSpPr>
              <p:nvPr/>
            </p:nvSpPr>
            <p:spPr bwMode="auto">
              <a:xfrm>
                <a:off x="1747" y="205"/>
                <a:ext cx="5" cy="7"/>
              </a:xfrm>
              <a:custGeom>
                <a:avLst/>
                <a:gdLst>
                  <a:gd name="T0" fmla="*/ 467 w 2"/>
                  <a:gd name="T1" fmla="*/ 469 h 3"/>
                  <a:gd name="T2" fmla="*/ 467 w 2"/>
                  <a:gd name="T3" fmla="*/ 469 h 3"/>
                  <a:gd name="T4" fmla="*/ 262 w 2"/>
                  <a:gd name="T5" fmla="*/ 469 h 3"/>
                  <a:gd name="T6" fmla="*/ 0 w 2"/>
                  <a:gd name="T7" fmla="*/ 469 h 3"/>
                  <a:gd name="T8" fmla="*/ 0 w 2"/>
                  <a:gd name="T9" fmla="*/ 355 h 3"/>
                  <a:gd name="T10" fmla="*/ 0 w 2"/>
                  <a:gd name="T11" fmla="*/ 152 h 3"/>
                  <a:gd name="T12" fmla="*/ 262 w 2"/>
                  <a:gd name="T13" fmla="*/ 0 h 3"/>
                  <a:gd name="T14" fmla="*/ 467 w 2"/>
                  <a:gd name="T15" fmla="*/ 152 h 3"/>
                  <a:gd name="T16" fmla="*/ 467 w 2"/>
                  <a:gd name="T17" fmla="*/ 355 h 3"/>
                  <a:gd name="T18" fmla="*/ 467 w 2"/>
                  <a:gd name="T19" fmla="*/ 469 h 3"/>
                  <a:gd name="T20" fmla="*/ 467 w 2"/>
                  <a:gd name="T21" fmla="*/ 469 h 3"/>
                  <a:gd name="T22" fmla="*/ 467 w 2"/>
                  <a:gd name="T23" fmla="*/ 469 h 3"/>
                  <a:gd name="T24" fmla="*/ 467 w 2"/>
                  <a:gd name="T25" fmla="*/ 355 h 3"/>
                  <a:gd name="T26" fmla="*/ 467 w 2"/>
                  <a:gd name="T27" fmla="*/ 152 h 3"/>
                  <a:gd name="T28" fmla="*/ 262 w 2"/>
                  <a:gd name="T29" fmla="*/ 0 h 3"/>
                  <a:gd name="T30" fmla="*/ 0 w 2"/>
                  <a:gd name="T31" fmla="*/ 152 h 3"/>
                  <a:gd name="T32" fmla="*/ 0 w 2"/>
                  <a:gd name="T33" fmla="*/ 355 h 3"/>
                  <a:gd name="T34" fmla="*/ 0 w 2"/>
                  <a:gd name="T35" fmla="*/ 469 h 3"/>
                  <a:gd name="T36" fmla="*/ 262 w 2"/>
                  <a:gd name="T37" fmla="*/ 469 h 3"/>
                  <a:gd name="T38" fmla="*/ 467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3"/>
                    </a:moveTo>
                    <a:cubicBezTo>
                      <a:pt x="2" y="3"/>
                      <a:pt x="2" y="3"/>
                      <a:pt x="2" y="3"/>
                    </a:cubicBezTo>
                    <a:cubicBezTo>
                      <a:pt x="2" y="3"/>
                      <a:pt x="1" y="3"/>
                      <a:pt x="1" y="3"/>
                    </a:cubicBezTo>
                    <a:cubicBezTo>
                      <a:pt x="1" y="3"/>
                      <a:pt x="0" y="3"/>
                      <a:pt x="0" y="3"/>
                    </a:cubicBezTo>
                    <a:cubicBezTo>
                      <a:pt x="0" y="3"/>
                      <a:pt x="0" y="2"/>
                      <a:pt x="0" y="2"/>
                    </a:cubicBezTo>
                    <a:cubicBezTo>
                      <a:pt x="0" y="1"/>
                      <a:pt x="0" y="1"/>
                      <a:pt x="0" y="1"/>
                    </a:cubicBezTo>
                    <a:cubicBezTo>
                      <a:pt x="0" y="0"/>
                      <a:pt x="1" y="0"/>
                      <a:pt x="1" y="0"/>
                    </a:cubicBezTo>
                    <a:cubicBezTo>
                      <a:pt x="1" y="0"/>
                      <a:pt x="2" y="0"/>
                      <a:pt x="2" y="1"/>
                    </a:cubicBezTo>
                    <a:cubicBezTo>
                      <a:pt x="2" y="1"/>
                      <a:pt x="2" y="1"/>
                      <a:pt x="2" y="2"/>
                    </a:cubicBezTo>
                    <a:cubicBezTo>
                      <a:pt x="2" y="2"/>
                      <a:pt x="2" y="3"/>
                      <a:pt x="2" y="3"/>
                    </a:cubicBezTo>
                    <a:cubicBezTo>
                      <a:pt x="2" y="3"/>
                      <a:pt x="2" y="3"/>
                      <a:pt x="2" y="3"/>
                    </a:cubicBezTo>
                    <a:cubicBezTo>
                      <a:pt x="2" y="3"/>
                      <a:pt x="2" y="3"/>
                      <a:pt x="2" y="3"/>
                    </a:cubicBezTo>
                    <a:cubicBezTo>
                      <a:pt x="2" y="3"/>
                      <a:pt x="2" y="2"/>
                      <a:pt x="2" y="2"/>
                    </a:cubicBezTo>
                    <a:cubicBezTo>
                      <a:pt x="2" y="1"/>
                      <a:pt x="2" y="1"/>
                      <a:pt x="2" y="1"/>
                    </a:cubicBezTo>
                    <a:cubicBezTo>
                      <a:pt x="2" y="0"/>
                      <a:pt x="1" y="0"/>
                      <a:pt x="1" y="0"/>
                    </a:cubicBezTo>
                    <a:cubicBezTo>
                      <a:pt x="1" y="0"/>
                      <a:pt x="0" y="0"/>
                      <a:pt x="0" y="1"/>
                    </a:cubicBezTo>
                    <a:cubicBezTo>
                      <a:pt x="0" y="1"/>
                      <a:pt x="0" y="1"/>
                      <a:pt x="0" y="2"/>
                    </a:cubicBezTo>
                    <a:cubicBezTo>
                      <a:pt x="0" y="2"/>
                      <a:pt x="0" y="3"/>
                      <a:pt x="0" y="3"/>
                    </a:cubicBezTo>
                    <a:cubicBezTo>
                      <a:pt x="0" y="3"/>
                      <a:pt x="1" y="3"/>
                      <a:pt x="1" y="3"/>
                    </a:cubicBezTo>
                    <a:cubicBezTo>
                      <a:pt x="1" y="3"/>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2" name="Freeform 434"/>
              <p:cNvSpPr>
                <a:spLocks noChangeArrowheads="1"/>
              </p:cNvSpPr>
              <p:nvPr/>
            </p:nvSpPr>
            <p:spPr bwMode="auto">
              <a:xfrm>
                <a:off x="1738" y="212"/>
                <a:ext cx="7" cy="10"/>
              </a:xfrm>
              <a:custGeom>
                <a:avLst/>
                <a:gdLst>
                  <a:gd name="T0" fmla="*/ 355 w 3"/>
                  <a:gd name="T1" fmla="*/ 655 h 4"/>
                  <a:gd name="T2" fmla="*/ 0 w 3"/>
                  <a:gd name="T3" fmla="*/ 655 h 4"/>
                  <a:gd name="T4" fmla="*/ 0 w 3"/>
                  <a:gd name="T5" fmla="*/ 0 h 4"/>
                  <a:gd name="T6" fmla="*/ 355 w 3"/>
                  <a:gd name="T7" fmla="*/ 0 h 4"/>
                  <a:gd name="T8" fmla="*/ 355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3"/>
                    </a:moveTo>
                    <a:cubicBezTo>
                      <a:pt x="2" y="4"/>
                      <a:pt x="1" y="4"/>
                      <a:pt x="0" y="3"/>
                    </a:cubicBezTo>
                    <a:cubicBezTo>
                      <a:pt x="0" y="2"/>
                      <a:pt x="0" y="1"/>
                      <a:pt x="0" y="0"/>
                    </a:cubicBezTo>
                    <a:cubicBezTo>
                      <a:pt x="1" y="0"/>
                      <a:pt x="2" y="0"/>
                      <a:pt x="2" y="0"/>
                    </a:cubicBezTo>
                    <a:cubicBezTo>
                      <a:pt x="3" y="1"/>
                      <a:pt x="3" y="2"/>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3" name="Freeform 435"/>
              <p:cNvSpPr>
                <a:spLocks noChangeArrowheads="1"/>
              </p:cNvSpPr>
              <p:nvPr/>
            </p:nvSpPr>
            <p:spPr bwMode="auto">
              <a:xfrm>
                <a:off x="1738" y="212"/>
                <a:ext cx="7" cy="10"/>
              </a:xfrm>
              <a:custGeom>
                <a:avLst/>
                <a:gdLst>
                  <a:gd name="T0" fmla="*/ 355 w 3"/>
                  <a:gd name="T1" fmla="*/ 655 h 4"/>
                  <a:gd name="T2" fmla="*/ 355 w 3"/>
                  <a:gd name="T3" fmla="*/ 655 h 4"/>
                  <a:gd name="T4" fmla="*/ 152 w 3"/>
                  <a:gd name="T5" fmla="*/ 655 h 4"/>
                  <a:gd name="T6" fmla="*/ 0 w 3"/>
                  <a:gd name="T7" fmla="*/ 655 h 4"/>
                  <a:gd name="T8" fmla="*/ 0 w 3"/>
                  <a:gd name="T9" fmla="*/ 467 h 4"/>
                  <a:gd name="T10" fmla="*/ 0 w 3"/>
                  <a:gd name="T11" fmla="*/ 0 h 4"/>
                  <a:gd name="T12" fmla="*/ 152 w 3"/>
                  <a:gd name="T13" fmla="*/ 0 h 4"/>
                  <a:gd name="T14" fmla="*/ 355 w 3"/>
                  <a:gd name="T15" fmla="*/ 0 h 4"/>
                  <a:gd name="T16" fmla="*/ 469 w 3"/>
                  <a:gd name="T17" fmla="*/ 467 h 4"/>
                  <a:gd name="T18" fmla="*/ 355 w 3"/>
                  <a:gd name="T19" fmla="*/ 655 h 4"/>
                  <a:gd name="T20" fmla="*/ 355 w 3"/>
                  <a:gd name="T21" fmla="*/ 655 h 4"/>
                  <a:gd name="T22" fmla="*/ 355 w 3"/>
                  <a:gd name="T23" fmla="*/ 655 h 4"/>
                  <a:gd name="T24" fmla="*/ 469 w 3"/>
                  <a:gd name="T25" fmla="*/ 467 h 4"/>
                  <a:gd name="T26" fmla="*/ 355 w 3"/>
                  <a:gd name="T27" fmla="*/ 0 h 4"/>
                  <a:gd name="T28" fmla="*/ 152 w 3"/>
                  <a:gd name="T29" fmla="*/ 0 h 4"/>
                  <a:gd name="T30" fmla="*/ 0 w 3"/>
                  <a:gd name="T31" fmla="*/ 0 h 4"/>
                  <a:gd name="T32" fmla="*/ 0 w 3"/>
                  <a:gd name="T33" fmla="*/ 467 h 4"/>
                  <a:gd name="T34" fmla="*/ 0 w 3"/>
                  <a:gd name="T35" fmla="*/ 655 h 4"/>
                  <a:gd name="T36" fmla="*/ 152 w 3"/>
                  <a:gd name="T37" fmla="*/ 655 h 4"/>
                  <a:gd name="T38" fmla="*/ 355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2" y="3"/>
                    </a:moveTo>
                    <a:cubicBezTo>
                      <a:pt x="2" y="3"/>
                      <a:pt x="2" y="3"/>
                      <a:pt x="2" y="3"/>
                    </a:cubicBezTo>
                    <a:cubicBezTo>
                      <a:pt x="2" y="3"/>
                      <a:pt x="2" y="3"/>
                      <a:pt x="1" y="3"/>
                    </a:cubicBezTo>
                    <a:cubicBezTo>
                      <a:pt x="1" y="3"/>
                      <a:pt x="0" y="3"/>
                      <a:pt x="0" y="3"/>
                    </a:cubicBezTo>
                    <a:cubicBezTo>
                      <a:pt x="0" y="3"/>
                      <a:pt x="0" y="2"/>
                      <a:pt x="0" y="2"/>
                    </a:cubicBezTo>
                    <a:cubicBezTo>
                      <a:pt x="0" y="1"/>
                      <a:pt x="0" y="1"/>
                      <a:pt x="0" y="0"/>
                    </a:cubicBezTo>
                    <a:cubicBezTo>
                      <a:pt x="0" y="0"/>
                      <a:pt x="1" y="0"/>
                      <a:pt x="1" y="0"/>
                    </a:cubicBezTo>
                    <a:cubicBezTo>
                      <a:pt x="2" y="0"/>
                      <a:pt x="2" y="0"/>
                      <a:pt x="2" y="0"/>
                    </a:cubicBezTo>
                    <a:cubicBezTo>
                      <a:pt x="3" y="1"/>
                      <a:pt x="3" y="1"/>
                      <a:pt x="3" y="2"/>
                    </a:cubicBezTo>
                    <a:cubicBezTo>
                      <a:pt x="3" y="2"/>
                      <a:pt x="3" y="3"/>
                      <a:pt x="2" y="3"/>
                    </a:cubicBezTo>
                    <a:cubicBezTo>
                      <a:pt x="2" y="3"/>
                      <a:pt x="2" y="3"/>
                      <a:pt x="2" y="3"/>
                    </a:cubicBezTo>
                    <a:cubicBezTo>
                      <a:pt x="2" y="3"/>
                      <a:pt x="2" y="3"/>
                      <a:pt x="2" y="3"/>
                    </a:cubicBezTo>
                    <a:cubicBezTo>
                      <a:pt x="3" y="3"/>
                      <a:pt x="3" y="2"/>
                      <a:pt x="3" y="2"/>
                    </a:cubicBezTo>
                    <a:cubicBezTo>
                      <a:pt x="3" y="1"/>
                      <a:pt x="3" y="1"/>
                      <a:pt x="2" y="0"/>
                    </a:cubicBezTo>
                    <a:cubicBezTo>
                      <a:pt x="2" y="0"/>
                      <a:pt x="2" y="0"/>
                      <a:pt x="1" y="0"/>
                    </a:cubicBezTo>
                    <a:cubicBezTo>
                      <a:pt x="1" y="0"/>
                      <a:pt x="0" y="0"/>
                      <a:pt x="0" y="0"/>
                    </a:cubicBezTo>
                    <a:cubicBezTo>
                      <a:pt x="0" y="1"/>
                      <a:pt x="0" y="1"/>
                      <a:pt x="0" y="2"/>
                    </a:cubicBezTo>
                    <a:cubicBezTo>
                      <a:pt x="0" y="2"/>
                      <a:pt x="0" y="3"/>
                      <a:pt x="0" y="3"/>
                    </a:cubicBezTo>
                    <a:cubicBezTo>
                      <a:pt x="0" y="3"/>
                      <a:pt x="1" y="3"/>
                      <a:pt x="1" y="3"/>
                    </a:cubicBezTo>
                    <a:cubicBezTo>
                      <a:pt x="2" y="4"/>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4" name="Freeform 436"/>
              <p:cNvSpPr>
                <a:spLocks noChangeArrowheads="1"/>
              </p:cNvSpPr>
              <p:nvPr/>
            </p:nvSpPr>
            <p:spPr bwMode="auto">
              <a:xfrm>
                <a:off x="1755" y="198"/>
                <a:ext cx="4" cy="7"/>
              </a:xfrm>
              <a:custGeom>
                <a:avLst/>
                <a:gdLst>
                  <a:gd name="T0" fmla="*/ 64 w 2"/>
                  <a:gd name="T1" fmla="*/ 469 h 3"/>
                  <a:gd name="T2" fmla="*/ 0 w 2"/>
                  <a:gd name="T3" fmla="*/ 469 h 3"/>
                  <a:gd name="T4" fmla="*/ 0 w 2"/>
                  <a:gd name="T5" fmla="*/ 152 h 3"/>
                  <a:gd name="T6" fmla="*/ 64 w 2"/>
                  <a:gd name="T7" fmla="*/ 152 h 3"/>
                  <a:gd name="T8" fmla="*/ 64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1" y="3"/>
                      <a:pt x="0" y="3"/>
                      <a:pt x="0" y="3"/>
                    </a:cubicBezTo>
                    <a:cubicBezTo>
                      <a:pt x="0" y="2"/>
                      <a:pt x="0" y="1"/>
                      <a:pt x="0" y="1"/>
                    </a:cubicBezTo>
                    <a:cubicBezTo>
                      <a:pt x="0" y="0"/>
                      <a:pt x="1" y="0"/>
                      <a:pt x="1" y="1"/>
                    </a:cubicBezTo>
                    <a:cubicBezTo>
                      <a:pt x="2" y="1"/>
                      <a:pt x="2" y="2"/>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5" name="Freeform 437"/>
              <p:cNvSpPr>
                <a:spLocks noChangeArrowheads="1"/>
              </p:cNvSpPr>
              <p:nvPr/>
            </p:nvSpPr>
            <p:spPr bwMode="auto">
              <a:xfrm>
                <a:off x="1755" y="198"/>
                <a:ext cx="4" cy="7"/>
              </a:xfrm>
              <a:custGeom>
                <a:avLst/>
                <a:gdLst>
                  <a:gd name="T0" fmla="*/ 64 w 2"/>
                  <a:gd name="T1" fmla="*/ 469 h 3"/>
                  <a:gd name="T2" fmla="*/ 64 w 2"/>
                  <a:gd name="T3" fmla="*/ 469 h 3"/>
                  <a:gd name="T4" fmla="*/ 64 w 2"/>
                  <a:gd name="T5" fmla="*/ 469 h 3"/>
                  <a:gd name="T6" fmla="*/ 0 w 2"/>
                  <a:gd name="T7" fmla="*/ 469 h 3"/>
                  <a:gd name="T8" fmla="*/ 0 w 2"/>
                  <a:gd name="T9" fmla="*/ 355 h 3"/>
                  <a:gd name="T10" fmla="*/ 0 w 2"/>
                  <a:gd name="T11" fmla="*/ 152 h 3"/>
                  <a:gd name="T12" fmla="*/ 64 w 2"/>
                  <a:gd name="T13" fmla="*/ 0 h 3"/>
                  <a:gd name="T14" fmla="*/ 64 w 2"/>
                  <a:gd name="T15" fmla="*/ 152 h 3"/>
                  <a:gd name="T16" fmla="*/ 128 w 2"/>
                  <a:gd name="T17" fmla="*/ 355 h 3"/>
                  <a:gd name="T18" fmla="*/ 64 w 2"/>
                  <a:gd name="T19" fmla="*/ 469 h 3"/>
                  <a:gd name="T20" fmla="*/ 64 w 2"/>
                  <a:gd name="T21" fmla="*/ 469 h 3"/>
                  <a:gd name="T22" fmla="*/ 64 w 2"/>
                  <a:gd name="T23" fmla="*/ 469 h 3"/>
                  <a:gd name="T24" fmla="*/ 128 w 2"/>
                  <a:gd name="T25" fmla="*/ 355 h 3"/>
                  <a:gd name="T26" fmla="*/ 64 w 2"/>
                  <a:gd name="T27" fmla="*/ 152 h 3"/>
                  <a:gd name="T28" fmla="*/ 64 w 2"/>
                  <a:gd name="T29" fmla="*/ 0 h 3"/>
                  <a:gd name="T30" fmla="*/ 0 w 2"/>
                  <a:gd name="T31" fmla="*/ 152 h 3"/>
                  <a:gd name="T32" fmla="*/ 0 w 2"/>
                  <a:gd name="T33" fmla="*/ 355 h 3"/>
                  <a:gd name="T34" fmla="*/ 0 w 2"/>
                  <a:gd name="T35" fmla="*/ 469 h 3"/>
                  <a:gd name="T36" fmla="*/ 64 w 2"/>
                  <a:gd name="T37" fmla="*/ 469 h 3"/>
                  <a:gd name="T38" fmla="*/ 64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3"/>
                      <a:pt x="1" y="3"/>
                    </a:cubicBezTo>
                    <a:cubicBezTo>
                      <a:pt x="0" y="3"/>
                      <a:pt x="0" y="3"/>
                      <a:pt x="0" y="3"/>
                    </a:cubicBezTo>
                    <a:cubicBezTo>
                      <a:pt x="0" y="2"/>
                      <a:pt x="0" y="2"/>
                      <a:pt x="0" y="2"/>
                    </a:cubicBezTo>
                    <a:cubicBezTo>
                      <a:pt x="0" y="1"/>
                      <a:pt x="0" y="1"/>
                      <a:pt x="0" y="1"/>
                    </a:cubicBezTo>
                    <a:cubicBezTo>
                      <a:pt x="0" y="1"/>
                      <a:pt x="0" y="0"/>
                      <a:pt x="1" y="0"/>
                    </a:cubicBezTo>
                    <a:cubicBezTo>
                      <a:pt x="1" y="0"/>
                      <a:pt x="1" y="1"/>
                      <a:pt x="1" y="1"/>
                    </a:cubicBezTo>
                    <a:cubicBezTo>
                      <a:pt x="2" y="1"/>
                      <a:pt x="2" y="1"/>
                      <a:pt x="2" y="2"/>
                    </a:cubicBezTo>
                    <a:cubicBezTo>
                      <a:pt x="2" y="2"/>
                      <a:pt x="2" y="2"/>
                      <a:pt x="1" y="3"/>
                    </a:cubicBezTo>
                    <a:cubicBezTo>
                      <a:pt x="1" y="3"/>
                      <a:pt x="1" y="3"/>
                      <a:pt x="1" y="3"/>
                    </a:cubicBezTo>
                    <a:cubicBezTo>
                      <a:pt x="1" y="3"/>
                      <a:pt x="1" y="3"/>
                      <a:pt x="1" y="3"/>
                    </a:cubicBezTo>
                    <a:cubicBezTo>
                      <a:pt x="2" y="2"/>
                      <a:pt x="2" y="2"/>
                      <a:pt x="2" y="2"/>
                    </a:cubicBezTo>
                    <a:cubicBezTo>
                      <a:pt x="2" y="1"/>
                      <a:pt x="2" y="1"/>
                      <a:pt x="1" y="1"/>
                    </a:cubicBezTo>
                    <a:cubicBezTo>
                      <a:pt x="1" y="1"/>
                      <a:pt x="1" y="0"/>
                      <a:pt x="1" y="0"/>
                    </a:cubicBezTo>
                    <a:cubicBezTo>
                      <a:pt x="0" y="0"/>
                      <a:pt x="0" y="1"/>
                      <a:pt x="0" y="1"/>
                    </a:cubicBezTo>
                    <a:cubicBezTo>
                      <a:pt x="0" y="1"/>
                      <a:pt x="0" y="1"/>
                      <a:pt x="0" y="2"/>
                    </a:cubicBezTo>
                    <a:cubicBezTo>
                      <a:pt x="0" y="2"/>
                      <a:pt x="0" y="2"/>
                      <a:pt x="0" y="3"/>
                    </a:cubicBezTo>
                    <a:cubicBezTo>
                      <a:pt x="0" y="3"/>
                      <a:pt x="0" y="3"/>
                      <a:pt x="1" y="3"/>
                    </a:cubicBezTo>
                    <a:cubicBezTo>
                      <a:pt x="1" y="3"/>
                      <a:pt x="1" y="3"/>
                      <a:pt x="1"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6" name="Freeform 438"/>
              <p:cNvSpPr>
                <a:spLocks noChangeArrowheads="1"/>
              </p:cNvSpPr>
              <p:nvPr/>
            </p:nvSpPr>
            <p:spPr bwMode="auto">
              <a:xfrm>
                <a:off x="1759" y="193"/>
                <a:ext cx="3" cy="5"/>
              </a:xfrm>
              <a:custGeom>
                <a:avLst/>
                <a:gdLst>
                  <a:gd name="T0" fmla="*/ 729 w 1"/>
                  <a:gd name="T1" fmla="*/ 467 h 2"/>
                  <a:gd name="T2" fmla="*/ 0 w 1"/>
                  <a:gd name="T3" fmla="*/ 467 h 2"/>
                  <a:gd name="T4" fmla="*/ 0 w 1"/>
                  <a:gd name="T5" fmla="*/ 0 h 2"/>
                  <a:gd name="T6" fmla="*/ 729 w 1"/>
                  <a:gd name="T7" fmla="*/ 0 h 2"/>
                  <a:gd name="T8" fmla="*/ 729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0"/>
                    </a:cubicBezTo>
                    <a:cubicBezTo>
                      <a:pt x="0" y="0"/>
                      <a:pt x="1" y="0"/>
                      <a:pt x="1" y="0"/>
                    </a:cubicBezTo>
                    <a:cubicBezTo>
                      <a:pt x="1" y="1"/>
                      <a:pt x="1" y="1"/>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7" name="Freeform 439"/>
              <p:cNvSpPr>
                <a:spLocks noChangeArrowheads="1"/>
              </p:cNvSpPr>
              <p:nvPr/>
            </p:nvSpPr>
            <p:spPr bwMode="auto">
              <a:xfrm>
                <a:off x="1759" y="193"/>
                <a:ext cx="3" cy="5"/>
              </a:xfrm>
              <a:custGeom>
                <a:avLst/>
                <a:gdLst>
                  <a:gd name="T0" fmla="*/ 729 w 1"/>
                  <a:gd name="T1" fmla="*/ 467 h 2"/>
                  <a:gd name="T2" fmla="*/ 729 w 1"/>
                  <a:gd name="T3" fmla="*/ 467 h 2"/>
                  <a:gd name="T4" fmla="*/ 0 w 1"/>
                  <a:gd name="T5" fmla="*/ 467 h 2"/>
                  <a:gd name="T6" fmla="*/ 0 w 1"/>
                  <a:gd name="T7" fmla="*/ 467 h 2"/>
                  <a:gd name="T8" fmla="*/ 0 w 1"/>
                  <a:gd name="T9" fmla="*/ 262 h 2"/>
                  <a:gd name="T10" fmla="*/ 0 w 1"/>
                  <a:gd name="T11" fmla="*/ 0 h 2"/>
                  <a:gd name="T12" fmla="*/ 0 w 1"/>
                  <a:gd name="T13" fmla="*/ 0 h 2"/>
                  <a:gd name="T14" fmla="*/ 729 w 1"/>
                  <a:gd name="T15" fmla="*/ 0 h 2"/>
                  <a:gd name="T16" fmla="*/ 729 w 1"/>
                  <a:gd name="T17" fmla="*/ 262 h 2"/>
                  <a:gd name="T18" fmla="*/ 729 w 1"/>
                  <a:gd name="T19" fmla="*/ 467 h 2"/>
                  <a:gd name="T20" fmla="*/ 729 w 1"/>
                  <a:gd name="T21" fmla="*/ 467 h 2"/>
                  <a:gd name="T22" fmla="*/ 729 w 1"/>
                  <a:gd name="T23" fmla="*/ 467 h 2"/>
                  <a:gd name="T24" fmla="*/ 729 w 1"/>
                  <a:gd name="T25" fmla="*/ 262 h 2"/>
                  <a:gd name="T26" fmla="*/ 729 w 1"/>
                  <a:gd name="T27" fmla="*/ 0 h 2"/>
                  <a:gd name="T28" fmla="*/ 0 w 1"/>
                  <a:gd name="T29" fmla="*/ 0 h 2"/>
                  <a:gd name="T30" fmla="*/ 0 w 1"/>
                  <a:gd name="T31" fmla="*/ 0 h 2"/>
                  <a:gd name="T32" fmla="*/ 0 w 1"/>
                  <a:gd name="T33" fmla="*/ 262 h 2"/>
                  <a:gd name="T34" fmla="*/ 0 w 1"/>
                  <a:gd name="T35" fmla="*/ 467 h 2"/>
                  <a:gd name="T36" fmla="*/ 0 w 1"/>
                  <a:gd name="T37" fmla="*/ 467 h 2"/>
                  <a:gd name="T38" fmla="*/ 729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0" y="2"/>
                    </a:cubicBezTo>
                    <a:cubicBezTo>
                      <a:pt x="0" y="2"/>
                      <a:pt x="0" y="2"/>
                      <a:pt x="0" y="2"/>
                    </a:cubicBezTo>
                    <a:cubicBezTo>
                      <a:pt x="0" y="1"/>
                      <a:pt x="0" y="1"/>
                      <a:pt x="0" y="1"/>
                    </a:cubicBezTo>
                    <a:cubicBezTo>
                      <a:pt x="0" y="1"/>
                      <a:pt x="0" y="0"/>
                      <a:pt x="0" y="0"/>
                    </a:cubicBezTo>
                    <a:cubicBezTo>
                      <a:pt x="0" y="0"/>
                      <a:pt x="0" y="0"/>
                      <a:pt x="0" y="0"/>
                    </a:cubicBezTo>
                    <a:cubicBezTo>
                      <a:pt x="1" y="0"/>
                      <a:pt x="1" y="0"/>
                      <a:pt x="1" y="0"/>
                    </a:cubicBezTo>
                    <a:cubicBezTo>
                      <a:pt x="1" y="0"/>
                      <a:pt x="1" y="1"/>
                      <a:pt x="1" y="1"/>
                    </a:cubicBezTo>
                    <a:cubicBezTo>
                      <a:pt x="1" y="1"/>
                      <a:pt x="1" y="1"/>
                      <a:pt x="1" y="2"/>
                    </a:cubicBezTo>
                    <a:cubicBezTo>
                      <a:pt x="1" y="2"/>
                      <a:pt x="1" y="2"/>
                      <a:pt x="1" y="2"/>
                    </a:cubicBezTo>
                    <a:cubicBezTo>
                      <a:pt x="1" y="2"/>
                      <a:pt x="1" y="2"/>
                      <a:pt x="1" y="2"/>
                    </a:cubicBezTo>
                    <a:cubicBezTo>
                      <a:pt x="1" y="1"/>
                      <a:pt x="1" y="1"/>
                      <a:pt x="1" y="1"/>
                    </a:cubicBezTo>
                    <a:cubicBezTo>
                      <a:pt x="1" y="1"/>
                      <a:pt x="1" y="0"/>
                      <a:pt x="1" y="0"/>
                    </a:cubicBezTo>
                    <a:cubicBezTo>
                      <a:pt x="1" y="0"/>
                      <a:pt x="1" y="0"/>
                      <a:pt x="0" y="0"/>
                    </a:cubicBezTo>
                    <a:cubicBezTo>
                      <a:pt x="0" y="0"/>
                      <a:pt x="0" y="0"/>
                      <a:pt x="0" y="0"/>
                    </a:cubicBezTo>
                    <a:cubicBezTo>
                      <a:pt x="0" y="0"/>
                      <a:pt x="0" y="1"/>
                      <a:pt x="0" y="1"/>
                    </a:cubicBezTo>
                    <a:cubicBezTo>
                      <a:pt x="0" y="1"/>
                      <a:pt x="0" y="1"/>
                      <a:pt x="0" y="2"/>
                    </a:cubicBezTo>
                    <a:cubicBezTo>
                      <a:pt x="0" y="2"/>
                      <a:pt x="0" y="2"/>
                      <a:pt x="0" y="2"/>
                    </a:cubicBezTo>
                    <a:cubicBezTo>
                      <a:pt x="1" y="2"/>
                      <a:pt x="1" y="2"/>
                      <a:pt x="1" y="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8" name="Freeform 440"/>
              <p:cNvSpPr>
                <a:spLocks noChangeArrowheads="1"/>
              </p:cNvSpPr>
              <p:nvPr/>
            </p:nvSpPr>
            <p:spPr bwMode="auto">
              <a:xfrm>
                <a:off x="1762" y="186"/>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1" y="2"/>
                      <a:pt x="0" y="2"/>
                      <a:pt x="0" y="1"/>
                    </a:cubicBezTo>
                    <a:cubicBezTo>
                      <a:pt x="0" y="1"/>
                      <a:pt x="0" y="1"/>
                      <a:pt x="0" y="0"/>
                    </a:cubicBezTo>
                    <a:cubicBezTo>
                      <a:pt x="0" y="0"/>
                      <a:pt x="1" y="0"/>
                      <a:pt x="1" y="0"/>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499" name="Freeform 441"/>
              <p:cNvSpPr>
                <a:spLocks noChangeArrowheads="1"/>
              </p:cNvSpPr>
              <p:nvPr/>
            </p:nvSpPr>
            <p:spPr bwMode="auto">
              <a:xfrm>
                <a:off x="1762" y="186"/>
                <a:ext cx="2" cy="5"/>
              </a:xfrm>
              <a:custGeom>
                <a:avLst/>
                <a:gdLst>
                  <a:gd name="T0" fmla="*/ 64 w 1"/>
                  <a:gd name="T1" fmla="*/ 262 h 2"/>
                  <a:gd name="T2" fmla="*/ 64 w 1"/>
                  <a:gd name="T3" fmla="*/ 262 h 2"/>
                  <a:gd name="T4" fmla="*/ 64 w 1"/>
                  <a:gd name="T5" fmla="*/ 467 h 2"/>
                  <a:gd name="T6" fmla="*/ 0 w 1"/>
                  <a:gd name="T7" fmla="*/ 262 h 2"/>
                  <a:gd name="T8" fmla="*/ 0 w 1"/>
                  <a:gd name="T9" fmla="*/ 262 h 2"/>
                  <a:gd name="T10" fmla="*/ 0 w 1"/>
                  <a:gd name="T11" fmla="*/ 0 h 2"/>
                  <a:gd name="T12" fmla="*/ 0 w 1"/>
                  <a:gd name="T13" fmla="*/ 0 h 2"/>
                  <a:gd name="T14" fmla="*/ 64 w 1"/>
                  <a:gd name="T15" fmla="*/ 0 h 2"/>
                  <a:gd name="T16" fmla="*/ 64 w 1"/>
                  <a:gd name="T17" fmla="*/ 262 h 2"/>
                  <a:gd name="T18" fmla="*/ 64 w 1"/>
                  <a:gd name="T19" fmla="*/ 262 h 2"/>
                  <a:gd name="T20" fmla="*/ 64 w 1"/>
                  <a:gd name="T21" fmla="*/ 262 h 2"/>
                  <a:gd name="T22" fmla="*/ 64 w 1"/>
                  <a:gd name="T23" fmla="*/ 262 h 2"/>
                  <a:gd name="T24" fmla="*/ 64 w 1"/>
                  <a:gd name="T25" fmla="*/ 262 h 2"/>
                  <a:gd name="T26" fmla="*/ 64 w 1"/>
                  <a:gd name="T27" fmla="*/ 0 h 2"/>
                  <a:gd name="T28" fmla="*/ 0 w 1"/>
                  <a:gd name="T29" fmla="*/ 0 h 2"/>
                  <a:gd name="T30" fmla="*/ 0 w 1"/>
                  <a:gd name="T31" fmla="*/ 0 h 2"/>
                  <a:gd name="T32" fmla="*/ 0 w 1"/>
                  <a:gd name="T33" fmla="*/ 262 h 2"/>
                  <a:gd name="T34" fmla="*/ 0 w 1"/>
                  <a:gd name="T35" fmla="*/ 262 h 2"/>
                  <a:gd name="T36" fmla="*/ 64 w 1"/>
                  <a:gd name="T37" fmla="*/ 467 h 2"/>
                  <a:gd name="T38" fmla="*/ 64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1"/>
                    </a:moveTo>
                    <a:cubicBezTo>
                      <a:pt x="1" y="1"/>
                      <a:pt x="1" y="1"/>
                      <a:pt x="1" y="1"/>
                    </a:cubicBezTo>
                    <a:cubicBezTo>
                      <a:pt x="1" y="2"/>
                      <a:pt x="1" y="2"/>
                      <a:pt x="1" y="2"/>
                    </a:cubicBezTo>
                    <a:cubicBezTo>
                      <a:pt x="0" y="2"/>
                      <a:pt x="0" y="2"/>
                      <a:pt x="0" y="1"/>
                    </a:cubicBezTo>
                    <a:cubicBezTo>
                      <a:pt x="0" y="1"/>
                      <a:pt x="0" y="1"/>
                      <a:pt x="0" y="1"/>
                    </a:cubicBezTo>
                    <a:cubicBezTo>
                      <a:pt x="0" y="1"/>
                      <a:pt x="0" y="1"/>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0" y="0"/>
                    </a:cubicBezTo>
                    <a:cubicBezTo>
                      <a:pt x="0" y="0"/>
                      <a:pt x="0" y="0"/>
                      <a:pt x="0" y="0"/>
                    </a:cubicBezTo>
                    <a:cubicBezTo>
                      <a:pt x="0" y="1"/>
                      <a:pt x="0" y="1"/>
                      <a:pt x="0" y="1"/>
                    </a:cubicBezTo>
                    <a:cubicBezTo>
                      <a:pt x="0" y="1"/>
                      <a:pt x="0" y="1"/>
                      <a:pt x="0" y="1"/>
                    </a:cubicBezTo>
                    <a:cubicBezTo>
                      <a:pt x="0" y="2"/>
                      <a:pt x="0" y="2"/>
                      <a:pt x="1" y="2"/>
                    </a:cubicBezTo>
                    <a:cubicBezTo>
                      <a:pt x="1" y="2"/>
                      <a:pt x="1" y="2"/>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0" name="Freeform 442"/>
              <p:cNvSpPr>
                <a:spLocks noChangeArrowheads="1"/>
              </p:cNvSpPr>
              <p:nvPr/>
            </p:nvSpPr>
            <p:spPr bwMode="auto">
              <a:xfrm>
                <a:off x="1703" y="219"/>
                <a:ext cx="9" cy="12"/>
              </a:xfrm>
              <a:custGeom>
                <a:avLst/>
                <a:gdLst>
                  <a:gd name="T0" fmla="*/ 409 w 4"/>
                  <a:gd name="T1" fmla="*/ 802 h 5"/>
                  <a:gd name="T2" fmla="*/ 0 w 4"/>
                  <a:gd name="T3" fmla="*/ 564 h 5"/>
                  <a:gd name="T4" fmla="*/ 126 w 4"/>
                  <a:gd name="T5" fmla="*/ 168 h 5"/>
                  <a:gd name="T6" fmla="*/ 409 w 4"/>
                  <a:gd name="T7" fmla="*/ 168 h 5"/>
                  <a:gd name="T8" fmla="*/ 409 w 4"/>
                  <a:gd name="T9" fmla="*/ 802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4"/>
                    </a:moveTo>
                    <a:cubicBezTo>
                      <a:pt x="2" y="5"/>
                      <a:pt x="1" y="4"/>
                      <a:pt x="0" y="3"/>
                    </a:cubicBezTo>
                    <a:cubicBezTo>
                      <a:pt x="0" y="2"/>
                      <a:pt x="0" y="1"/>
                      <a:pt x="1" y="1"/>
                    </a:cubicBezTo>
                    <a:cubicBezTo>
                      <a:pt x="1" y="0"/>
                      <a:pt x="2" y="0"/>
                      <a:pt x="3" y="1"/>
                    </a:cubicBezTo>
                    <a:cubicBezTo>
                      <a:pt x="4" y="2"/>
                      <a:pt x="3" y="3"/>
                      <a:pt x="3"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1" name="Freeform 443"/>
              <p:cNvSpPr>
                <a:spLocks noChangeArrowheads="1"/>
              </p:cNvSpPr>
              <p:nvPr/>
            </p:nvSpPr>
            <p:spPr bwMode="auto">
              <a:xfrm>
                <a:off x="1703" y="219"/>
                <a:ext cx="7" cy="10"/>
              </a:xfrm>
              <a:custGeom>
                <a:avLst/>
                <a:gdLst>
                  <a:gd name="T0" fmla="*/ 469 w 3"/>
                  <a:gd name="T1" fmla="*/ 967 h 4"/>
                  <a:gd name="T2" fmla="*/ 469 w 3"/>
                  <a:gd name="T3" fmla="*/ 967 h 4"/>
                  <a:gd name="T4" fmla="*/ 152 w 3"/>
                  <a:gd name="T5" fmla="*/ 967 h 4"/>
                  <a:gd name="T6" fmla="*/ 0 w 3"/>
                  <a:gd name="T7" fmla="*/ 655 h 4"/>
                  <a:gd name="T8" fmla="*/ 0 w 3"/>
                  <a:gd name="T9" fmla="*/ 467 h 4"/>
                  <a:gd name="T10" fmla="*/ 152 w 3"/>
                  <a:gd name="T11" fmla="*/ 262 h 4"/>
                  <a:gd name="T12" fmla="*/ 355 w 3"/>
                  <a:gd name="T13" fmla="*/ 0 h 4"/>
                  <a:gd name="T14" fmla="*/ 469 w 3"/>
                  <a:gd name="T15" fmla="*/ 262 h 4"/>
                  <a:gd name="T16" fmla="*/ 469 w 3"/>
                  <a:gd name="T17" fmla="*/ 655 h 4"/>
                  <a:gd name="T18" fmla="*/ 469 w 3"/>
                  <a:gd name="T19" fmla="*/ 967 h 4"/>
                  <a:gd name="T20" fmla="*/ 469 w 3"/>
                  <a:gd name="T21" fmla="*/ 967 h 4"/>
                  <a:gd name="T22" fmla="*/ 469 w 3"/>
                  <a:gd name="T23" fmla="*/ 967 h 4"/>
                  <a:gd name="T24" fmla="*/ 469 w 3"/>
                  <a:gd name="T25" fmla="*/ 655 h 4"/>
                  <a:gd name="T26" fmla="*/ 469 w 3"/>
                  <a:gd name="T27" fmla="*/ 262 h 4"/>
                  <a:gd name="T28" fmla="*/ 355 w 3"/>
                  <a:gd name="T29" fmla="*/ 0 h 4"/>
                  <a:gd name="T30" fmla="*/ 152 w 3"/>
                  <a:gd name="T31" fmla="*/ 262 h 4"/>
                  <a:gd name="T32" fmla="*/ 0 w 3"/>
                  <a:gd name="T33" fmla="*/ 467 h 4"/>
                  <a:gd name="T34" fmla="*/ 0 w 3"/>
                  <a:gd name="T35" fmla="*/ 655 h 4"/>
                  <a:gd name="T36" fmla="*/ 152 w 3"/>
                  <a:gd name="T37" fmla="*/ 967 h 4"/>
                  <a:gd name="T38" fmla="*/ 469 w 3"/>
                  <a:gd name="T39" fmla="*/ 967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4"/>
                    </a:moveTo>
                    <a:cubicBezTo>
                      <a:pt x="3" y="4"/>
                      <a:pt x="3" y="4"/>
                      <a:pt x="3" y="4"/>
                    </a:cubicBezTo>
                    <a:cubicBezTo>
                      <a:pt x="2" y="4"/>
                      <a:pt x="2" y="4"/>
                      <a:pt x="1" y="4"/>
                    </a:cubicBezTo>
                    <a:cubicBezTo>
                      <a:pt x="1" y="4"/>
                      <a:pt x="1" y="4"/>
                      <a:pt x="0" y="3"/>
                    </a:cubicBezTo>
                    <a:cubicBezTo>
                      <a:pt x="0" y="3"/>
                      <a:pt x="0" y="2"/>
                      <a:pt x="0" y="2"/>
                    </a:cubicBezTo>
                    <a:cubicBezTo>
                      <a:pt x="0" y="1"/>
                      <a:pt x="0" y="1"/>
                      <a:pt x="1" y="1"/>
                    </a:cubicBezTo>
                    <a:cubicBezTo>
                      <a:pt x="1" y="0"/>
                      <a:pt x="1" y="0"/>
                      <a:pt x="2" y="0"/>
                    </a:cubicBezTo>
                    <a:cubicBezTo>
                      <a:pt x="2" y="0"/>
                      <a:pt x="3" y="1"/>
                      <a:pt x="3" y="1"/>
                    </a:cubicBezTo>
                    <a:cubicBezTo>
                      <a:pt x="3" y="2"/>
                      <a:pt x="3" y="2"/>
                      <a:pt x="3" y="3"/>
                    </a:cubicBezTo>
                    <a:cubicBezTo>
                      <a:pt x="3" y="3"/>
                      <a:pt x="3" y="4"/>
                      <a:pt x="3" y="4"/>
                    </a:cubicBezTo>
                    <a:cubicBezTo>
                      <a:pt x="3" y="4"/>
                      <a:pt x="3" y="4"/>
                      <a:pt x="3" y="4"/>
                    </a:cubicBezTo>
                    <a:cubicBezTo>
                      <a:pt x="3" y="4"/>
                      <a:pt x="3" y="4"/>
                      <a:pt x="3" y="4"/>
                    </a:cubicBezTo>
                    <a:cubicBezTo>
                      <a:pt x="3" y="4"/>
                      <a:pt x="3" y="3"/>
                      <a:pt x="3" y="3"/>
                    </a:cubicBezTo>
                    <a:cubicBezTo>
                      <a:pt x="3" y="2"/>
                      <a:pt x="3" y="1"/>
                      <a:pt x="3" y="1"/>
                    </a:cubicBezTo>
                    <a:cubicBezTo>
                      <a:pt x="3" y="1"/>
                      <a:pt x="2" y="0"/>
                      <a:pt x="2" y="0"/>
                    </a:cubicBezTo>
                    <a:cubicBezTo>
                      <a:pt x="1" y="0"/>
                      <a:pt x="1" y="0"/>
                      <a:pt x="1" y="1"/>
                    </a:cubicBezTo>
                    <a:cubicBezTo>
                      <a:pt x="0" y="1"/>
                      <a:pt x="0" y="1"/>
                      <a:pt x="0" y="2"/>
                    </a:cubicBezTo>
                    <a:cubicBezTo>
                      <a:pt x="0" y="2"/>
                      <a:pt x="0" y="3"/>
                      <a:pt x="0" y="3"/>
                    </a:cubicBezTo>
                    <a:cubicBezTo>
                      <a:pt x="0" y="4"/>
                      <a:pt x="1" y="4"/>
                      <a:pt x="1" y="4"/>
                    </a:cubicBezTo>
                    <a:cubicBezTo>
                      <a:pt x="2" y="4"/>
                      <a:pt x="2" y="4"/>
                      <a:pt x="3"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2" name="Freeform 444"/>
              <p:cNvSpPr>
                <a:spLocks noChangeArrowheads="1"/>
              </p:cNvSpPr>
              <p:nvPr/>
            </p:nvSpPr>
            <p:spPr bwMode="auto">
              <a:xfrm>
                <a:off x="1764" y="179"/>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0" y="2"/>
                      <a:pt x="0" y="2"/>
                      <a:pt x="0" y="1"/>
                    </a:cubicBezTo>
                    <a:cubicBezTo>
                      <a:pt x="0" y="1"/>
                      <a:pt x="0" y="1"/>
                      <a:pt x="0" y="0"/>
                    </a:cubicBezTo>
                    <a:cubicBezTo>
                      <a:pt x="0" y="0"/>
                      <a:pt x="0" y="0"/>
                      <a:pt x="1" y="0"/>
                    </a:cubicBezTo>
                    <a:cubicBezTo>
                      <a:pt x="1" y="1"/>
                      <a:pt x="1" y="1"/>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3" name="Freeform 445"/>
              <p:cNvSpPr>
                <a:spLocks noChangeArrowheads="1"/>
              </p:cNvSpPr>
              <p:nvPr/>
            </p:nvSpPr>
            <p:spPr bwMode="auto">
              <a:xfrm>
                <a:off x="1764" y="179"/>
                <a:ext cx="2" cy="5"/>
              </a:xfrm>
              <a:custGeom>
                <a:avLst/>
                <a:gdLst>
                  <a:gd name="T0" fmla="*/ 64 w 1"/>
                  <a:gd name="T1" fmla="*/ 262 h 2"/>
                  <a:gd name="T2" fmla="*/ 64 w 1"/>
                  <a:gd name="T3" fmla="*/ 262 h 2"/>
                  <a:gd name="T4" fmla="*/ 0 w 1"/>
                  <a:gd name="T5" fmla="*/ 467 h 2"/>
                  <a:gd name="T6" fmla="*/ 0 w 1"/>
                  <a:gd name="T7" fmla="*/ 262 h 2"/>
                  <a:gd name="T8" fmla="*/ 0 w 1"/>
                  <a:gd name="T9" fmla="*/ 262 h 2"/>
                  <a:gd name="T10" fmla="*/ 0 w 1"/>
                  <a:gd name="T11" fmla="*/ 0 h 2"/>
                  <a:gd name="T12" fmla="*/ 0 w 1"/>
                  <a:gd name="T13" fmla="*/ 0 h 2"/>
                  <a:gd name="T14" fmla="*/ 64 w 1"/>
                  <a:gd name="T15" fmla="*/ 0 h 2"/>
                  <a:gd name="T16" fmla="*/ 64 w 1"/>
                  <a:gd name="T17" fmla="*/ 262 h 2"/>
                  <a:gd name="T18" fmla="*/ 64 w 1"/>
                  <a:gd name="T19" fmla="*/ 262 h 2"/>
                  <a:gd name="T20" fmla="*/ 64 w 1"/>
                  <a:gd name="T21" fmla="*/ 262 h 2"/>
                  <a:gd name="T22" fmla="*/ 64 w 1"/>
                  <a:gd name="T23" fmla="*/ 262 h 2"/>
                  <a:gd name="T24" fmla="*/ 64 w 1"/>
                  <a:gd name="T25" fmla="*/ 262 h 2"/>
                  <a:gd name="T26" fmla="*/ 64 w 1"/>
                  <a:gd name="T27" fmla="*/ 0 h 2"/>
                  <a:gd name="T28" fmla="*/ 0 w 1"/>
                  <a:gd name="T29" fmla="*/ 0 h 2"/>
                  <a:gd name="T30" fmla="*/ 0 w 1"/>
                  <a:gd name="T31" fmla="*/ 0 h 2"/>
                  <a:gd name="T32" fmla="*/ 0 w 1"/>
                  <a:gd name="T33" fmla="*/ 262 h 2"/>
                  <a:gd name="T34" fmla="*/ 0 w 1"/>
                  <a:gd name="T35" fmla="*/ 262 h 2"/>
                  <a:gd name="T36" fmla="*/ 0 w 1"/>
                  <a:gd name="T37" fmla="*/ 467 h 2"/>
                  <a:gd name="T38" fmla="*/ 64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1"/>
                    </a:moveTo>
                    <a:cubicBezTo>
                      <a:pt x="1" y="1"/>
                      <a:pt x="1" y="1"/>
                      <a:pt x="1" y="1"/>
                    </a:cubicBezTo>
                    <a:cubicBezTo>
                      <a:pt x="1" y="2"/>
                      <a:pt x="0" y="2"/>
                      <a:pt x="0" y="2"/>
                    </a:cubicBez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0" y="0"/>
                      <a:pt x="0" y="0"/>
                      <a:pt x="0" y="0"/>
                    </a:cubicBezTo>
                    <a:cubicBezTo>
                      <a:pt x="0" y="0"/>
                      <a:pt x="0" y="0"/>
                      <a:pt x="0" y="0"/>
                    </a:cubicBezTo>
                    <a:cubicBezTo>
                      <a:pt x="0" y="1"/>
                      <a:pt x="0" y="1"/>
                      <a:pt x="0" y="1"/>
                    </a:cubicBezTo>
                    <a:cubicBezTo>
                      <a:pt x="0" y="1"/>
                      <a:pt x="0" y="1"/>
                      <a:pt x="0" y="1"/>
                    </a:cubicBezTo>
                    <a:cubicBezTo>
                      <a:pt x="0" y="2"/>
                      <a:pt x="0" y="2"/>
                      <a:pt x="0" y="2"/>
                    </a:cubicBezTo>
                    <a:cubicBezTo>
                      <a:pt x="0" y="2"/>
                      <a:pt x="1" y="2"/>
                      <a:pt x="1" y="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4" name="Freeform 446"/>
              <p:cNvSpPr>
                <a:spLocks noChangeArrowheads="1"/>
              </p:cNvSpPr>
              <p:nvPr/>
            </p:nvSpPr>
            <p:spPr bwMode="auto">
              <a:xfrm>
                <a:off x="1691" y="219"/>
                <a:ext cx="7" cy="10"/>
              </a:xfrm>
              <a:custGeom>
                <a:avLst/>
                <a:gdLst>
                  <a:gd name="T0" fmla="*/ 355 w 3"/>
                  <a:gd name="T1" fmla="*/ 967 h 4"/>
                  <a:gd name="T2" fmla="*/ 0 w 3"/>
                  <a:gd name="T3" fmla="*/ 655 h 4"/>
                  <a:gd name="T4" fmla="*/ 0 w 3"/>
                  <a:gd name="T5" fmla="*/ 262 h 4"/>
                  <a:gd name="T6" fmla="*/ 355 w 3"/>
                  <a:gd name="T7" fmla="*/ 262 h 4"/>
                  <a:gd name="T8" fmla="*/ 355 w 3"/>
                  <a:gd name="T9" fmla="*/ 96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4"/>
                    </a:moveTo>
                    <a:cubicBezTo>
                      <a:pt x="1" y="4"/>
                      <a:pt x="0" y="4"/>
                      <a:pt x="0" y="3"/>
                    </a:cubicBezTo>
                    <a:cubicBezTo>
                      <a:pt x="0" y="2"/>
                      <a:pt x="0" y="1"/>
                      <a:pt x="0" y="1"/>
                    </a:cubicBezTo>
                    <a:cubicBezTo>
                      <a:pt x="1" y="0"/>
                      <a:pt x="2" y="0"/>
                      <a:pt x="2" y="1"/>
                    </a:cubicBezTo>
                    <a:cubicBezTo>
                      <a:pt x="3" y="2"/>
                      <a:pt x="3" y="3"/>
                      <a:pt x="2"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5" name="Freeform 447"/>
              <p:cNvSpPr>
                <a:spLocks noChangeArrowheads="1"/>
              </p:cNvSpPr>
              <p:nvPr/>
            </p:nvSpPr>
            <p:spPr bwMode="auto">
              <a:xfrm>
                <a:off x="1691" y="219"/>
                <a:ext cx="7" cy="10"/>
              </a:xfrm>
              <a:custGeom>
                <a:avLst/>
                <a:gdLst>
                  <a:gd name="T0" fmla="*/ 355 w 3"/>
                  <a:gd name="T1" fmla="*/ 967 h 4"/>
                  <a:gd name="T2" fmla="*/ 355 w 3"/>
                  <a:gd name="T3" fmla="*/ 967 h 4"/>
                  <a:gd name="T4" fmla="*/ 152 w 3"/>
                  <a:gd name="T5" fmla="*/ 967 h 4"/>
                  <a:gd name="T6" fmla="*/ 0 w 3"/>
                  <a:gd name="T7" fmla="*/ 655 h 4"/>
                  <a:gd name="T8" fmla="*/ 0 w 3"/>
                  <a:gd name="T9" fmla="*/ 467 h 4"/>
                  <a:gd name="T10" fmla="*/ 0 w 3"/>
                  <a:gd name="T11" fmla="*/ 262 h 4"/>
                  <a:gd name="T12" fmla="*/ 355 w 3"/>
                  <a:gd name="T13" fmla="*/ 0 h 4"/>
                  <a:gd name="T14" fmla="*/ 355 w 3"/>
                  <a:gd name="T15" fmla="*/ 262 h 4"/>
                  <a:gd name="T16" fmla="*/ 469 w 3"/>
                  <a:gd name="T17" fmla="*/ 467 h 4"/>
                  <a:gd name="T18" fmla="*/ 355 w 3"/>
                  <a:gd name="T19" fmla="*/ 967 h 4"/>
                  <a:gd name="T20" fmla="*/ 355 w 3"/>
                  <a:gd name="T21" fmla="*/ 967 h 4"/>
                  <a:gd name="T22" fmla="*/ 355 w 3"/>
                  <a:gd name="T23" fmla="*/ 967 h 4"/>
                  <a:gd name="T24" fmla="*/ 469 w 3"/>
                  <a:gd name="T25" fmla="*/ 467 h 4"/>
                  <a:gd name="T26" fmla="*/ 469 w 3"/>
                  <a:gd name="T27" fmla="*/ 262 h 4"/>
                  <a:gd name="T28" fmla="*/ 355 w 3"/>
                  <a:gd name="T29" fmla="*/ 0 h 4"/>
                  <a:gd name="T30" fmla="*/ 0 w 3"/>
                  <a:gd name="T31" fmla="*/ 262 h 4"/>
                  <a:gd name="T32" fmla="*/ 0 w 3"/>
                  <a:gd name="T33" fmla="*/ 467 h 4"/>
                  <a:gd name="T34" fmla="*/ 0 w 3"/>
                  <a:gd name="T35" fmla="*/ 655 h 4"/>
                  <a:gd name="T36" fmla="*/ 152 w 3"/>
                  <a:gd name="T37" fmla="*/ 967 h 4"/>
                  <a:gd name="T38" fmla="*/ 355 w 3"/>
                  <a:gd name="T39" fmla="*/ 967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2" y="4"/>
                    </a:moveTo>
                    <a:cubicBezTo>
                      <a:pt x="2" y="4"/>
                      <a:pt x="2" y="4"/>
                      <a:pt x="2" y="4"/>
                    </a:cubicBezTo>
                    <a:cubicBezTo>
                      <a:pt x="2" y="4"/>
                      <a:pt x="1" y="4"/>
                      <a:pt x="1" y="4"/>
                    </a:cubicBezTo>
                    <a:cubicBezTo>
                      <a:pt x="1" y="4"/>
                      <a:pt x="0" y="4"/>
                      <a:pt x="0" y="3"/>
                    </a:cubicBezTo>
                    <a:cubicBezTo>
                      <a:pt x="0" y="3"/>
                      <a:pt x="0" y="2"/>
                      <a:pt x="0" y="2"/>
                    </a:cubicBezTo>
                    <a:cubicBezTo>
                      <a:pt x="0" y="1"/>
                      <a:pt x="0" y="1"/>
                      <a:pt x="0" y="1"/>
                    </a:cubicBezTo>
                    <a:cubicBezTo>
                      <a:pt x="1" y="0"/>
                      <a:pt x="1" y="0"/>
                      <a:pt x="2" y="0"/>
                    </a:cubicBezTo>
                    <a:cubicBezTo>
                      <a:pt x="2" y="0"/>
                      <a:pt x="2" y="1"/>
                      <a:pt x="2" y="1"/>
                    </a:cubicBezTo>
                    <a:cubicBezTo>
                      <a:pt x="3" y="1"/>
                      <a:pt x="3" y="2"/>
                      <a:pt x="3" y="2"/>
                    </a:cubicBezTo>
                    <a:cubicBezTo>
                      <a:pt x="3" y="3"/>
                      <a:pt x="2" y="3"/>
                      <a:pt x="2" y="4"/>
                    </a:cubicBezTo>
                    <a:cubicBezTo>
                      <a:pt x="2" y="4"/>
                      <a:pt x="2" y="4"/>
                      <a:pt x="2" y="4"/>
                    </a:cubicBezTo>
                    <a:cubicBezTo>
                      <a:pt x="2" y="4"/>
                      <a:pt x="2" y="4"/>
                      <a:pt x="2" y="4"/>
                    </a:cubicBezTo>
                    <a:cubicBezTo>
                      <a:pt x="2" y="3"/>
                      <a:pt x="3" y="3"/>
                      <a:pt x="3" y="2"/>
                    </a:cubicBezTo>
                    <a:cubicBezTo>
                      <a:pt x="3" y="2"/>
                      <a:pt x="3" y="1"/>
                      <a:pt x="3" y="1"/>
                    </a:cubicBezTo>
                    <a:cubicBezTo>
                      <a:pt x="2" y="1"/>
                      <a:pt x="2" y="0"/>
                      <a:pt x="2" y="0"/>
                    </a:cubicBezTo>
                    <a:cubicBezTo>
                      <a:pt x="1" y="0"/>
                      <a:pt x="1" y="0"/>
                      <a:pt x="0" y="1"/>
                    </a:cubicBezTo>
                    <a:cubicBezTo>
                      <a:pt x="0" y="1"/>
                      <a:pt x="0" y="1"/>
                      <a:pt x="0" y="2"/>
                    </a:cubicBezTo>
                    <a:cubicBezTo>
                      <a:pt x="0" y="2"/>
                      <a:pt x="0" y="3"/>
                      <a:pt x="0" y="3"/>
                    </a:cubicBezTo>
                    <a:cubicBezTo>
                      <a:pt x="0" y="4"/>
                      <a:pt x="1" y="4"/>
                      <a:pt x="1" y="4"/>
                    </a:cubicBezTo>
                    <a:cubicBezTo>
                      <a:pt x="1" y="4"/>
                      <a:pt x="2" y="4"/>
                      <a:pt x="2" y="4"/>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6" name="Freeform 448"/>
              <p:cNvSpPr>
                <a:spLocks noChangeArrowheads="1"/>
              </p:cNvSpPr>
              <p:nvPr/>
            </p:nvSpPr>
            <p:spPr bwMode="auto">
              <a:xfrm>
                <a:off x="1679" y="217"/>
                <a:ext cx="7" cy="9"/>
              </a:xfrm>
              <a:custGeom>
                <a:avLst/>
                <a:gdLst>
                  <a:gd name="T0" fmla="*/ 355 w 3"/>
                  <a:gd name="T1" fmla="*/ 409 h 4"/>
                  <a:gd name="T2" fmla="*/ 0 w 3"/>
                  <a:gd name="T3" fmla="*/ 409 h 4"/>
                  <a:gd name="T4" fmla="*/ 152 w 3"/>
                  <a:gd name="T5" fmla="*/ 126 h 4"/>
                  <a:gd name="T6" fmla="*/ 355 w 3"/>
                  <a:gd name="T7" fmla="*/ 126 h 4"/>
                  <a:gd name="T8" fmla="*/ 355 w 3"/>
                  <a:gd name="T9" fmla="*/ 409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3"/>
                    </a:moveTo>
                    <a:cubicBezTo>
                      <a:pt x="1" y="4"/>
                      <a:pt x="0" y="4"/>
                      <a:pt x="0" y="3"/>
                    </a:cubicBezTo>
                    <a:cubicBezTo>
                      <a:pt x="0" y="2"/>
                      <a:pt x="0" y="1"/>
                      <a:pt x="1" y="1"/>
                    </a:cubicBezTo>
                    <a:cubicBezTo>
                      <a:pt x="1" y="0"/>
                      <a:pt x="2" y="0"/>
                      <a:pt x="2" y="1"/>
                    </a:cubicBezTo>
                    <a:cubicBezTo>
                      <a:pt x="3" y="2"/>
                      <a:pt x="2"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7" name="Freeform 449"/>
              <p:cNvSpPr>
                <a:spLocks noChangeArrowheads="1"/>
              </p:cNvSpPr>
              <p:nvPr/>
            </p:nvSpPr>
            <p:spPr bwMode="auto">
              <a:xfrm>
                <a:off x="1679" y="217"/>
                <a:ext cx="7" cy="9"/>
              </a:xfrm>
              <a:custGeom>
                <a:avLst/>
                <a:gdLst>
                  <a:gd name="T0" fmla="*/ 355 w 3"/>
                  <a:gd name="T1" fmla="*/ 409 h 4"/>
                  <a:gd name="T2" fmla="*/ 355 w 3"/>
                  <a:gd name="T3" fmla="*/ 409 h 4"/>
                  <a:gd name="T4" fmla="*/ 152 w 3"/>
                  <a:gd name="T5" fmla="*/ 511 h 4"/>
                  <a:gd name="T6" fmla="*/ 0 w 3"/>
                  <a:gd name="T7" fmla="*/ 409 h 4"/>
                  <a:gd name="T8" fmla="*/ 0 w 3"/>
                  <a:gd name="T9" fmla="*/ 283 h 4"/>
                  <a:gd name="T10" fmla="*/ 152 w 3"/>
                  <a:gd name="T11" fmla="*/ 126 h 4"/>
                  <a:gd name="T12" fmla="*/ 355 w 3"/>
                  <a:gd name="T13" fmla="*/ 126 h 4"/>
                  <a:gd name="T14" fmla="*/ 355 w 3"/>
                  <a:gd name="T15" fmla="*/ 126 h 4"/>
                  <a:gd name="T16" fmla="*/ 355 w 3"/>
                  <a:gd name="T17" fmla="*/ 283 h 4"/>
                  <a:gd name="T18" fmla="*/ 355 w 3"/>
                  <a:gd name="T19" fmla="*/ 409 h 4"/>
                  <a:gd name="T20" fmla="*/ 355 w 3"/>
                  <a:gd name="T21" fmla="*/ 409 h 4"/>
                  <a:gd name="T22" fmla="*/ 355 w 3"/>
                  <a:gd name="T23" fmla="*/ 511 h 4"/>
                  <a:gd name="T24" fmla="*/ 469 w 3"/>
                  <a:gd name="T25" fmla="*/ 283 h 4"/>
                  <a:gd name="T26" fmla="*/ 355 w 3"/>
                  <a:gd name="T27" fmla="*/ 126 h 4"/>
                  <a:gd name="T28" fmla="*/ 355 w 3"/>
                  <a:gd name="T29" fmla="*/ 126 h 4"/>
                  <a:gd name="T30" fmla="*/ 152 w 3"/>
                  <a:gd name="T31" fmla="*/ 126 h 4"/>
                  <a:gd name="T32" fmla="*/ 0 w 3"/>
                  <a:gd name="T33" fmla="*/ 283 h 4"/>
                  <a:gd name="T34" fmla="*/ 0 w 3"/>
                  <a:gd name="T35" fmla="*/ 409 h 4"/>
                  <a:gd name="T36" fmla="*/ 152 w 3"/>
                  <a:gd name="T37" fmla="*/ 511 h 4"/>
                  <a:gd name="T38" fmla="*/ 355 w 3"/>
                  <a:gd name="T39" fmla="*/ 511 h 4"/>
                  <a:gd name="T40" fmla="*/ 355 w 3"/>
                  <a:gd name="T41" fmla="*/ 409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
                  <a:gd name="T64" fmla="*/ 0 h 4"/>
                  <a:gd name="T65" fmla="*/ 3 w 3"/>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 h="4">
                    <a:moveTo>
                      <a:pt x="2" y="3"/>
                    </a:moveTo>
                    <a:cubicBezTo>
                      <a:pt x="2" y="3"/>
                      <a:pt x="2" y="3"/>
                      <a:pt x="2" y="3"/>
                    </a:cubicBezTo>
                    <a:cubicBezTo>
                      <a:pt x="2" y="4"/>
                      <a:pt x="1" y="4"/>
                      <a:pt x="1" y="4"/>
                    </a:cubicBezTo>
                    <a:cubicBezTo>
                      <a:pt x="1" y="4"/>
                      <a:pt x="0" y="3"/>
                      <a:pt x="0" y="3"/>
                    </a:cubicBezTo>
                    <a:cubicBezTo>
                      <a:pt x="0" y="3"/>
                      <a:pt x="0" y="2"/>
                      <a:pt x="0" y="2"/>
                    </a:cubicBezTo>
                    <a:cubicBezTo>
                      <a:pt x="0" y="1"/>
                      <a:pt x="0" y="1"/>
                      <a:pt x="1" y="1"/>
                    </a:cubicBezTo>
                    <a:cubicBezTo>
                      <a:pt x="1" y="1"/>
                      <a:pt x="1" y="0"/>
                      <a:pt x="2" y="1"/>
                    </a:cubicBezTo>
                    <a:cubicBezTo>
                      <a:pt x="2" y="1"/>
                      <a:pt x="2" y="1"/>
                      <a:pt x="2" y="1"/>
                    </a:cubicBezTo>
                    <a:cubicBezTo>
                      <a:pt x="3" y="2"/>
                      <a:pt x="3" y="2"/>
                      <a:pt x="2" y="2"/>
                    </a:cubicBezTo>
                    <a:cubicBezTo>
                      <a:pt x="2" y="3"/>
                      <a:pt x="2" y="3"/>
                      <a:pt x="2" y="3"/>
                    </a:cubicBezTo>
                    <a:cubicBezTo>
                      <a:pt x="2" y="3"/>
                      <a:pt x="2" y="3"/>
                      <a:pt x="2" y="3"/>
                    </a:cubicBezTo>
                    <a:cubicBezTo>
                      <a:pt x="2" y="4"/>
                      <a:pt x="2" y="4"/>
                      <a:pt x="2" y="4"/>
                    </a:cubicBezTo>
                    <a:cubicBezTo>
                      <a:pt x="2" y="3"/>
                      <a:pt x="2" y="3"/>
                      <a:pt x="3" y="2"/>
                    </a:cubicBezTo>
                    <a:cubicBezTo>
                      <a:pt x="3" y="2"/>
                      <a:pt x="3" y="2"/>
                      <a:pt x="2" y="1"/>
                    </a:cubicBezTo>
                    <a:cubicBezTo>
                      <a:pt x="2" y="1"/>
                      <a:pt x="2" y="1"/>
                      <a:pt x="2" y="1"/>
                    </a:cubicBezTo>
                    <a:cubicBezTo>
                      <a:pt x="1" y="0"/>
                      <a:pt x="1" y="0"/>
                      <a:pt x="1" y="1"/>
                    </a:cubicBezTo>
                    <a:cubicBezTo>
                      <a:pt x="0" y="1"/>
                      <a:pt x="0" y="1"/>
                      <a:pt x="0" y="2"/>
                    </a:cubicBezTo>
                    <a:cubicBezTo>
                      <a:pt x="0" y="2"/>
                      <a:pt x="0" y="3"/>
                      <a:pt x="0" y="3"/>
                    </a:cubicBezTo>
                    <a:cubicBezTo>
                      <a:pt x="0" y="3"/>
                      <a:pt x="1" y="4"/>
                      <a:pt x="1" y="4"/>
                    </a:cubicBezTo>
                    <a:cubicBezTo>
                      <a:pt x="1" y="4"/>
                      <a:pt x="2" y="4"/>
                      <a:pt x="2" y="4"/>
                    </a:cubicBezTo>
                    <a:lnTo>
                      <a:pt x="2" y="3"/>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8" name="Freeform 450"/>
              <p:cNvSpPr>
                <a:spLocks noChangeArrowheads="1"/>
              </p:cNvSpPr>
              <p:nvPr/>
            </p:nvSpPr>
            <p:spPr bwMode="auto">
              <a:xfrm>
                <a:off x="1670" y="215"/>
                <a:ext cx="4" cy="7"/>
              </a:xfrm>
              <a:custGeom>
                <a:avLst/>
                <a:gdLst>
                  <a:gd name="T0" fmla="*/ 128 w 2"/>
                  <a:gd name="T1" fmla="*/ 469 h 3"/>
                  <a:gd name="T2" fmla="*/ 0 w 2"/>
                  <a:gd name="T3" fmla="*/ 355 h 3"/>
                  <a:gd name="T4" fmla="*/ 64 w 2"/>
                  <a:gd name="T5" fmla="*/ 152 h 3"/>
                  <a:gd name="T6" fmla="*/ 128 w 2"/>
                  <a:gd name="T7" fmla="*/ 152 h 3"/>
                  <a:gd name="T8" fmla="*/ 128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3"/>
                    </a:moveTo>
                    <a:cubicBezTo>
                      <a:pt x="1" y="3"/>
                      <a:pt x="0" y="3"/>
                      <a:pt x="0" y="2"/>
                    </a:cubicBezTo>
                    <a:cubicBezTo>
                      <a:pt x="0" y="2"/>
                      <a:pt x="0" y="1"/>
                      <a:pt x="1" y="1"/>
                    </a:cubicBezTo>
                    <a:cubicBezTo>
                      <a:pt x="1" y="0"/>
                      <a:pt x="2" y="0"/>
                      <a:pt x="2" y="1"/>
                    </a:cubicBezTo>
                    <a:cubicBezTo>
                      <a:pt x="2" y="2"/>
                      <a:pt x="2" y="2"/>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09" name="Freeform 451"/>
              <p:cNvSpPr>
                <a:spLocks noChangeArrowheads="1"/>
              </p:cNvSpPr>
              <p:nvPr/>
            </p:nvSpPr>
            <p:spPr bwMode="auto">
              <a:xfrm>
                <a:off x="1670" y="215"/>
                <a:ext cx="4" cy="7"/>
              </a:xfrm>
              <a:custGeom>
                <a:avLst/>
                <a:gdLst>
                  <a:gd name="T0" fmla="*/ 128 w 2"/>
                  <a:gd name="T1" fmla="*/ 469 h 3"/>
                  <a:gd name="T2" fmla="*/ 128 w 2"/>
                  <a:gd name="T3" fmla="*/ 469 h 3"/>
                  <a:gd name="T4" fmla="*/ 64 w 2"/>
                  <a:gd name="T5" fmla="*/ 469 h 3"/>
                  <a:gd name="T6" fmla="*/ 0 w 2"/>
                  <a:gd name="T7" fmla="*/ 355 h 3"/>
                  <a:gd name="T8" fmla="*/ 0 w 2"/>
                  <a:gd name="T9" fmla="*/ 152 h 3"/>
                  <a:gd name="T10" fmla="*/ 64 w 2"/>
                  <a:gd name="T11" fmla="*/ 152 h 3"/>
                  <a:gd name="T12" fmla="*/ 64 w 2"/>
                  <a:gd name="T13" fmla="*/ 0 h 3"/>
                  <a:gd name="T14" fmla="*/ 128 w 2"/>
                  <a:gd name="T15" fmla="*/ 152 h 3"/>
                  <a:gd name="T16" fmla="*/ 128 w 2"/>
                  <a:gd name="T17" fmla="*/ 355 h 3"/>
                  <a:gd name="T18" fmla="*/ 128 w 2"/>
                  <a:gd name="T19" fmla="*/ 469 h 3"/>
                  <a:gd name="T20" fmla="*/ 128 w 2"/>
                  <a:gd name="T21" fmla="*/ 469 h 3"/>
                  <a:gd name="T22" fmla="*/ 128 w 2"/>
                  <a:gd name="T23" fmla="*/ 469 h 3"/>
                  <a:gd name="T24" fmla="*/ 128 w 2"/>
                  <a:gd name="T25" fmla="*/ 355 h 3"/>
                  <a:gd name="T26" fmla="*/ 128 w 2"/>
                  <a:gd name="T27" fmla="*/ 152 h 3"/>
                  <a:gd name="T28" fmla="*/ 64 w 2"/>
                  <a:gd name="T29" fmla="*/ 0 h 3"/>
                  <a:gd name="T30" fmla="*/ 64 w 2"/>
                  <a:gd name="T31" fmla="*/ 152 h 3"/>
                  <a:gd name="T32" fmla="*/ 0 w 2"/>
                  <a:gd name="T33" fmla="*/ 152 h 3"/>
                  <a:gd name="T34" fmla="*/ 0 w 2"/>
                  <a:gd name="T35" fmla="*/ 355 h 3"/>
                  <a:gd name="T36" fmla="*/ 64 w 2"/>
                  <a:gd name="T37" fmla="*/ 469 h 3"/>
                  <a:gd name="T38" fmla="*/ 128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3"/>
                    </a:moveTo>
                    <a:cubicBezTo>
                      <a:pt x="2" y="3"/>
                      <a:pt x="2" y="3"/>
                      <a:pt x="2" y="3"/>
                    </a:cubicBezTo>
                    <a:cubicBezTo>
                      <a:pt x="1" y="3"/>
                      <a:pt x="1" y="3"/>
                      <a:pt x="1" y="3"/>
                    </a:cubicBezTo>
                    <a:cubicBezTo>
                      <a:pt x="1" y="3"/>
                      <a:pt x="0" y="3"/>
                      <a:pt x="0" y="2"/>
                    </a:cubicBezTo>
                    <a:cubicBezTo>
                      <a:pt x="0" y="2"/>
                      <a:pt x="0" y="2"/>
                      <a:pt x="0" y="1"/>
                    </a:cubicBezTo>
                    <a:cubicBezTo>
                      <a:pt x="0" y="1"/>
                      <a:pt x="0" y="1"/>
                      <a:pt x="1" y="1"/>
                    </a:cubicBezTo>
                    <a:cubicBezTo>
                      <a:pt x="1" y="0"/>
                      <a:pt x="1" y="0"/>
                      <a:pt x="1" y="0"/>
                    </a:cubicBezTo>
                    <a:cubicBezTo>
                      <a:pt x="2" y="1"/>
                      <a:pt x="2" y="1"/>
                      <a:pt x="2" y="1"/>
                    </a:cubicBezTo>
                    <a:cubicBezTo>
                      <a:pt x="2" y="1"/>
                      <a:pt x="2" y="2"/>
                      <a:pt x="2" y="2"/>
                    </a:cubicBezTo>
                    <a:cubicBezTo>
                      <a:pt x="2" y="2"/>
                      <a:pt x="2" y="3"/>
                      <a:pt x="2" y="3"/>
                    </a:cubicBezTo>
                    <a:cubicBezTo>
                      <a:pt x="2" y="3"/>
                      <a:pt x="2" y="3"/>
                      <a:pt x="2" y="3"/>
                    </a:cubicBezTo>
                    <a:cubicBezTo>
                      <a:pt x="2" y="3"/>
                      <a:pt x="2" y="3"/>
                      <a:pt x="2" y="3"/>
                    </a:cubicBezTo>
                    <a:cubicBezTo>
                      <a:pt x="2" y="3"/>
                      <a:pt x="2" y="2"/>
                      <a:pt x="2" y="2"/>
                    </a:cubicBezTo>
                    <a:cubicBezTo>
                      <a:pt x="2" y="2"/>
                      <a:pt x="2" y="1"/>
                      <a:pt x="2" y="1"/>
                    </a:cubicBezTo>
                    <a:cubicBezTo>
                      <a:pt x="2" y="1"/>
                      <a:pt x="2" y="0"/>
                      <a:pt x="1" y="0"/>
                    </a:cubicBezTo>
                    <a:cubicBezTo>
                      <a:pt x="1" y="0"/>
                      <a:pt x="1" y="0"/>
                      <a:pt x="1" y="1"/>
                    </a:cubicBezTo>
                    <a:cubicBezTo>
                      <a:pt x="0" y="1"/>
                      <a:pt x="0" y="1"/>
                      <a:pt x="0" y="1"/>
                    </a:cubicBezTo>
                    <a:cubicBezTo>
                      <a:pt x="0" y="2"/>
                      <a:pt x="0" y="2"/>
                      <a:pt x="0" y="2"/>
                    </a:cubicBezTo>
                    <a:cubicBezTo>
                      <a:pt x="0" y="3"/>
                      <a:pt x="0" y="3"/>
                      <a:pt x="1" y="3"/>
                    </a:cubicBezTo>
                    <a:cubicBezTo>
                      <a:pt x="1" y="3"/>
                      <a:pt x="1" y="3"/>
                      <a:pt x="2" y="3"/>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0" name="Freeform 452"/>
              <p:cNvSpPr>
                <a:spLocks noChangeArrowheads="1"/>
              </p:cNvSpPr>
              <p:nvPr/>
            </p:nvSpPr>
            <p:spPr bwMode="auto">
              <a:xfrm>
                <a:off x="1048" y="767"/>
                <a:ext cx="93" cy="73"/>
              </a:xfrm>
              <a:custGeom>
                <a:avLst/>
                <a:gdLst>
                  <a:gd name="T0" fmla="*/ 6403 w 39"/>
                  <a:gd name="T1" fmla="*/ 4269 h 31"/>
                  <a:gd name="T2" fmla="*/ 4948 w 39"/>
                  <a:gd name="T3" fmla="*/ 1752 h 31"/>
                  <a:gd name="T4" fmla="*/ 393 w 39"/>
                  <a:gd name="T5" fmla="*/ 860 h 31"/>
                  <a:gd name="T6" fmla="*/ 0 w 39"/>
                  <a:gd name="T7" fmla="*/ 1166 h 31"/>
                  <a:gd name="T8" fmla="*/ 165 w 39"/>
                  <a:gd name="T9" fmla="*/ 1387 h 31"/>
                  <a:gd name="T10" fmla="*/ 165 w 39"/>
                  <a:gd name="T11" fmla="*/ 1387 h 31"/>
                  <a:gd name="T12" fmla="*/ 2780 w 39"/>
                  <a:gd name="T13" fmla="*/ 1166 h 31"/>
                  <a:gd name="T14" fmla="*/ 3849 w 39"/>
                  <a:gd name="T15" fmla="*/ 2746 h 31"/>
                  <a:gd name="T16" fmla="*/ 4395 w 39"/>
                  <a:gd name="T17" fmla="*/ 2517 h 31"/>
                  <a:gd name="T18" fmla="*/ 4948 w 39"/>
                  <a:gd name="T19" fmla="*/ 3537 h 31"/>
                  <a:gd name="T20" fmla="*/ 6403 w 39"/>
                  <a:gd name="T21" fmla="*/ 426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31"/>
                  <a:gd name="T35" fmla="*/ 39 w 39"/>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31">
                    <a:moveTo>
                      <a:pt x="35" y="25"/>
                    </a:moveTo>
                    <a:cubicBezTo>
                      <a:pt x="39" y="20"/>
                      <a:pt x="29" y="12"/>
                      <a:pt x="27" y="10"/>
                    </a:cubicBezTo>
                    <a:cubicBezTo>
                      <a:pt x="25" y="9"/>
                      <a:pt x="11" y="0"/>
                      <a:pt x="2" y="5"/>
                    </a:cubicBezTo>
                    <a:cubicBezTo>
                      <a:pt x="1" y="5"/>
                      <a:pt x="0" y="6"/>
                      <a:pt x="0" y="7"/>
                    </a:cubicBezTo>
                    <a:cubicBezTo>
                      <a:pt x="0" y="7"/>
                      <a:pt x="0" y="8"/>
                      <a:pt x="1" y="8"/>
                    </a:cubicBezTo>
                    <a:cubicBezTo>
                      <a:pt x="1" y="8"/>
                      <a:pt x="1" y="8"/>
                      <a:pt x="1" y="8"/>
                    </a:cubicBezTo>
                    <a:cubicBezTo>
                      <a:pt x="3" y="5"/>
                      <a:pt x="8" y="5"/>
                      <a:pt x="15" y="7"/>
                    </a:cubicBezTo>
                    <a:cubicBezTo>
                      <a:pt x="21" y="10"/>
                      <a:pt x="21" y="16"/>
                      <a:pt x="21" y="16"/>
                    </a:cubicBezTo>
                    <a:cubicBezTo>
                      <a:pt x="21" y="16"/>
                      <a:pt x="22" y="15"/>
                      <a:pt x="24" y="15"/>
                    </a:cubicBezTo>
                    <a:cubicBezTo>
                      <a:pt x="26" y="15"/>
                      <a:pt x="30" y="19"/>
                      <a:pt x="27" y="21"/>
                    </a:cubicBezTo>
                    <a:cubicBezTo>
                      <a:pt x="23" y="25"/>
                      <a:pt x="32" y="31"/>
                      <a:pt x="35" y="25"/>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1" name="Freeform 453"/>
              <p:cNvSpPr>
                <a:spLocks noChangeArrowheads="1"/>
              </p:cNvSpPr>
              <p:nvPr/>
            </p:nvSpPr>
            <p:spPr bwMode="auto">
              <a:xfrm>
                <a:off x="1388" y="243"/>
                <a:ext cx="154" cy="127"/>
              </a:xfrm>
              <a:custGeom>
                <a:avLst/>
                <a:gdLst>
                  <a:gd name="T0" fmla="*/ 156 w 65"/>
                  <a:gd name="T1" fmla="*/ 7131 h 54"/>
                  <a:gd name="T2" fmla="*/ 2992 w 65"/>
                  <a:gd name="T3" fmla="*/ 1493 h 54"/>
                  <a:gd name="T4" fmla="*/ 9918 w 65"/>
                  <a:gd name="T5" fmla="*/ 2512 h 54"/>
                  <a:gd name="T6" fmla="*/ 10470 w 65"/>
                  <a:gd name="T7" fmla="*/ 6399 h 54"/>
                  <a:gd name="T8" fmla="*/ 8671 w 65"/>
                  <a:gd name="T9" fmla="*/ 8507 h 54"/>
                  <a:gd name="T10" fmla="*/ 5136 w 65"/>
                  <a:gd name="T11" fmla="*/ 8507 h 54"/>
                  <a:gd name="T12" fmla="*/ 4255 w 65"/>
                  <a:gd name="T13" fmla="*/ 4890 h 54"/>
                  <a:gd name="T14" fmla="*/ 7752 w 65"/>
                  <a:gd name="T15" fmla="*/ 4033 h 54"/>
                  <a:gd name="T16" fmla="*/ 6714 w 65"/>
                  <a:gd name="T17" fmla="*/ 7131 h 54"/>
                  <a:gd name="T18" fmla="*/ 6866 w 65"/>
                  <a:gd name="T19" fmla="*/ 6919 h 54"/>
                  <a:gd name="T20" fmla="*/ 7089 w 65"/>
                  <a:gd name="T21" fmla="*/ 3888 h 54"/>
                  <a:gd name="T22" fmla="*/ 4030 w 65"/>
                  <a:gd name="T23" fmla="*/ 5908 h 54"/>
                  <a:gd name="T24" fmla="*/ 6331 w 65"/>
                  <a:gd name="T25" fmla="*/ 8784 h 54"/>
                  <a:gd name="T26" fmla="*/ 10081 w 65"/>
                  <a:gd name="T27" fmla="*/ 6919 h 54"/>
                  <a:gd name="T28" fmla="*/ 6714 w 65"/>
                  <a:gd name="T29" fmla="*/ 635 h 54"/>
                  <a:gd name="T30" fmla="*/ 370 w 65"/>
                  <a:gd name="T31" fmla="*/ 5388 h 54"/>
                  <a:gd name="T32" fmla="*/ 370 w 65"/>
                  <a:gd name="T33" fmla="*/ 7131 h 54"/>
                  <a:gd name="T34" fmla="*/ 156 w 65"/>
                  <a:gd name="T35" fmla="*/ 7131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54"/>
                  <a:gd name="T56" fmla="*/ 65 w 65"/>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54">
                    <a:moveTo>
                      <a:pt x="1" y="42"/>
                    </a:moveTo>
                    <a:cubicBezTo>
                      <a:pt x="0" y="29"/>
                      <a:pt x="6" y="16"/>
                      <a:pt x="17" y="9"/>
                    </a:cubicBezTo>
                    <a:cubicBezTo>
                      <a:pt x="30" y="0"/>
                      <a:pt x="47" y="1"/>
                      <a:pt x="56" y="15"/>
                    </a:cubicBezTo>
                    <a:cubicBezTo>
                      <a:pt x="61" y="22"/>
                      <a:pt x="62" y="31"/>
                      <a:pt x="59" y="38"/>
                    </a:cubicBezTo>
                    <a:cubicBezTo>
                      <a:pt x="57" y="43"/>
                      <a:pt x="54" y="47"/>
                      <a:pt x="49" y="50"/>
                    </a:cubicBezTo>
                    <a:cubicBezTo>
                      <a:pt x="43" y="54"/>
                      <a:pt x="35" y="54"/>
                      <a:pt x="29" y="50"/>
                    </a:cubicBezTo>
                    <a:cubicBezTo>
                      <a:pt x="23" y="46"/>
                      <a:pt x="20" y="36"/>
                      <a:pt x="24" y="29"/>
                    </a:cubicBezTo>
                    <a:cubicBezTo>
                      <a:pt x="27" y="22"/>
                      <a:pt x="37" y="18"/>
                      <a:pt x="44" y="24"/>
                    </a:cubicBezTo>
                    <a:cubicBezTo>
                      <a:pt x="51" y="30"/>
                      <a:pt x="46" y="40"/>
                      <a:pt x="38" y="42"/>
                    </a:cubicBezTo>
                    <a:cubicBezTo>
                      <a:pt x="39" y="42"/>
                      <a:pt x="39" y="41"/>
                      <a:pt x="39" y="41"/>
                    </a:cubicBezTo>
                    <a:cubicBezTo>
                      <a:pt x="49" y="39"/>
                      <a:pt x="47" y="27"/>
                      <a:pt x="40" y="23"/>
                    </a:cubicBezTo>
                    <a:cubicBezTo>
                      <a:pt x="32" y="18"/>
                      <a:pt x="24" y="26"/>
                      <a:pt x="23" y="35"/>
                    </a:cubicBezTo>
                    <a:cubicBezTo>
                      <a:pt x="22" y="43"/>
                      <a:pt x="29" y="50"/>
                      <a:pt x="36" y="52"/>
                    </a:cubicBezTo>
                    <a:cubicBezTo>
                      <a:pt x="45" y="54"/>
                      <a:pt x="53" y="49"/>
                      <a:pt x="57" y="41"/>
                    </a:cubicBezTo>
                    <a:cubicBezTo>
                      <a:pt x="65" y="25"/>
                      <a:pt x="53" y="7"/>
                      <a:pt x="38" y="4"/>
                    </a:cubicBezTo>
                    <a:cubicBezTo>
                      <a:pt x="21" y="1"/>
                      <a:pt x="6" y="15"/>
                      <a:pt x="2" y="32"/>
                    </a:cubicBezTo>
                    <a:cubicBezTo>
                      <a:pt x="2" y="35"/>
                      <a:pt x="2" y="38"/>
                      <a:pt x="2" y="42"/>
                    </a:cubicBezTo>
                    <a:cubicBezTo>
                      <a:pt x="2" y="42"/>
                      <a:pt x="1" y="42"/>
                      <a:pt x="1" y="4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2" name="Freeform 454"/>
              <p:cNvSpPr>
                <a:spLocks noChangeArrowheads="1"/>
              </p:cNvSpPr>
              <p:nvPr/>
            </p:nvSpPr>
            <p:spPr bwMode="auto">
              <a:xfrm>
                <a:off x="1464" y="517"/>
                <a:ext cx="109" cy="111"/>
              </a:xfrm>
              <a:custGeom>
                <a:avLst/>
                <a:gdLst>
                  <a:gd name="T0" fmla="*/ 0 w 46"/>
                  <a:gd name="T1" fmla="*/ 1393 h 47"/>
                  <a:gd name="T2" fmla="*/ 5178 w 46"/>
                  <a:gd name="T3" fmla="*/ 869 h 47"/>
                  <a:gd name="T4" fmla="*/ 7248 w 46"/>
                  <a:gd name="T5" fmla="*/ 6096 h 47"/>
                  <a:gd name="T6" fmla="*/ 4632 w 46"/>
                  <a:gd name="T7" fmla="*/ 7999 h 47"/>
                  <a:gd name="T8" fmla="*/ 2460 w 46"/>
                  <a:gd name="T9" fmla="*/ 7652 h 47"/>
                  <a:gd name="T10" fmla="*/ 1038 w 46"/>
                  <a:gd name="T11" fmla="*/ 5231 h 47"/>
                  <a:gd name="T12" fmla="*/ 3218 w 46"/>
                  <a:gd name="T13" fmla="*/ 3174 h 47"/>
                  <a:gd name="T14" fmla="*/ 5294 w 46"/>
                  <a:gd name="T15" fmla="*/ 5002 h 47"/>
                  <a:gd name="T16" fmla="*/ 2673 w 46"/>
                  <a:gd name="T17" fmla="*/ 5727 h 47"/>
                  <a:gd name="T18" fmla="*/ 2836 w 46"/>
                  <a:gd name="T19" fmla="*/ 5874 h 47"/>
                  <a:gd name="T20" fmla="*/ 5178 w 46"/>
                  <a:gd name="T21" fmla="*/ 4702 h 47"/>
                  <a:gd name="T22" fmla="*/ 2460 w 46"/>
                  <a:gd name="T23" fmla="*/ 3453 h 47"/>
                  <a:gd name="T24" fmla="*/ 1426 w 46"/>
                  <a:gd name="T25" fmla="*/ 6259 h 47"/>
                  <a:gd name="T26" fmla="*/ 4256 w 46"/>
                  <a:gd name="T27" fmla="*/ 7999 h 47"/>
                  <a:gd name="T28" fmla="*/ 7248 w 46"/>
                  <a:gd name="T29" fmla="*/ 3174 h 47"/>
                  <a:gd name="T30" fmla="*/ 1426 w 46"/>
                  <a:gd name="T31" fmla="*/ 869 h 47"/>
                  <a:gd name="T32" fmla="*/ 156 w 46"/>
                  <a:gd name="T33" fmla="*/ 1393 h 47"/>
                  <a:gd name="T34" fmla="*/ 0 w 46"/>
                  <a:gd name="T35" fmla="*/ 1393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
                  <a:gd name="T55" fmla="*/ 0 h 47"/>
                  <a:gd name="T56" fmla="*/ 46 w 46"/>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 h="47">
                    <a:moveTo>
                      <a:pt x="0" y="8"/>
                    </a:moveTo>
                    <a:cubicBezTo>
                      <a:pt x="8" y="2"/>
                      <a:pt x="20" y="1"/>
                      <a:pt x="29" y="5"/>
                    </a:cubicBezTo>
                    <a:cubicBezTo>
                      <a:pt x="40" y="11"/>
                      <a:pt x="46" y="23"/>
                      <a:pt x="41" y="35"/>
                    </a:cubicBezTo>
                    <a:cubicBezTo>
                      <a:pt x="38" y="40"/>
                      <a:pt x="33" y="45"/>
                      <a:pt x="26" y="46"/>
                    </a:cubicBezTo>
                    <a:cubicBezTo>
                      <a:pt x="22" y="47"/>
                      <a:pt x="18" y="46"/>
                      <a:pt x="14" y="44"/>
                    </a:cubicBezTo>
                    <a:cubicBezTo>
                      <a:pt x="9" y="41"/>
                      <a:pt x="6" y="36"/>
                      <a:pt x="6" y="30"/>
                    </a:cubicBezTo>
                    <a:cubicBezTo>
                      <a:pt x="6" y="24"/>
                      <a:pt x="12" y="18"/>
                      <a:pt x="18" y="18"/>
                    </a:cubicBezTo>
                    <a:cubicBezTo>
                      <a:pt x="25" y="18"/>
                      <a:pt x="31" y="23"/>
                      <a:pt x="30" y="29"/>
                    </a:cubicBezTo>
                    <a:cubicBezTo>
                      <a:pt x="29" y="37"/>
                      <a:pt x="20" y="38"/>
                      <a:pt x="15" y="33"/>
                    </a:cubicBezTo>
                    <a:cubicBezTo>
                      <a:pt x="16" y="33"/>
                      <a:pt x="16" y="33"/>
                      <a:pt x="16" y="34"/>
                    </a:cubicBezTo>
                    <a:cubicBezTo>
                      <a:pt x="21" y="39"/>
                      <a:pt x="29" y="33"/>
                      <a:pt x="29" y="27"/>
                    </a:cubicBezTo>
                    <a:cubicBezTo>
                      <a:pt x="29" y="19"/>
                      <a:pt x="20" y="17"/>
                      <a:pt x="14" y="20"/>
                    </a:cubicBezTo>
                    <a:cubicBezTo>
                      <a:pt x="8" y="23"/>
                      <a:pt x="6" y="30"/>
                      <a:pt x="8" y="36"/>
                    </a:cubicBezTo>
                    <a:cubicBezTo>
                      <a:pt x="9" y="42"/>
                      <a:pt x="17" y="46"/>
                      <a:pt x="24" y="46"/>
                    </a:cubicBezTo>
                    <a:cubicBezTo>
                      <a:pt x="37" y="45"/>
                      <a:pt x="45" y="29"/>
                      <a:pt x="41" y="18"/>
                    </a:cubicBezTo>
                    <a:cubicBezTo>
                      <a:pt x="36" y="5"/>
                      <a:pt x="20" y="0"/>
                      <a:pt x="8" y="5"/>
                    </a:cubicBezTo>
                    <a:cubicBezTo>
                      <a:pt x="5" y="6"/>
                      <a:pt x="3" y="7"/>
                      <a:pt x="1" y="8"/>
                    </a:cubicBezTo>
                    <a:cubicBezTo>
                      <a:pt x="1" y="8"/>
                      <a:pt x="0" y="8"/>
                      <a:pt x="0" y="8"/>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3" name="Freeform 455"/>
              <p:cNvSpPr>
                <a:spLocks noChangeArrowheads="1"/>
              </p:cNvSpPr>
              <p:nvPr/>
            </p:nvSpPr>
            <p:spPr bwMode="auto">
              <a:xfrm>
                <a:off x="933" y="1204"/>
                <a:ext cx="30" cy="24"/>
              </a:xfrm>
              <a:custGeom>
                <a:avLst/>
                <a:gdLst>
                  <a:gd name="T0" fmla="*/ 798 w 13"/>
                  <a:gd name="T1" fmla="*/ 1757 h 10"/>
                  <a:gd name="T2" fmla="*/ 150 w 13"/>
                  <a:gd name="T3" fmla="*/ 564 h 10"/>
                  <a:gd name="T4" fmla="*/ 1193 w 13"/>
                  <a:gd name="T5" fmla="*/ 168 h 10"/>
                  <a:gd name="T6" fmla="*/ 1842 w 13"/>
                  <a:gd name="T7" fmla="*/ 1354 h 10"/>
                  <a:gd name="T8" fmla="*/ 798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4" name="Freeform 456"/>
              <p:cNvSpPr>
                <a:spLocks noChangeArrowheads="1"/>
              </p:cNvSpPr>
              <p:nvPr/>
            </p:nvSpPr>
            <p:spPr bwMode="auto">
              <a:xfrm>
                <a:off x="933" y="1204"/>
                <a:ext cx="30" cy="24"/>
              </a:xfrm>
              <a:custGeom>
                <a:avLst/>
                <a:gdLst>
                  <a:gd name="T0" fmla="*/ 798 w 13"/>
                  <a:gd name="T1" fmla="*/ 1757 h 10"/>
                  <a:gd name="T2" fmla="*/ 798 w 13"/>
                  <a:gd name="T3" fmla="*/ 1522 h 10"/>
                  <a:gd name="T4" fmla="*/ 346 w 13"/>
                  <a:gd name="T5" fmla="*/ 1135 h 10"/>
                  <a:gd name="T6" fmla="*/ 346 w 13"/>
                  <a:gd name="T7" fmla="*/ 564 h 10"/>
                  <a:gd name="T8" fmla="*/ 346 w 13"/>
                  <a:gd name="T9" fmla="*/ 564 h 10"/>
                  <a:gd name="T10" fmla="*/ 591 w 13"/>
                  <a:gd name="T11" fmla="*/ 168 h 10"/>
                  <a:gd name="T12" fmla="*/ 1193 w 13"/>
                  <a:gd name="T13" fmla="*/ 403 h 10"/>
                  <a:gd name="T14" fmla="*/ 1193 w 13"/>
                  <a:gd name="T15" fmla="*/ 403 h 10"/>
                  <a:gd name="T16" fmla="*/ 1645 w 13"/>
                  <a:gd name="T17" fmla="*/ 802 h 10"/>
                  <a:gd name="T18" fmla="*/ 1842 w 13"/>
                  <a:gd name="T19" fmla="*/ 1354 h 10"/>
                  <a:gd name="T20" fmla="*/ 1842 w 13"/>
                  <a:gd name="T21" fmla="*/ 1354 h 10"/>
                  <a:gd name="T22" fmla="*/ 1364 w 13"/>
                  <a:gd name="T23" fmla="*/ 1757 h 10"/>
                  <a:gd name="T24" fmla="*/ 912 w 13"/>
                  <a:gd name="T25" fmla="*/ 1757 h 10"/>
                  <a:gd name="T26" fmla="*/ 798 w 13"/>
                  <a:gd name="T27" fmla="*/ 1522 h 10"/>
                  <a:gd name="T28" fmla="*/ 798 w 13"/>
                  <a:gd name="T29" fmla="*/ 1757 h 10"/>
                  <a:gd name="T30" fmla="*/ 798 w 13"/>
                  <a:gd name="T31" fmla="*/ 1757 h 10"/>
                  <a:gd name="T32" fmla="*/ 798 w 13"/>
                  <a:gd name="T33" fmla="*/ 1925 h 10"/>
                  <a:gd name="T34" fmla="*/ 1502 w 13"/>
                  <a:gd name="T35" fmla="*/ 1925 h 10"/>
                  <a:gd name="T36" fmla="*/ 1955 w 13"/>
                  <a:gd name="T37" fmla="*/ 1522 h 10"/>
                  <a:gd name="T38" fmla="*/ 1955 w 13"/>
                  <a:gd name="T39" fmla="*/ 1354 h 10"/>
                  <a:gd name="T40" fmla="*/ 1842 w 13"/>
                  <a:gd name="T41" fmla="*/ 802 h 10"/>
                  <a:gd name="T42" fmla="*/ 1193 w 13"/>
                  <a:gd name="T43" fmla="*/ 168 h 10"/>
                  <a:gd name="T44" fmla="*/ 1193 w 13"/>
                  <a:gd name="T45" fmla="*/ 168 h 10"/>
                  <a:gd name="T46" fmla="*/ 591 w 13"/>
                  <a:gd name="T47" fmla="*/ 0 h 10"/>
                  <a:gd name="T48" fmla="*/ 150 w 13"/>
                  <a:gd name="T49" fmla="*/ 564 h 10"/>
                  <a:gd name="T50" fmla="*/ 150 w 13"/>
                  <a:gd name="T51" fmla="*/ 564 h 10"/>
                  <a:gd name="T52" fmla="*/ 150 w 13"/>
                  <a:gd name="T53" fmla="*/ 1354 h 10"/>
                  <a:gd name="T54" fmla="*/ 798 w 13"/>
                  <a:gd name="T55" fmla="*/ 1757 h 10"/>
                  <a:gd name="T56" fmla="*/ 798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3" y="7"/>
                      <a:pt x="2" y="6"/>
                    </a:cubicBezTo>
                    <a:cubicBezTo>
                      <a:pt x="1" y="5"/>
                      <a:pt x="1" y="4"/>
                      <a:pt x="2" y="3"/>
                    </a:cubicBezTo>
                    <a:cubicBezTo>
                      <a:pt x="2" y="3"/>
                      <a:pt x="2" y="3"/>
                      <a:pt x="2" y="3"/>
                    </a:cubicBezTo>
                    <a:cubicBezTo>
                      <a:pt x="2" y="2"/>
                      <a:pt x="3" y="2"/>
                      <a:pt x="4" y="1"/>
                    </a:cubicBezTo>
                    <a:cubicBezTo>
                      <a:pt x="5" y="1"/>
                      <a:pt x="6" y="1"/>
                      <a:pt x="8" y="2"/>
                    </a:cubicBezTo>
                    <a:cubicBezTo>
                      <a:pt x="8" y="2"/>
                      <a:pt x="8" y="2"/>
                      <a:pt x="8" y="2"/>
                    </a:cubicBezTo>
                    <a:cubicBezTo>
                      <a:pt x="9" y="2"/>
                      <a:pt x="10" y="3"/>
                      <a:pt x="11" y="4"/>
                    </a:cubicBezTo>
                    <a:cubicBezTo>
                      <a:pt x="12" y="5"/>
                      <a:pt x="12" y="6"/>
                      <a:pt x="12" y="7"/>
                    </a:cubicBezTo>
                    <a:cubicBezTo>
                      <a:pt x="12" y="7"/>
                      <a:pt x="12" y="7"/>
                      <a:pt x="12" y="7"/>
                    </a:cubicBezTo>
                    <a:cubicBezTo>
                      <a:pt x="11" y="8"/>
                      <a:pt x="10" y="9"/>
                      <a:pt x="9" y="9"/>
                    </a:cubicBezTo>
                    <a:cubicBezTo>
                      <a:pt x="8" y="9"/>
                      <a:pt x="7" y="9"/>
                      <a:pt x="6" y="9"/>
                    </a:cubicBezTo>
                    <a:cubicBezTo>
                      <a:pt x="5" y="9"/>
                      <a:pt x="5" y="8"/>
                      <a:pt x="5" y="8"/>
                    </a:cubicBezTo>
                    <a:cubicBezTo>
                      <a:pt x="5" y="9"/>
                      <a:pt x="5" y="9"/>
                      <a:pt x="5" y="9"/>
                    </a:cubicBezTo>
                    <a:cubicBezTo>
                      <a:pt x="5" y="9"/>
                      <a:pt x="5" y="9"/>
                      <a:pt x="5" y="9"/>
                    </a:cubicBezTo>
                    <a:cubicBezTo>
                      <a:pt x="5" y="9"/>
                      <a:pt x="5" y="10"/>
                      <a:pt x="5" y="10"/>
                    </a:cubicBezTo>
                    <a:cubicBezTo>
                      <a:pt x="7" y="10"/>
                      <a:pt x="8" y="10"/>
                      <a:pt x="10" y="10"/>
                    </a:cubicBezTo>
                    <a:cubicBezTo>
                      <a:pt x="11" y="10"/>
                      <a:pt x="12" y="9"/>
                      <a:pt x="13" y="8"/>
                    </a:cubicBezTo>
                    <a:cubicBezTo>
                      <a:pt x="13" y="7"/>
                      <a:pt x="13" y="7"/>
                      <a:pt x="13" y="7"/>
                    </a:cubicBezTo>
                    <a:cubicBezTo>
                      <a:pt x="13" y="6"/>
                      <a:pt x="13" y="5"/>
                      <a:pt x="12" y="4"/>
                    </a:cubicBezTo>
                    <a:cubicBezTo>
                      <a:pt x="11" y="2"/>
                      <a:pt x="10" y="1"/>
                      <a:pt x="8" y="1"/>
                    </a:cubicBezTo>
                    <a:cubicBezTo>
                      <a:pt x="8" y="1"/>
                      <a:pt x="8" y="1"/>
                      <a:pt x="8" y="1"/>
                    </a:cubicBezTo>
                    <a:cubicBezTo>
                      <a:pt x="6" y="0"/>
                      <a:pt x="5" y="0"/>
                      <a:pt x="4" y="0"/>
                    </a:cubicBezTo>
                    <a:cubicBezTo>
                      <a:pt x="2" y="1"/>
                      <a:pt x="1" y="1"/>
                      <a:pt x="1" y="3"/>
                    </a:cubicBezTo>
                    <a:cubicBezTo>
                      <a:pt x="1" y="3"/>
                      <a:pt x="1" y="3"/>
                      <a:pt x="1" y="3"/>
                    </a:cubicBezTo>
                    <a:cubicBezTo>
                      <a:pt x="0" y="4"/>
                      <a:pt x="0" y="5"/>
                      <a:pt x="1" y="7"/>
                    </a:cubicBezTo>
                    <a:cubicBezTo>
                      <a:pt x="2" y="8"/>
                      <a:pt x="3" y="9"/>
                      <a:pt x="5"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5" name="Freeform 457"/>
              <p:cNvSpPr>
                <a:spLocks noChangeArrowheads="1"/>
              </p:cNvSpPr>
              <p:nvPr/>
            </p:nvSpPr>
            <p:spPr bwMode="auto">
              <a:xfrm>
                <a:off x="949" y="1225"/>
                <a:ext cx="31" cy="24"/>
              </a:xfrm>
              <a:custGeom>
                <a:avLst/>
                <a:gdLst>
                  <a:gd name="T0" fmla="*/ 937 w 13"/>
                  <a:gd name="T1" fmla="*/ 1757 h 10"/>
                  <a:gd name="T2" fmla="*/ 165 w 13"/>
                  <a:gd name="T3" fmla="*/ 564 h 10"/>
                  <a:gd name="T4" fmla="*/ 1450 w 13"/>
                  <a:gd name="T5" fmla="*/ 403 h 10"/>
                  <a:gd name="T6" fmla="*/ 2234 w 13"/>
                  <a:gd name="T7" fmla="*/ 1522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2"/>
                    </a:cubicBezTo>
                    <a:cubicBezTo>
                      <a:pt x="11" y="3"/>
                      <a:pt x="13" y="5"/>
                      <a:pt x="12" y="8"/>
                    </a:cubicBezTo>
                    <a:cubicBezTo>
                      <a:pt x="11" y="10"/>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6" name="Freeform 458"/>
              <p:cNvSpPr>
                <a:spLocks noChangeArrowheads="1"/>
              </p:cNvSpPr>
              <p:nvPr/>
            </p:nvSpPr>
            <p:spPr bwMode="auto">
              <a:xfrm>
                <a:off x="949" y="1225"/>
                <a:ext cx="31" cy="26"/>
              </a:xfrm>
              <a:custGeom>
                <a:avLst/>
                <a:gdLst>
                  <a:gd name="T0" fmla="*/ 937 w 13"/>
                  <a:gd name="T1" fmla="*/ 1558 h 11"/>
                  <a:gd name="T2" fmla="*/ 937 w 13"/>
                  <a:gd name="T3" fmla="*/ 1558 h 11"/>
                  <a:gd name="T4" fmla="*/ 393 w 13"/>
                  <a:gd name="T5" fmla="*/ 1028 h 11"/>
                  <a:gd name="T6" fmla="*/ 165 w 13"/>
                  <a:gd name="T7" fmla="*/ 532 h 11"/>
                  <a:gd name="T8" fmla="*/ 165 w 13"/>
                  <a:gd name="T9" fmla="*/ 532 h 11"/>
                  <a:gd name="T10" fmla="*/ 558 w 13"/>
                  <a:gd name="T11" fmla="*/ 369 h 11"/>
                  <a:gd name="T12" fmla="*/ 1331 w 13"/>
                  <a:gd name="T13" fmla="*/ 369 h 11"/>
                  <a:gd name="T14" fmla="*/ 1450 w 13"/>
                  <a:gd name="T15" fmla="*/ 369 h 11"/>
                  <a:gd name="T16" fmla="*/ 2008 w 13"/>
                  <a:gd name="T17" fmla="*/ 659 h 11"/>
                  <a:gd name="T18" fmla="*/ 2008 w 13"/>
                  <a:gd name="T19" fmla="*/ 1257 h 11"/>
                  <a:gd name="T20" fmla="*/ 2008 w 13"/>
                  <a:gd name="T21" fmla="*/ 1257 h 11"/>
                  <a:gd name="T22" fmla="*/ 1614 w 13"/>
                  <a:gd name="T23" fmla="*/ 1558 h 11"/>
                  <a:gd name="T24" fmla="*/ 937 w 13"/>
                  <a:gd name="T25" fmla="*/ 1558 h 11"/>
                  <a:gd name="T26" fmla="*/ 937 w 13"/>
                  <a:gd name="T27" fmla="*/ 1558 h 11"/>
                  <a:gd name="T28" fmla="*/ 937 w 13"/>
                  <a:gd name="T29" fmla="*/ 1558 h 11"/>
                  <a:gd name="T30" fmla="*/ 773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773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3" y="8"/>
                      <a:pt x="2" y="7"/>
                      <a:pt x="2" y="6"/>
                    </a:cubicBezTo>
                    <a:cubicBezTo>
                      <a:pt x="1" y="5"/>
                      <a:pt x="1" y="4"/>
                      <a:pt x="1" y="3"/>
                    </a:cubicBezTo>
                    <a:cubicBezTo>
                      <a:pt x="1" y="3"/>
                      <a:pt x="1" y="3"/>
                      <a:pt x="1" y="3"/>
                    </a:cubicBezTo>
                    <a:cubicBezTo>
                      <a:pt x="2" y="2"/>
                      <a:pt x="2" y="2"/>
                      <a:pt x="3" y="2"/>
                    </a:cubicBezTo>
                    <a:cubicBezTo>
                      <a:pt x="5" y="1"/>
                      <a:pt x="6" y="1"/>
                      <a:pt x="7" y="2"/>
                    </a:cubicBezTo>
                    <a:cubicBezTo>
                      <a:pt x="7" y="2"/>
                      <a:pt x="7" y="2"/>
                      <a:pt x="8" y="2"/>
                    </a:cubicBezTo>
                    <a:cubicBezTo>
                      <a:pt x="9" y="3"/>
                      <a:pt x="10" y="3"/>
                      <a:pt x="11" y="4"/>
                    </a:cubicBezTo>
                    <a:cubicBezTo>
                      <a:pt x="11" y="5"/>
                      <a:pt x="12" y="6"/>
                      <a:pt x="11" y="7"/>
                    </a:cubicBezTo>
                    <a:cubicBezTo>
                      <a:pt x="11" y="7"/>
                      <a:pt x="11" y="7"/>
                      <a:pt x="11" y="7"/>
                    </a:cubicBezTo>
                    <a:cubicBezTo>
                      <a:pt x="11" y="8"/>
                      <a:pt x="10" y="9"/>
                      <a:pt x="9" y="9"/>
                    </a:cubicBezTo>
                    <a:cubicBezTo>
                      <a:pt x="8" y="9"/>
                      <a:pt x="7" y="9"/>
                      <a:pt x="5" y="9"/>
                    </a:cubicBezTo>
                    <a:cubicBezTo>
                      <a:pt x="5" y="9"/>
                      <a:pt x="5" y="9"/>
                      <a:pt x="5" y="9"/>
                    </a:cubicBezTo>
                    <a:cubicBezTo>
                      <a:pt x="5" y="9"/>
                      <a:pt x="5" y="9"/>
                      <a:pt x="5" y="9"/>
                    </a:cubicBezTo>
                    <a:cubicBezTo>
                      <a:pt x="4" y="10"/>
                      <a:pt x="4" y="10"/>
                      <a:pt x="4" y="10"/>
                    </a:cubicBezTo>
                    <a:cubicBezTo>
                      <a:pt x="5" y="10"/>
                      <a:pt x="5" y="10"/>
                      <a:pt x="5" y="10"/>
                    </a:cubicBezTo>
                    <a:cubicBezTo>
                      <a:pt x="6" y="10"/>
                      <a:pt x="8" y="11"/>
                      <a:pt x="9" y="10"/>
                    </a:cubicBezTo>
                    <a:cubicBezTo>
                      <a:pt x="11" y="10"/>
                      <a:pt x="12" y="9"/>
                      <a:pt x="12" y="8"/>
                    </a:cubicBezTo>
                    <a:cubicBezTo>
                      <a:pt x="12" y="8"/>
                      <a:pt x="12" y="8"/>
                      <a:pt x="12" y="8"/>
                    </a:cubicBezTo>
                    <a:cubicBezTo>
                      <a:pt x="13" y="6"/>
                      <a:pt x="12" y="5"/>
                      <a:pt x="12" y="4"/>
                    </a:cubicBezTo>
                    <a:cubicBezTo>
                      <a:pt x="11" y="3"/>
                      <a:pt x="10" y="2"/>
                      <a:pt x="8" y="1"/>
                    </a:cubicBezTo>
                    <a:cubicBezTo>
                      <a:pt x="8" y="1"/>
                      <a:pt x="8" y="1"/>
                      <a:pt x="8" y="1"/>
                    </a:cubicBezTo>
                    <a:cubicBezTo>
                      <a:pt x="6" y="0"/>
                      <a:pt x="5" y="0"/>
                      <a:pt x="3" y="1"/>
                    </a:cubicBezTo>
                    <a:cubicBezTo>
                      <a:pt x="2" y="1"/>
                      <a:pt x="1" y="2"/>
                      <a:pt x="0" y="3"/>
                    </a:cubicBezTo>
                    <a:cubicBezTo>
                      <a:pt x="0" y="3"/>
                      <a:pt x="0" y="3"/>
                      <a:pt x="0" y="3"/>
                    </a:cubicBezTo>
                    <a:cubicBezTo>
                      <a:pt x="0" y="4"/>
                      <a:pt x="0" y="6"/>
                      <a:pt x="1" y="7"/>
                    </a:cubicBezTo>
                    <a:cubicBezTo>
                      <a:pt x="2" y="8"/>
                      <a:pt x="3" y="9"/>
                      <a:pt x="4"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7" name="Freeform 459"/>
              <p:cNvSpPr>
                <a:spLocks noChangeArrowheads="1"/>
              </p:cNvSpPr>
              <p:nvPr/>
            </p:nvSpPr>
            <p:spPr bwMode="auto">
              <a:xfrm>
                <a:off x="1027" y="1303"/>
                <a:ext cx="31" cy="24"/>
              </a:xfrm>
              <a:custGeom>
                <a:avLst/>
                <a:gdLst>
                  <a:gd name="T0" fmla="*/ 937 w 13"/>
                  <a:gd name="T1" fmla="*/ 1757 h 10"/>
                  <a:gd name="T2" fmla="*/ 165 w 13"/>
                  <a:gd name="T3" fmla="*/ 564 h 10"/>
                  <a:gd name="T4" fmla="*/ 1450 w 13"/>
                  <a:gd name="T5" fmla="*/ 168 h 10"/>
                  <a:gd name="T6" fmla="*/ 2234 w 13"/>
                  <a:gd name="T7" fmla="*/ 1354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8" name="Freeform 460"/>
              <p:cNvSpPr>
                <a:spLocks noChangeArrowheads="1"/>
              </p:cNvSpPr>
              <p:nvPr/>
            </p:nvSpPr>
            <p:spPr bwMode="auto">
              <a:xfrm>
                <a:off x="1027" y="1303"/>
                <a:ext cx="31" cy="24"/>
              </a:xfrm>
              <a:custGeom>
                <a:avLst/>
                <a:gdLst>
                  <a:gd name="T0" fmla="*/ 937 w 13"/>
                  <a:gd name="T1" fmla="*/ 1757 h 10"/>
                  <a:gd name="T2" fmla="*/ 937 w 13"/>
                  <a:gd name="T3" fmla="*/ 1522 h 10"/>
                  <a:gd name="T4" fmla="*/ 393 w 13"/>
                  <a:gd name="T5" fmla="*/ 1135 h 10"/>
                  <a:gd name="T6" fmla="*/ 165 w 13"/>
                  <a:gd name="T7" fmla="*/ 564 h 10"/>
                  <a:gd name="T8" fmla="*/ 165 w 13"/>
                  <a:gd name="T9" fmla="*/ 564 h 10"/>
                  <a:gd name="T10" fmla="*/ 773 w 13"/>
                  <a:gd name="T11" fmla="*/ 168 h 10"/>
                  <a:gd name="T12" fmla="*/ 1331 w 13"/>
                  <a:gd name="T13" fmla="*/ 168 h 10"/>
                  <a:gd name="T14" fmla="*/ 1450 w 13"/>
                  <a:gd name="T15" fmla="*/ 168 h 10"/>
                  <a:gd name="T16" fmla="*/ 2008 w 13"/>
                  <a:gd name="T17" fmla="*/ 802 h 10"/>
                  <a:gd name="T18" fmla="*/ 2008 w 13"/>
                  <a:gd name="T19" fmla="*/ 1354 h 10"/>
                  <a:gd name="T20" fmla="*/ 2008 w 13"/>
                  <a:gd name="T21" fmla="*/ 1354 h 10"/>
                  <a:gd name="T22" fmla="*/ 1614 w 13"/>
                  <a:gd name="T23" fmla="*/ 1757 h 10"/>
                  <a:gd name="T24" fmla="*/ 937 w 13"/>
                  <a:gd name="T25" fmla="*/ 1522 h 10"/>
                  <a:gd name="T26" fmla="*/ 937 w 13"/>
                  <a:gd name="T27" fmla="*/ 1522 h 10"/>
                  <a:gd name="T28" fmla="*/ 937 w 13"/>
                  <a:gd name="T29" fmla="*/ 1757 h 10"/>
                  <a:gd name="T30" fmla="*/ 937 w 13"/>
                  <a:gd name="T31" fmla="*/ 1757 h 10"/>
                  <a:gd name="T32" fmla="*/ 937 w 13"/>
                  <a:gd name="T33" fmla="*/ 1757 h 10"/>
                  <a:gd name="T34" fmla="*/ 1614 w 13"/>
                  <a:gd name="T35" fmla="*/ 1925 h 10"/>
                  <a:gd name="T36" fmla="*/ 2234 w 13"/>
                  <a:gd name="T37" fmla="*/ 1354 h 10"/>
                  <a:gd name="T38" fmla="*/ 2234 w 13"/>
                  <a:gd name="T39" fmla="*/ 1354 h 10"/>
                  <a:gd name="T40" fmla="*/ 2234 w 13"/>
                  <a:gd name="T41" fmla="*/ 564 h 10"/>
                  <a:gd name="T42" fmla="*/ 1450 w 13"/>
                  <a:gd name="T43" fmla="*/ 0 h 10"/>
                  <a:gd name="T44" fmla="*/ 1450 w 13"/>
                  <a:gd name="T45" fmla="*/ 0 h 10"/>
                  <a:gd name="T46" fmla="*/ 558 w 13"/>
                  <a:gd name="T47" fmla="*/ 0 h 10"/>
                  <a:gd name="T48" fmla="*/ 0 w 13"/>
                  <a:gd name="T49" fmla="*/ 403 h 10"/>
                  <a:gd name="T50" fmla="*/ 0 w 13"/>
                  <a:gd name="T51" fmla="*/ 564 h 10"/>
                  <a:gd name="T52" fmla="*/ 165 w 13"/>
                  <a:gd name="T53" fmla="*/ 1135 h 10"/>
                  <a:gd name="T54" fmla="*/ 937 w 13"/>
                  <a:gd name="T55" fmla="*/ 1757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2" y="7"/>
                      <a:pt x="2" y="6"/>
                    </a:cubicBezTo>
                    <a:cubicBezTo>
                      <a:pt x="1" y="5"/>
                      <a:pt x="1" y="4"/>
                      <a:pt x="1" y="3"/>
                    </a:cubicBezTo>
                    <a:cubicBezTo>
                      <a:pt x="1" y="3"/>
                      <a:pt x="1" y="3"/>
                      <a:pt x="1" y="3"/>
                    </a:cubicBezTo>
                    <a:cubicBezTo>
                      <a:pt x="2" y="2"/>
                      <a:pt x="3" y="1"/>
                      <a:pt x="4" y="1"/>
                    </a:cubicBezTo>
                    <a:cubicBezTo>
                      <a:pt x="5" y="1"/>
                      <a:pt x="6" y="1"/>
                      <a:pt x="7" y="1"/>
                    </a:cubicBezTo>
                    <a:cubicBezTo>
                      <a:pt x="8" y="1"/>
                      <a:pt x="8" y="1"/>
                      <a:pt x="8" y="1"/>
                    </a:cubicBezTo>
                    <a:cubicBezTo>
                      <a:pt x="9" y="2"/>
                      <a:pt x="10" y="3"/>
                      <a:pt x="11" y="4"/>
                    </a:cubicBezTo>
                    <a:cubicBezTo>
                      <a:pt x="12"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5" y="9"/>
                      <a:pt x="5" y="9"/>
                      <a:pt x="5" y="9"/>
                    </a:cubicBezTo>
                    <a:cubicBezTo>
                      <a:pt x="5" y="9"/>
                      <a:pt x="5" y="9"/>
                      <a:pt x="5" y="9"/>
                    </a:cubicBezTo>
                    <a:cubicBezTo>
                      <a:pt x="6" y="10"/>
                      <a:pt x="8" y="10"/>
                      <a:pt x="9" y="10"/>
                    </a:cubicBezTo>
                    <a:cubicBezTo>
                      <a:pt x="11" y="9"/>
                      <a:pt x="12" y="9"/>
                      <a:pt x="12" y="7"/>
                    </a:cubicBezTo>
                    <a:cubicBezTo>
                      <a:pt x="12" y="7"/>
                      <a:pt x="12" y="7"/>
                      <a:pt x="12" y="7"/>
                    </a:cubicBezTo>
                    <a:cubicBezTo>
                      <a:pt x="13" y="6"/>
                      <a:pt x="13"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5"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519" name="Freeform 461"/>
              <p:cNvSpPr>
                <a:spLocks noChangeArrowheads="1"/>
              </p:cNvSpPr>
              <p:nvPr/>
            </p:nvSpPr>
            <p:spPr bwMode="auto">
              <a:xfrm>
                <a:off x="966" y="1247"/>
                <a:ext cx="28" cy="26"/>
              </a:xfrm>
              <a:custGeom>
                <a:avLst/>
                <a:gdLst>
                  <a:gd name="T0" fmla="*/ 621 w 12"/>
                  <a:gd name="T1" fmla="*/ 1558 h 11"/>
                  <a:gd name="T2" fmla="*/ 0 w 12"/>
                  <a:gd name="T3" fmla="*/ 532 h 11"/>
                  <a:gd name="T4" fmla="*/ 1094 w 12"/>
                  <a:gd name="T5" fmla="*/ 369 h 11"/>
                  <a:gd name="T6" fmla="*/ 1801 w 12"/>
                  <a:gd name="T7" fmla="*/ 1402 h 11"/>
                  <a:gd name="T8" fmla="*/ 621 w 12"/>
                  <a:gd name="T9" fmla="*/ 1558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4" y="9"/>
                    </a:moveTo>
                    <a:cubicBezTo>
                      <a:pt x="1" y="8"/>
                      <a:pt x="0" y="5"/>
                      <a:pt x="0" y="3"/>
                    </a:cubicBezTo>
                    <a:cubicBezTo>
                      <a:pt x="1" y="1"/>
                      <a:pt x="4" y="0"/>
                      <a:pt x="7" y="2"/>
                    </a:cubicBezTo>
                    <a:cubicBezTo>
                      <a:pt x="11" y="3"/>
                      <a:pt x="12" y="6"/>
                      <a:pt x="11" y="8"/>
                    </a:cubicBezTo>
                    <a:cubicBezTo>
                      <a:pt x="10" y="10"/>
                      <a:pt x="7" y="11"/>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grpSp>
        <p:sp>
          <p:nvSpPr>
            <p:cNvPr id="119262" name="Freeform 463"/>
            <p:cNvSpPr>
              <a:spLocks noChangeArrowheads="1"/>
            </p:cNvSpPr>
            <p:nvPr/>
          </p:nvSpPr>
          <p:spPr bwMode="auto">
            <a:xfrm>
              <a:off x="1015" y="1247"/>
              <a:ext cx="31" cy="26"/>
            </a:xfrm>
            <a:custGeom>
              <a:avLst/>
              <a:gdLst>
                <a:gd name="T0" fmla="*/ 937 w 13"/>
                <a:gd name="T1" fmla="*/ 1558 h 11"/>
                <a:gd name="T2" fmla="*/ 937 w 13"/>
                <a:gd name="T3" fmla="*/ 1558 h 11"/>
                <a:gd name="T4" fmla="*/ 393 w 13"/>
                <a:gd name="T5" fmla="*/ 1028 h 11"/>
                <a:gd name="T6" fmla="*/ 393 w 13"/>
                <a:gd name="T7" fmla="*/ 659 h 11"/>
                <a:gd name="T8" fmla="*/ 393 w 13"/>
                <a:gd name="T9" fmla="*/ 659 h 11"/>
                <a:gd name="T10" fmla="*/ 773 w 13"/>
                <a:gd name="T11" fmla="*/ 369 h 11"/>
                <a:gd name="T12" fmla="*/ 1450 w 13"/>
                <a:gd name="T13" fmla="*/ 369 h 11"/>
                <a:gd name="T14" fmla="*/ 1450 w 13"/>
                <a:gd name="T15" fmla="*/ 369 h 11"/>
                <a:gd name="T16" fmla="*/ 2008 w 13"/>
                <a:gd name="T17" fmla="*/ 872 h 11"/>
                <a:gd name="T18" fmla="*/ 2234 w 13"/>
                <a:gd name="T19" fmla="*/ 1402 h 11"/>
                <a:gd name="T20" fmla="*/ 2234 w 13"/>
                <a:gd name="T21" fmla="*/ 1402 h 11"/>
                <a:gd name="T22" fmla="*/ 1843 w 13"/>
                <a:gd name="T23" fmla="*/ 1558 h 11"/>
                <a:gd name="T24" fmla="*/ 1068 w 13"/>
                <a:gd name="T25" fmla="*/ 1558 h 11"/>
                <a:gd name="T26" fmla="*/ 937 w 13"/>
                <a:gd name="T27" fmla="*/ 1558 h 11"/>
                <a:gd name="T28" fmla="*/ 937 w 13"/>
                <a:gd name="T29" fmla="*/ 1558 h 11"/>
                <a:gd name="T30" fmla="*/ 937 w 13"/>
                <a:gd name="T31" fmla="*/ 1782 h 11"/>
                <a:gd name="T32" fmla="*/ 937 w 13"/>
                <a:gd name="T33" fmla="*/ 1782 h 11"/>
                <a:gd name="T34" fmla="*/ 1843 w 13"/>
                <a:gd name="T35" fmla="*/ 1782 h 11"/>
                <a:gd name="T36" fmla="*/ 2389 w 13"/>
                <a:gd name="T37" fmla="*/ 1402 h 11"/>
                <a:gd name="T38" fmla="*/ 2389 w 13"/>
                <a:gd name="T39" fmla="*/ 1402 h 11"/>
                <a:gd name="T40" fmla="*/ 2234 w 13"/>
                <a:gd name="T41" fmla="*/ 659 h 11"/>
                <a:gd name="T42" fmla="*/ 1614 w 13"/>
                <a:gd name="T43" fmla="*/ 156 h 11"/>
                <a:gd name="T44" fmla="*/ 1450 w 13"/>
                <a:gd name="T45" fmla="*/ 156 h 11"/>
                <a:gd name="T46" fmla="*/ 773 w 13"/>
                <a:gd name="T47" fmla="*/ 156 h 11"/>
                <a:gd name="T48" fmla="*/ 165 w 13"/>
                <a:gd name="T49" fmla="*/ 532 h 11"/>
                <a:gd name="T50" fmla="*/ 165 w 13"/>
                <a:gd name="T51" fmla="*/ 532 h 11"/>
                <a:gd name="T52" fmla="*/ 165 w 13"/>
                <a:gd name="T53" fmla="*/ 1257 h 11"/>
                <a:gd name="T54" fmla="*/ 937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6"/>
                    <a:pt x="2" y="4"/>
                    <a:pt x="2" y="4"/>
                  </a:cubicBezTo>
                  <a:cubicBezTo>
                    <a:pt x="2" y="4"/>
                    <a:pt x="2" y="4"/>
                    <a:pt x="2" y="4"/>
                  </a:cubicBezTo>
                  <a:cubicBezTo>
                    <a:pt x="2" y="3"/>
                    <a:pt x="3" y="2"/>
                    <a:pt x="4" y="2"/>
                  </a:cubicBezTo>
                  <a:cubicBezTo>
                    <a:pt x="5" y="2"/>
                    <a:pt x="7" y="2"/>
                    <a:pt x="8" y="2"/>
                  </a:cubicBezTo>
                  <a:cubicBezTo>
                    <a:pt x="8" y="2"/>
                    <a:pt x="8" y="2"/>
                    <a:pt x="8" y="2"/>
                  </a:cubicBezTo>
                  <a:cubicBezTo>
                    <a:pt x="10" y="3"/>
                    <a:pt x="11" y="4"/>
                    <a:pt x="11" y="5"/>
                  </a:cubicBezTo>
                  <a:cubicBezTo>
                    <a:pt x="12" y="6"/>
                    <a:pt x="12" y="7"/>
                    <a:pt x="12" y="8"/>
                  </a:cubicBezTo>
                  <a:cubicBezTo>
                    <a:pt x="12" y="8"/>
                    <a:pt x="12" y="8"/>
                    <a:pt x="12" y="8"/>
                  </a:cubicBezTo>
                  <a:cubicBezTo>
                    <a:pt x="12" y="8"/>
                    <a:pt x="11" y="9"/>
                    <a:pt x="10" y="9"/>
                  </a:cubicBezTo>
                  <a:cubicBezTo>
                    <a:pt x="9" y="10"/>
                    <a:pt x="7" y="10"/>
                    <a:pt x="6" y="9"/>
                  </a:cubicBezTo>
                  <a:cubicBezTo>
                    <a:pt x="6" y="9"/>
                    <a:pt x="6" y="9"/>
                    <a:pt x="5" y="9"/>
                  </a:cubicBezTo>
                  <a:cubicBezTo>
                    <a:pt x="5" y="9"/>
                    <a:pt x="5" y="9"/>
                    <a:pt x="5" y="9"/>
                  </a:cubicBezTo>
                  <a:cubicBezTo>
                    <a:pt x="5" y="10"/>
                    <a:pt x="5" y="10"/>
                    <a:pt x="5" y="10"/>
                  </a:cubicBezTo>
                  <a:cubicBezTo>
                    <a:pt x="5" y="10"/>
                    <a:pt x="5" y="10"/>
                    <a:pt x="5" y="10"/>
                  </a:cubicBezTo>
                  <a:cubicBezTo>
                    <a:pt x="7" y="11"/>
                    <a:pt x="9" y="11"/>
                    <a:pt x="10" y="10"/>
                  </a:cubicBezTo>
                  <a:cubicBezTo>
                    <a:pt x="11" y="10"/>
                    <a:pt x="12" y="9"/>
                    <a:pt x="13" y="8"/>
                  </a:cubicBezTo>
                  <a:cubicBezTo>
                    <a:pt x="13" y="8"/>
                    <a:pt x="13" y="8"/>
                    <a:pt x="13" y="8"/>
                  </a:cubicBezTo>
                  <a:cubicBezTo>
                    <a:pt x="13" y="7"/>
                    <a:pt x="13" y="5"/>
                    <a:pt x="12" y="4"/>
                  </a:cubicBezTo>
                  <a:cubicBezTo>
                    <a:pt x="12" y="3"/>
                    <a:pt x="10" y="2"/>
                    <a:pt x="9" y="1"/>
                  </a:cubicBezTo>
                  <a:cubicBezTo>
                    <a:pt x="9" y="1"/>
                    <a:pt x="8" y="1"/>
                    <a:pt x="8" y="1"/>
                  </a:cubicBezTo>
                  <a:cubicBezTo>
                    <a:pt x="7" y="1"/>
                    <a:pt x="5" y="0"/>
                    <a:pt x="4" y="1"/>
                  </a:cubicBezTo>
                  <a:cubicBezTo>
                    <a:pt x="3" y="1"/>
                    <a:pt x="1" y="2"/>
                    <a:pt x="1" y="3"/>
                  </a:cubicBezTo>
                  <a:cubicBezTo>
                    <a:pt x="1" y="3"/>
                    <a:pt x="1" y="3"/>
                    <a:pt x="1" y="3"/>
                  </a:cubicBezTo>
                  <a:cubicBezTo>
                    <a:pt x="0" y="5"/>
                    <a:pt x="1" y="6"/>
                    <a:pt x="1" y="7"/>
                  </a:cubicBezTo>
                  <a:cubicBezTo>
                    <a:pt x="2" y="8"/>
                    <a:pt x="4" y="9"/>
                    <a:pt x="5"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3" name="Freeform 464"/>
            <p:cNvSpPr>
              <a:spLocks noChangeArrowheads="1"/>
            </p:cNvSpPr>
            <p:nvPr/>
          </p:nvSpPr>
          <p:spPr bwMode="auto">
            <a:xfrm>
              <a:off x="1037" y="1268"/>
              <a:ext cx="28" cy="24"/>
            </a:xfrm>
            <a:custGeom>
              <a:avLst/>
              <a:gdLst>
                <a:gd name="T0" fmla="*/ 621 w 12"/>
                <a:gd name="T1" fmla="*/ 1757 h 10"/>
                <a:gd name="T2" fmla="*/ 152 w 12"/>
                <a:gd name="T3" fmla="*/ 564 h 10"/>
                <a:gd name="T4" fmla="*/ 1307 w 12"/>
                <a:gd name="T5" fmla="*/ 168 h 10"/>
                <a:gd name="T6" fmla="*/ 1801 w 12"/>
                <a:gd name="T7" fmla="*/ 1354 h 10"/>
                <a:gd name="T8" fmla="*/ 621 w 12"/>
                <a:gd name="T9" fmla="*/ 175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1" y="3"/>
                  </a:cubicBezTo>
                  <a:cubicBezTo>
                    <a:pt x="1" y="1"/>
                    <a:pt x="5" y="0"/>
                    <a:pt x="8" y="1"/>
                  </a:cubicBezTo>
                  <a:cubicBezTo>
                    <a:pt x="11" y="3"/>
                    <a:pt x="12" y="5"/>
                    <a:pt x="11" y="7"/>
                  </a:cubicBezTo>
                  <a:cubicBezTo>
                    <a:pt x="11" y="10"/>
                    <a:pt x="7" y="10"/>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4" name="Freeform 465"/>
            <p:cNvSpPr>
              <a:spLocks noChangeArrowheads="1"/>
            </p:cNvSpPr>
            <p:nvPr/>
          </p:nvSpPr>
          <p:spPr bwMode="auto">
            <a:xfrm>
              <a:off x="1037" y="1268"/>
              <a:ext cx="28" cy="24"/>
            </a:xfrm>
            <a:custGeom>
              <a:avLst/>
              <a:gdLst>
                <a:gd name="T0" fmla="*/ 621 w 12"/>
                <a:gd name="T1" fmla="*/ 1757 h 10"/>
                <a:gd name="T2" fmla="*/ 828 w 12"/>
                <a:gd name="T3" fmla="*/ 1757 h 10"/>
                <a:gd name="T4" fmla="*/ 152 w 12"/>
                <a:gd name="T5" fmla="*/ 1135 h 10"/>
                <a:gd name="T6" fmla="*/ 152 w 12"/>
                <a:gd name="T7" fmla="*/ 564 h 10"/>
                <a:gd name="T8" fmla="*/ 152 w 12"/>
                <a:gd name="T9" fmla="*/ 564 h 10"/>
                <a:gd name="T10" fmla="*/ 469 w 12"/>
                <a:gd name="T11" fmla="*/ 168 h 10"/>
                <a:gd name="T12" fmla="*/ 1094 w 12"/>
                <a:gd name="T13" fmla="*/ 403 h 10"/>
                <a:gd name="T14" fmla="*/ 1094 w 12"/>
                <a:gd name="T15" fmla="*/ 403 h 10"/>
                <a:gd name="T16" fmla="*/ 1801 w 12"/>
                <a:gd name="T17" fmla="*/ 802 h 10"/>
                <a:gd name="T18" fmla="*/ 1801 w 12"/>
                <a:gd name="T19" fmla="*/ 1354 h 10"/>
                <a:gd name="T20" fmla="*/ 1801 w 12"/>
                <a:gd name="T21" fmla="*/ 1354 h 10"/>
                <a:gd name="T22" fmla="*/ 1449 w 12"/>
                <a:gd name="T23" fmla="*/ 1757 h 10"/>
                <a:gd name="T24" fmla="*/ 828 w 12"/>
                <a:gd name="T25" fmla="*/ 1757 h 10"/>
                <a:gd name="T26" fmla="*/ 828 w 12"/>
                <a:gd name="T27" fmla="*/ 1757 h 10"/>
                <a:gd name="T28" fmla="*/ 621 w 12"/>
                <a:gd name="T29" fmla="*/ 1757 h 10"/>
                <a:gd name="T30" fmla="*/ 621 w 12"/>
                <a:gd name="T31" fmla="*/ 1757 h 10"/>
                <a:gd name="T32" fmla="*/ 828 w 12"/>
                <a:gd name="T33" fmla="*/ 1925 h 10"/>
                <a:gd name="T34" fmla="*/ 1449 w 12"/>
                <a:gd name="T35" fmla="*/ 1925 h 10"/>
                <a:gd name="T36" fmla="*/ 1932 w 12"/>
                <a:gd name="T37" fmla="*/ 1522 h 10"/>
                <a:gd name="T38" fmla="*/ 1932 w 12"/>
                <a:gd name="T39" fmla="*/ 1354 h 10"/>
                <a:gd name="T40" fmla="*/ 1801 w 12"/>
                <a:gd name="T41" fmla="*/ 802 h 10"/>
                <a:gd name="T42" fmla="*/ 1307 w 12"/>
                <a:gd name="T43" fmla="*/ 168 h 10"/>
                <a:gd name="T44" fmla="*/ 1094 w 12"/>
                <a:gd name="T45" fmla="*/ 168 h 10"/>
                <a:gd name="T46" fmla="*/ 469 w 12"/>
                <a:gd name="T47" fmla="*/ 0 h 10"/>
                <a:gd name="T48" fmla="*/ 0 w 12"/>
                <a:gd name="T49" fmla="*/ 564 h 10"/>
                <a:gd name="T50" fmla="*/ 0 w 12"/>
                <a:gd name="T51" fmla="*/ 564 h 10"/>
                <a:gd name="T52" fmla="*/ 152 w 12"/>
                <a:gd name="T53" fmla="*/ 1354 h 10"/>
                <a:gd name="T54" fmla="*/ 621 w 12"/>
                <a:gd name="T55" fmla="*/ 1757 h 10"/>
                <a:gd name="T56" fmla="*/ 621 w 12"/>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0"/>
                <a:gd name="T89" fmla="*/ 12 w 12"/>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0">
                  <a:moveTo>
                    <a:pt x="4" y="9"/>
                  </a:moveTo>
                  <a:cubicBezTo>
                    <a:pt x="5" y="9"/>
                    <a:pt x="5" y="9"/>
                    <a:pt x="5" y="9"/>
                  </a:cubicBezTo>
                  <a:cubicBezTo>
                    <a:pt x="3" y="8"/>
                    <a:pt x="2" y="7"/>
                    <a:pt x="1" y="6"/>
                  </a:cubicBezTo>
                  <a:cubicBezTo>
                    <a:pt x="1" y="5"/>
                    <a:pt x="1" y="4"/>
                    <a:pt x="1" y="3"/>
                  </a:cubicBezTo>
                  <a:cubicBezTo>
                    <a:pt x="1" y="3"/>
                    <a:pt x="1" y="3"/>
                    <a:pt x="1" y="3"/>
                  </a:cubicBezTo>
                  <a:cubicBezTo>
                    <a:pt x="1" y="2"/>
                    <a:pt x="2" y="2"/>
                    <a:pt x="3" y="1"/>
                  </a:cubicBezTo>
                  <a:cubicBezTo>
                    <a:pt x="4" y="1"/>
                    <a:pt x="6" y="1"/>
                    <a:pt x="7" y="2"/>
                  </a:cubicBezTo>
                  <a:cubicBezTo>
                    <a:pt x="7" y="2"/>
                    <a:pt x="7" y="2"/>
                    <a:pt x="7" y="2"/>
                  </a:cubicBezTo>
                  <a:cubicBezTo>
                    <a:pt x="9" y="2"/>
                    <a:pt x="10" y="3"/>
                    <a:pt x="11" y="4"/>
                  </a:cubicBezTo>
                  <a:cubicBezTo>
                    <a:pt x="11" y="5"/>
                    <a:pt x="11" y="6"/>
                    <a:pt x="11" y="7"/>
                  </a:cubicBezTo>
                  <a:cubicBezTo>
                    <a:pt x="11" y="7"/>
                    <a:pt x="11" y="7"/>
                    <a:pt x="11" y="7"/>
                  </a:cubicBezTo>
                  <a:cubicBezTo>
                    <a:pt x="11" y="8"/>
                    <a:pt x="10" y="9"/>
                    <a:pt x="9" y="9"/>
                  </a:cubicBezTo>
                  <a:cubicBezTo>
                    <a:pt x="8" y="9"/>
                    <a:pt x="6" y="9"/>
                    <a:pt x="5" y="9"/>
                  </a:cubicBezTo>
                  <a:cubicBezTo>
                    <a:pt x="5" y="9"/>
                    <a:pt x="5" y="9"/>
                    <a:pt x="5" y="9"/>
                  </a:cubicBezTo>
                  <a:cubicBezTo>
                    <a:pt x="4" y="9"/>
                    <a:pt x="4" y="9"/>
                    <a:pt x="4" y="9"/>
                  </a:cubicBezTo>
                  <a:cubicBezTo>
                    <a:pt x="4" y="9"/>
                    <a:pt x="4" y="9"/>
                    <a:pt x="4" y="9"/>
                  </a:cubicBezTo>
                  <a:cubicBezTo>
                    <a:pt x="4" y="10"/>
                    <a:pt x="4" y="10"/>
                    <a:pt x="5" y="10"/>
                  </a:cubicBezTo>
                  <a:cubicBezTo>
                    <a:pt x="6" y="10"/>
                    <a:pt x="8" y="10"/>
                    <a:pt x="9" y="10"/>
                  </a:cubicBezTo>
                  <a:cubicBezTo>
                    <a:pt x="10" y="10"/>
                    <a:pt x="11" y="9"/>
                    <a:pt x="12" y="8"/>
                  </a:cubicBezTo>
                  <a:cubicBezTo>
                    <a:pt x="12" y="7"/>
                    <a:pt x="12" y="7"/>
                    <a:pt x="12" y="7"/>
                  </a:cubicBezTo>
                  <a:cubicBezTo>
                    <a:pt x="12" y="6"/>
                    <a:pt x="12" y="5"/>
                    <a:pt x="11" y="4"/>
                  </a:cubicBezTo>
                  <a:cubicBezTo>
                    <a:pt x="11" y="2"/>
                    <a:pt x="9" y="1"/>
                    <a:pt x="8" y="1"/>
                  </a:cubicBezTo>
                  <a:cubicBezTo>
                    <a:pt x="8" y="1"/>
                    <a:pt x="8" y="1"/>
                    <a:pt x="7" y="1"/>
                  </a:cubicBezTo>
                  <a:cubicBezTo>
                    <a:pt x="6" y="0"/>
                    <a:pt x="4" y="0"/>
                    <a:pt x="3" y="0"/>
                  </a:cubicBezTo>
                  <a:cubicBezTo>
                    <a:pt x="2" y="1"/>
                    <a:pt x="1" y="1"/>
                    <a:pt x="0" y="3"/>
                  </a:cubicBezTo>
                  <a:cubicBezTo>
                    <a:pt x="0" y="3"/>
                    <a:pt x="0" y="3"/>
                    <a:pt x="0" y="3"/>
                  </a:cubicBezTo>
                  <a:cubicBezTo>
                    <a:pt x="0" y="4"/>
                    <a:pt x="0" y="5"/>
                    <a:pt x="1" y="7"/>
                  </a:cubicBezTo>
                  <a:cubicBezTo>
                    <a:pt x="1" y="8"/>
                    <a:pt x="3" y="9"/>
                    <a:pt x="4" y="9"/>
                  </a:cubicBezTo>
                  <a:cubicBezTo>
                    <a:pt x="4" y="9"/>
                    <a:pt x="4" y="9"/>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5" name="Freeform 466"/>
            <p:cNvSpPr>
              <a:spLocks noChangeArrowheads="1"/>
            </p:cNvSpPr>
            <p:nvPr/>
          </p:nvSpPr>
          <p:spPr bwMode="auto">
            <a:xfrm>
              <a:off x="1058" y="1287"/>
              <a:ext cx="28" cy="23"/>
            </a:xfrm>
            <a:custGeom>
              <a:avLst/>
              <a:gdLst>
                <a:gd name="T0" fmla="*/ 621 w 12"/>
                <a:gd name="T1" fmla="*/ 1339 h 10"/>
                <a:gd name="T2" fmla="*/ 0 w 12"/>
                <a:gd name="T3" fmla="*/ 338 h 10"/>
                <a:gd name="T4" fmla="*/ 1307 w 12"/>
                <a:gd name="T5" fmla="*/ 147 h 10"/>
                <a:gd name="T6" fmla="*/ 1801 w 12"/>
                <a:gd name="T7" fmla="*/ 1030 h 10"/>
                <a:gd name="T8" fmla="*/ 621 w 12"/>
                <a:gd name="T9" fmla="*/ 1339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7"/>
                    <a:pt x="0" y="5"/>
                    <a:pt x="0" y="2"/>
                  </a:cubicBezTo>
                  <a:cubicBezTo>
                    <a:pt x="1" y="0"/>
                    <a:pt x="4" y="0"/>
                    <a:pt x="8" y="1"/>
                  </a:cubicBezTo>
                  <a:cubicBezTo>
                    <a:pt x="11" y="2"/>
                    <a:pt x="12" y="5"/>
                    <a:pt x="11" y="7"/>
                  </a:cubicBezTo>
                  <a:cubicBezTo>
                    <a:pt x="10" y="9"/>
                    <a:pt x="7" y="10"/>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6" name="Freeform 467"/>
            <p:cNvSpPr>
              <a:spLocks noChangeArrowheads="1"/>
            </p:cNvSpPr>
            <p:nvPr/>
          </p:nvSpPr>
          <p:spPr bwMode="auto">
            <a:xfrm>
              <a:off x="1056" y="1287"/>
              <a:ext cx="30" cy="23"/>
            </a:xfrm>
            <a:custGeom>
              <a:avLst/>
              <a:gdLst>
                <a:gd name="T0" fmla="*/ 798 w 13"/>
                <a:gd name="T1" fmla="*/ 1339 h 10"/>
                <a:gd name="T2" fmla="*/ 912 w 13"/>
                <a:gd name="T3" fmla="*/ 1143 h 10"/>
                <a:gd name="T4" fmla="*/ 346 w 13"/>
                <a:gd name="T5" fmla="*/ 899 h 10"/>
                <a:gd name="T6" fmla="*/ 346 w 13"/>
                <a:gd name="T7" fmla="*/ 448 h 10"/>
                <a:gd name="T8" fmla="*/ 346 w 13"/>
                <a:gd name="T9" fmla="*/ 448 h 10"/>
                <a:gd name="T10" fmla="*/ 591 w 13"/>
                <a:gd name="T11" fmla="*/ 147 h 10"/>
                <a:gd name="T12" fmla="*/ 1193 w 13"/>
                <a:gd name="T13" fmla="*/ 147 h 10"/>
                <a:gd name="T14" fmla="*/ 1193 w 13"/>
                <a:gd name="T15" fmla="*/ 147 h 10"/>
                <a:gd name="T16" fmla="*/ 1645 w 13"/>
                <a:gd name="T17" fmla="*/ 582 h 10"/>
                <a:gd name="T18" fmla="*/ 1842 w 13"/>
                <a:gd name="T19" fmla="*/ 1030 h 10"/>
                <a:gd name="T20" fmla="*/ 1842 w 13"/>
                <a:gd name="T21" fmla="*/ 1030 h 10"/>
                <a:gd name="T22" fmla="*/ 1502 w 13"/>
                <a:gd name="T23" fmla="*/ 1143 h 10"/>
                <a:gd name="T24" fmla="*/ 912 w 13"/>
                <a:gd name="T25" fmla="*/ 1143 h 10"/>
                <a:gd name="T26" fmla="*/ 912 w 13"/>
                <a:gd name="T27" fmla="*/ 1143 h 10"/>
                <a:gd name="T28" fmla="*/ 798 w 13"/>
                <a:gd name="T29" fmla="*/ 1339 h 10"/>
                <a:gd name="T30" fmla="*/ 798 w 13"/>
                <a:gd name="T31" fmla="*/ 1339 h 10"/>
                <a:gd name="T32" fmla="*/ 798 w 13"/>
                <a:gd name="T33" fmla="*/ 1339 h 10"/>
                <a:gd name="T34" fmla="*/ 1502 w 13"/>
                <a:gd name="T35" fmla="*/ 1339 h 10"/>
                <a:gd name="T36" fmla="*/ 1955 w 13"/>
                <a:gd name="T37" fmla="*/ 1030 h 10"/>
                <a:gd name="T38" fmla="*/ 1955 w 13"/>
                <a:gd name="T39" fmla="*/ 1030 h 10"/>
                <a:gd name="T40" fmla="*/ 1842 w 13"/>
                <a:gd name="T41" fmla="*/ 448 h 10"/>
                <a:gd name="T42" fmla="*/ 1364 w 13"/>
                <a:gd name="T43" fmla="*/ 0 h 10"/>
                <a:gd name="T44" fmla="*/ 1193 w 13"/>
                <a:gd name="T45" fmla="*/ 0 h 10"/>
                <a:gd name="T46" fmla="*/ 591 w 13"/>
                <a:gd name="T47" fmla="*/ 0 h 10"/>
                <a:gd name="T48" fmla="*/ 150 w 13"/>
                <a:gd name="T49" fmla="*/ 338 h 10"/>
                <a:gd name="T50" fmla="*/ 150 w 13"/>
                <a:gd name="T51" fmla="*/ 338 h 10"/>
                <a:gd name="T52" fmla="*/ 346 w 13"/>
                <a:gd name="T53" fmla="*/ 899 h 10"/>
                <a:gd name="T54" fmla="*/ 798 w 13"/>
                <a:gd name="T55" fmla="*/ 1339 h 10"/>
                <a:gd name="T56" fmla="*/ 798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6" y="8"/>
                    <a:pt x="6" y="8"/>
                    <a:pt x="6" y="8"/>
                  </a:cubicBezTo>
                  <a:cubicBezTo>
                    <a:pt x="4" y="7"/>
                    <a:pt x="3" y="7"/>
                    <a:pt x="2" y="6"/>
                  </a:cubicBezTo>
                  <a:cubicBezTo>
                    <a:pt x="2" y="5"/>
                    <a:pt x="2" y="4"/>
                    <a:pt x="2" y="3"/>
                  </a:cubicBezTo>
                  <a:cubicBezTo>
                    <a:pt x="2" y="3"/>
                    <a:pt x="2" y="3"/>
                    <a:pt x="2" y="3"/>
                  </a:cubicBezTo>
                  <a:cubicBezTo>
                    <a:pt x="2" y="2"/>
                    <a:pt x="3" y="1"/>
                    <a:pt x="4" y="1"/>
                  </a:cubicBezTo>
                  <a:cubicBezTo>
                    <a:pt x="5" y="1"/>
                    <a:pt x="7" y="1"/>
                    <a:pt x="8" y="1"/>
                  </a:cubicBezTo>
                  <a:cubicBezTo>
                    <a:pt x="8" y="1"/>
                    <a:pt x="8" y="1"/>
                    <a:pt x="8" y="1"/>
                  </a:cubicBezTo>
                  <a:cubicBezTo>
                    <a:pt x="10" y="2"/>
                    <a:pt x="11" y="3"/>
                    <a:pt x="11" y="4"/>
                  </a:cubicBezTo>
                  <a:cubicBezTo>
                    <a:pt x="12" y="5"/>
                    <a:pt x="12" y="6"/>
                    <a:pt x="12" y="7"/>
                  </a:cubicBezTo>
                  <a:cubicBezTo>
                    <a:pt x="12" y="7"/>
                    <a:pt x="12" y="7"/>
                    <a:pt x="12" y="7"/>
                  </a:cubicBezTo>
                  <a:cubicBezTo>
                    <a:pt x="12" y="8"/>
                    <a:pt x="11" y="8"/>
                    <a:pt x="10" y="8"/>
                  </a:cubicBezTo>
                  <a:cubicBezTo>
                    <a:pt x="9" y="9"/>
                    <a:pt x="7" y="9"/>
                    <a:pt x="6" y="8"/>
                  </a:cubicBezTo>
                  <a:cubicBezTo>
                    <a:pt x="6" y="8"/>
                    <a:pt x="6" y="8"/>
                    <a:pt x="6" y="8"/>
                  </a:cubicBezTo>
                  <a:cubicBezTo>
                    <a:pt x="5" y="9"/>
                    <a:pt x="5" y="9"/>
                    <a:pt x="5" y="9"/>
                  </a:cubicBezTo>
                  <a:cubicBezTo>
                    <a:pt x="5" y="9"/>
                    <a:pt x="5" y="9"/>
                    <a:pt x="5" y="9"/>
                  </a:cubicBezTo>
                  <a:cubicBezTo>
                    <a:pt x="5" y="9"/>
                    <a:pt x="5" y="9"/>
                    <a:pt x="5" y="9"/>
                  </a:cubicBezTo>
                  <a:cubicBezTo>
                    <a:pt x="7" y="10"/>
                    <a:pt x="9" y="10"/>
                    <a:pt x="10" y="9"/>
                  </a:cubicBezTo>
                  <a:cubicBezTo>
                    <a:pt x="11" y="9"/>
                    <a:pt x="12" y="8"/>
                    <a:pt x="13" y="7"/>
                  </a:cubicBezTo>
                  <a:cubicBezTo>
                    <a:pt x="13" y="7"/>
                    <a:pt x="13" y="7"/>
                    <a:pt x="13" y="7"/>
                  </a:cubicBezTo>
                  <a:cubicBezTo>
                    <a:pt x="13" y="6"/>
                    <a:pt x="13" y="4"/>
                    <a:pt x="12" y="3"/>
                  </a:cubicBezTo>
                  <a:cubicBezTo>
                    <a:pt x="12" y="2"/>
                    <a:pt x="10" y="1"/>
                    <a:pt x="9" y="0"/>
                  </a:cubicBezTo>
                  <a:cubicBezTo>
                    <a:pt x="9" y="0"/>
                    <a:pt x="8" y="0"/>
                    <a:pt x="8" y="0"/>
                  </a:cubicBezTo>
                  <a:cubicBezTo>
                    <a:pt x="7" y="0"/>
                    <a:pt x="5" y="0"/>
                    <a:pt x="4" y="0"/>
                  </a:cubicBezTo>
                  <a:cubicBezTo>
                    <a:pt x="3" y="0"/>
                    <a:pt x="1" y="1"/>
                    <a:pt x="1" y="2"/>
                  </a:cubicBezTo>
                  <a:cubicBezTo>
                    <a:pt x="1" y="2"/>
                    <a:pt x="1" y="2"/>
                    <a:pt x="1" y="2"/>
                  </a:cubicBezTo>
                  <a:cubicBezTo>
                    <a:pt x="0" y="4"/>
                    <a:pt x="1" y="5"/>
                    <a:pt x="2" y="6"/>
                  </a:cubicBezTo>
                  <a:cubicBezTo>
                    <a:pt x="2" y="7"/>
                    <a:pt x="4" y="8"/>
                    <a:pt x="5"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7" name="Freeform 468"/>
            <p:cNvSpPr>
              <a:spLocks noChangeArrowheads="1"/>
            </p:cNvSpPr>
            <p:nvPr/>
          </p:nvSpPr>
          <p:spPr bwMode="auto">
            <a:xfrm>
              <a:off x="1105" y="1318"/>
              <a:ext cx="28" cy="23"/>
            </a:xfrm>
            <a:custGeom>
              <a:avLst/>
              <a:gdLst>
                <a:gd name="T0" fmla="*/ 621 w 12"/>
                <a:gd name="T1" fmla="*/ 1339 h 10"/>
                <a:gd name="T2" fmla="*/ 0 w 12"/>
                <a:gd name="T3" fmla="*/ 448 h 10"/>
                <a:gd name="T4" fmla="*/ 1094 w 12"/>
                <a:gd name="T5" fmla="*/ 147 h 10"/>
                <a:gd name="T6" fmla="*/ 1801 w 12"/>
                <a:gd name="T7" fmla="*/ 1143 h 10"/>
                <a:gd name="T8" fmla="*/ 621 w 12"/>
                <a:gd name="T9" fmla="*/ 1339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0" y="3"/>
                  </a:cubicBezTo>
                  <a:cubicBezTo>
                    <a:pt x="1" y="1"/>
                    <a:pt x="4" y="0"/>
                    <a:pt x="7" y="1"/>
                  </a:cubicBezTo>
                  <a:cubicBezTo>
                    <a:pt x="10" y="3"/>
                    <a:pt x="12" y="5"/>
                    <a:pt x="11" y="8"/>
                  </a:cubicBezTo>
                  <a:cubicBezTo>
                    <a:pt x="10" y="10"/>
                    <a:pt x="7" y="10"/>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8" name="Freeform 469"/>
            <p:cNvSpPr>
              <a:spLocks noChangeArrowheads="1"/>
            </p:cNvSpPr>
            <p:nvPr/>
          </p:nvSpPr>
          <p:spPr bwMode="auto">
            <a:xfrm>
              <a:off x="1103" y="1318"/>
              <a:ext cx="30" cy="26"/>
            </a:xfrm>
            <a:custGeom>
              <a:avLst/>
              <a:gdLst>
                <a:gd name="T0" fmla="*/ 798 w 13"/>
                <a:gd name="T1" fmla="*/ 1558 h 11"/>
                <a:gd name="T2" fmla="*/ 798 w 13"/>
                <a:gd name="T3" fmla="*/ 1558 h 11"/>
                <a:gd name="T4" fmla="*/ 346 w 13"/>
                <a:gd name="T5" fmla="*/ 1028 h 11"/>
                <a:gd name="T6" fmla="*/ 346 w 13"/>
                <a:gd name="T7" fmla="*/ 532 h 11"/>
                <a:gd name="T8" fmla="*/ 346 w 13"/>
                <a:gd name="T9" fmla="*/ 532 h 11"/>
                <a:gd name="T10" fmla="*/ 591 w 13"/>
                <a:gd name="T11" fmla="*/ 369 h 11"/>
                <a:gd name="T12" fmla="*/ 1193 w 13"/>
                <a:gd name="T13" fmla="*/ 369 h 11"/>
                <a:gd name="T14" fmla="*/ 1193 w 13"/>
                <a:gd name="T15" fmla="*/ 369 h 11"/>
                <a:gd name="T16" fmla="*/ 1645 w 13"/>
                <a:gd name="T17" fmla="*/ 659 h 11"/>
                <a:gd name="T18" fmla="*/ 1842 w 13"/>
                <a:gd name="T19" fmla="*/ 1257 h 11"/>
                <a:gd name="T20" fmla="*/ 1842 w 13"/>
                <a:gd name="T21" fmla="*/ 1257 h 11"/>
                <a:gd name="T22" fmla="*/ 1502 w 13"/>
                <a:gd name="T23" fmla="*/ 1558 h 11"/>
                <a:gd name="T24" fmla="*/ 912 w 13"/>
                <a:gd name="T25" fmla="*/ 1558 h 11"/>
                <a:gd name="T26" fmla="*/ 798 w 13"/>
                <a:gd name="T27" fmla="*/ 1558 h 11"/>
                <a:gd name="T28" fmla="*/ 798 w 13"/>
                <a:gd name="T29" fmla="*/ 1558 h 11"/>
                <a:gd name="T30" fmla="*/ 798 w 13"/>
                <a:gd name="T31" fmla="*/ 1782 h 11"/>
                <a:gd name="T32" fmla="*/ 798 w 13"/>
                <a:gd name="T33" fmla="*/ 1782 h 11"/>
                <a:gd name="T34" fmla="*/ 1502 w 13"/>
                <a:gd name="T35" fmla="*/ 1782 h 11"/>
                <a:gd name="T36" fmla="*/ 1955 w 13"/>
                <a:gd name="T37" fmla="*/ 1402 h 11"/>
                <a:gd name="T38" fmla="*/ 1955 w 13"/>
                <a:gd name="T39" fmla="*/ 1402 h 11"/>
                <a:gd name="T40" fmla="*/ 1842 w 13"/>
                <a:gd name="T41" fmla="*/ 659 h 11"/>
                <a:gd name="T42" fmla="*/ 1364 w 13"/>
                <a:gd name="T43" fmla="*/ 156 h 11"/>
                <a:gd name="T44" fmla="*/ 1193 w 13"/>
                <a:gd name="T45" fmla="*/ 156 h 11"/>
                <a:gd name="T46" fmla="*/ 591 w 13"/>
                <a:gd name="T47" fmla="*/ 156 h 11"/>
                <a:gd name="T48" fmla="*/ 150 w 13"/>
                <a:gd name="T49" fmla="*/ 532 h 11"/>
                <a:gd name="T50" fmla="*/ 150 w 13"/>
                <a:gd name="T51" fmla="*/ 532 h 11"/>
                <a:gd name="T52" fmla="*/ 150 w 13"/>
                <a:gd name="T53" fmla="*/ 1257 h 11"/>
                <a:gd name="T54" fmla="*/ 798 w 13"/>
                <a:gd name="T55" fmla="*/ 1782 h 11"/>
                <a:gd name="T56" fmla="*/ 798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5"/>
                    <a:pt x="2" y="4"/>
                    <a:pt x="2" y="3"/>
                  </a:cubicBezTo>
                  <a:cubicBezTo>
                    <a:pt x="2" y="3"/>
                    <a:pt x="2" y="3"/>
                    <a:pt x="2" y="3"/>
                  </a:cubicBezTo>
                  <a:cubicBezTo>
                    <a:pt x="2" y="2"/>
                    <a:pt x="3" y="2"/>
                    <a:pt x="4" y="2"/>
                  </a:cubicBezTo>
                  <a:cubicBezTo>
                    <a:pt x="5" y="1"/>
                    <a:pt x="7" y="1"/>
                    <a:pt x="8" y="2"/>
                  </a:cubicBezTo>
                  <a:cubicBezTo>
                    <a:pt x="8" y="2"/>
                    <a:pt x="8" y="2"/>
                    <a:pt x="8" y="2"/>
                  </a:cubicBezTo>
                  <a:cubicBezTo>
                    <a:pt x="10" y="3"/>
                    <a:pt x="11" y="3"/>
                    <a:pt x="11" y="4"/>
                  </a:cubicBezTo>
                  <a:cubicBezTo>
                    <a:pt x="12" y="5"/>
                    <a:pt x="12" y="6"/>
                    <a:pt x="12" y="7"/>
                  </a:cubicBezTo>
                  <a:cubicBezTo>
                    <a:pt x="12" y="7"/>
                    <a:pt x="12" y="7"/>
                    <a:pt x="12" y="7"/>
                  </a:cubicBezTo>
                  <a:cubicBezTo>
                    <a:pt x="12" y="8"/>
                    <a:pt x="11" y="9"/>
                    <a:pt x="10" y="9"/>
                  </a:cubicBezTo>
                  <a:cubicBezTo>
                    <a:pt x="9" y="9"/>
                    <a:pt x="7" y="9"/>
                    <a:pt x="6" y="9"/>
                  </a:cubicBezTo>
                  <a:cubicBezTo>
                    <a:pt x="6" y="9"/>
                    <a:pt x="6" y="9"/>
                    <a:pt x="5" y="9"/>
                  </a:cubicBezTo>
                  <a:cubicBezTo>
                    <a:pt x="5" y="9"/>
                    <a:pt x="5" y="9"/>
                    <a:pt x="5" y="9"/>
                  </a:cubicBezTo>
                  <a:cubicBezTo>
                    <a:pt x="5" y="10"/>
                    <a:pt x="5" y="10"/>
                    <a:pt x="5" y="10"/>
                  </a:cubicBezTo>
                  <a:cubicBezTo>
                    <a:pt x="5" y="10"/>
                    <a:pt x="5" y="10"/>
                    <a:pt x="5" y="10"/>
                  </a:cubicBezTo>
                  <a:cubicBezTo>
                    <a:pt x="7" y="10"/>
                    <a:pt x="9" y="11"/>
                    <a:pt x="10" y="10"/>
                  </a:cubicBezTo>
                  <a:cubicBezTo>
                    <a:pt x="11" y="10"/>
                    <a:pt x="12" y="9"/>
                    <a:pt x="13" y="8"/>
                  </a:cubicBezTo>
                  <a:cubicBezTo>
                    <a:pt x="13" y="8"/>
                    <a:pt x="13" y="8"/>
                    <a:pt x="13" y="8"/>
                  </a:cubicBezTo>
                  <a:cubicBezTo>
                    <a:pt x="13" y="6"/>
                    <a:pt x="13" y="5"/>
                    <a:pt x="12" y="4"/>
                  </a:cubicBezTo>
                  <a:cubicBezTo>
                    <a:pt x="11" y="3"/>
                    <a:pt x="10" y="2"/>
                    <a:pt x="9" y="1"/>
                  </a:cubicBezTo>
                  <a:cubicBezTo>
                    <a:pt x="9" y="1"/>
                    <a:pt x="8" y="1"/>
                    <a:pt x="8" y="1"/>
                  </a:cubicBezTo>
                  <a:cubicBezTo>
                    <a:pt x="7" y="0"/>
                    <a:pt x="5" y="0"/>
                    <a:pt x="4" y="1"/>
                  </a:cubicBezTo>
                  <a:cubicBezTo>
                    <a:pt x="3" y="1"/>
                    <a:pt x="1" y="2"/>
                    <a:pt x="1" y="3"/>
                  </a:cubicBezTo>
                  <a:cubicBezTo>
                    <a:pt x="1" y="3"/>
                    <a:pt x="1" y="3"/>
                    <a:pt x="1" y="3"/>
                  </a:cubicBezTo>
                  <a:cubicBezTo>
                    <a:pt x="0" y="4"/>
                    <a:pt x="1" y="6"/>
                    <a:pt x="1" y="7"/>
                  </a:cubicBezTo>
                  <a:cubicBezTo>
                    <a:pt x="2" y="8"/>
                    <a:pt x="3" y="9"/>
                    <a:pt x="5"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69" name="Freeform 470"/>
            <p:cNvSpPr>
              <a:spLocks noChangeArrowheads="1"/>
            </p:cNvSpPr>
            <p:nvPr/>
          </p:nvSpPr>
          <p:spPr bwMode="auto">
            <a:xfrm>
              <a:off x="1131" y="1332"/>
              <a:ext cx="28" cy="26"/>
            </a:xfrm>
            <a:custGeom>
              <a:avLst/>
              <a:gdLst>
                <a:gd name="T0" fmla="*/ 621 w 12"/>
                <a:gd name="T1" fmla="*/ 1558 h 11"/>
                <a:gd name="T2" fmla="*/ 0 w 12"/>
                <a:gd name="T3" fmla="*/ 532 h 11"/>
                <a:gd name="T4" fmla="*/ 1094 w 12"/>
                <a:gd name="T5" fmla="*/ 369 h 11"/>
                <a:gd name="T6" fmla="*/ 1801 w 12"/>
                <a:gd name="T7" fmla="*/ 1402 h 11"/>
                <a:gd name="T8" fmla="*/ 621 w 12"/>
                <a:gd name="T9" fmla="*/ 1558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4" y="9"/>
                  </a:moveTo>
                  <a:cubicBezTo>
                    <a:pt x="1" y="8"/>
                    <a:pt x="0" y="5"/>
                    <a:pt x="0" y="3"/>
                  </a:cubicBezTo>
                  <a:cubicBezTo>
                    <a:pt x="1" y="1"/>
                    <a:pt x="4" y="0"/>
                    <a:pt x="7" y="2"/>
                  </a:cubicBezTo>
                  <a:cubicBezTo>
                    <a:pt x="11" y="3"/>
                    <a:pt x="12" y="6"/>
                    <a:pt x="11" y="8"/>
                  </a:cubicBezTo>
                  <a:cubicBezTo>
                    <a:pt x="10" y="10"/>
                    <a:pt x="7" y="11"/>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0" name="Freeform 471"/>
            <p:cNvSpPr>
              <a:spLocks noChangeArrowheads="1"/>
            </p:cNvSpPr>
            <p:nvPr/>
          </p:nvSpPr>
          <p:spPr bwMode="auto">
            <a:xfrm>
              <a:off x="1129" y="1332"/>
              <a:ext cx="30" cy="26"/>
            </a:xfrm>
            <a:custGeom>
              <a:avLst/>
              <a:gdLst>
                <a:gd name="T0" fmla="*/ 798 w 13"/>
                <a:gd name="T1" fmla="*/ 1558 h 11"/>
                <a:gd name="T2" fmla="*/ 798 w 13"/>
                <a:gd name="T3" fmla="*/ 1558 h 11"/>
                <a:gd name="T4" fmla="*/ 346 w 13"/>
                <a:gd name="T5" fmla="*/ 1028 h 11"/>
                <a:gd name="T6" fmla="*/ 346 w 13"/>
                <a:gd name="T7" fmla="*/ 659 h 11"/>
                <a:gd name="T8" fmla="*/ 346 w 13"/>
                <a:gd name="T9" fmla="*/ 532 h 11"/>
                <a:gd name="T10" fmla="*/ 591 w 13"/>
                <a:gd name="T11" fmla="*/ 369 h 11"/>
                <a:gd name="T12" fmla="*/ 1193 w 13"/>
                <a:gd name="T13" fmla="*/ 369 h 11"/>
                <a:gd name="T14" fmla="*/ 1193 w 13"/>
                <a:gd name="T15" fmla="*/ 369 h 11"/>
                <a:gd name="T16" fmla="*/ 1645 w 13"/>
                <a:gd name="T17" fmla="*/ 872 h 11"/>
                <a:gd name="T18" fmla="*/ 1842 w 13"/>
                <a:gd name="T19" fmla="*/ 1402 h 11"/>
                <a:gd name="T20" fmla="*/ 1842 w 13"/>
                <a:gd name="T21" fmla="*/ 1402 h 11"/>
                <a:gd name="T22" fmla="*/ 1502 w 13"/>
                <a:gd name="T23" fmla="*/ 1558 h 11"/>
                <a:gd name="T24" fmla="*/ 912 w 13"/>
                <a:gd name="T25" fmla="*/ 1558 h 11"/>
                <a:gd name="T26" fmla="*/ 798 w 13"/>
                <a:gd name="T27" fmla="*/ 1558 h 11"/>
                <a:gd name="T28" fmla="*/ 798 w 13"/>
                <a:gd name="T29" fmla="*/ 1558 h 11"/>
                <a:gd name="T30" fmla="*/ 798 w 13"/>
                <a:gd name="T31" fmla="*/ 1782 h 11"/>
                <a:gd name="T32" fmla="*/ 798 w 13"/>
                <a:gd name="T33" fmla="*/ 1782 h 11"/>
                <a:gd name="T34" fmla="*/ 1502 w 13"/>
                <a:gd name="T35" fmla="*/ 1782 h 11"/>
                <a:gd name="T36" fmla="*/ 1955 w 13"/>
                <a:gd name="T37" fmla="*/ 1402 h 11"/>
                <a:gd name="T38" fmla="*/ 1955 w 13"/>
                <a:gd name="T39" fmla="*/ 1402 h 11"/>
                <a:gd name="T40" fmla="*/ 1842 w 13"/>
                <a:gd name="T41" fmla="*/ 659 h 11"/>
                <a:gd name="T42" fmla="*/ 1364 w 13"/>
                <a:gd name="T43" fmla="*/ 156 h 11"/>
                <a:gd name="T44" fmla="*/ 1193 w 13"/>
                <a:gd name="T45" fmla="*/ 156 h 11"/>
                <a:gd name="T46" fmla="*/ 591 w 13"/>
                <a:gd name="T47" fmla="*/ 156 h 11"/>
                <a:gd name="T48" fmla="*/ 150 w 13"/>
                <a:gd name="T49" fmla="*/ 532 h 11"/>
                <a:gd name="T50" fmla="*/ 150 w 13"/>
                <a:gd name="T51" fmla="*/ 532 h 11"/>
                <a:gd name="T52" fmla="*/ 150 w 13"/>
                <a:gd name="T53" fmla="*/ 1257 h 11"/>
                <a:gd name="T54" fmla="*/ 798 w 13"/>
                <a:gd name="T55" fmla="*/ 1782 h 11"/>
                <a:gd name="T56" fmla="*/ 798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5"/>
                    <a:pt x="2" y="4"/>
                    <a:pt x="2" y="4"/>
                  </a:cubicBezTo>
                  <a:cubicBezTo>
                    <a:pt x="2" y="3"/>
                    <a:pt x="2" y="3"/>
                    <a:pt x="2" y="3"/>
                  </a:cubicBezTo>
                  <a:cubicBezTo>
                    <a:pt x="2" y="3"/>
                    <a:pt x="3" y="2"/>
                    <a:pt x="4" y="2"/>
                  </a:cubicBezTo>
                  <a:cubicBezTo>
                    <a:pt x="5" y="1"/>
                    <a:pt x="7" y="2"/>
                    <a:pt x="8" y="2"/>
                  </a:cubicBezTo>
                  <a:cubicBezTo>
                    <a:pt x="8" y="2"/>
                    <a:pt x="8" y="2"/>
                    <a:pt x="8" y="2"/>
                  </a:cubicBezTo>
                  <a:cubicBezTo>
                    <a:pt x="10" y="3"/>
                    <a:pt x="11" y="4"/>
                    <a:pt x="11" y="5"/>
                  </a:cubicBezTo>
                  <a:cubicBezTo>
                    <a:pt x="12" y="6"/>
                    <a:pt x="12" y="7"/>
                    <a:pt x="12" y="8"/>
                  </a:cubicBezTo>
                  <a:cubicBezTo>
                    <a:pt x="12" y="8"/>
                    <a:pt x="12" y="8"/>
                    <a:pt x="12" y="8"/>
                  </a:cubicBezTo>
                  <a:cubicBezTo>
                    <a:pt x="12" y="8"/>
                    <a:pt x="11" y="9"/>
                    <a:pt x="10" y="9"/>
                  </a:cubicBezTo>
                  <a:cubicBezTo>
                    <a:pt x="9" y="10"/>
                    <a:pt x="7" y="10"/>
                    <a:pt x="6" y="9"/>
                  </a:cubicBezTo>
                  <a:cubicBezTo>
                    <a:pt x="6" y="9"/>
                    <a:pt x="6" y="9"/>
                    <a:pt x="5" y="9"/>
                  </a:cubicBezTo>
                  <a:cubicBezTo>
                    <a:pt x="5" y="9"/>
                    <a:pt x="5" y="9"/>
                    <a:pt x="5" y="9"/>
                  </a:cubicBezTo>
                  <a:cubicBezTo>
                    <a:pt x="5" y="10"/>
                    <a:pt x="5" y="10"/>
                    <a:pt x="5" y="10"/>
                  </a:cubicBezTo>
                  <a:cubicBezTo>
                    <a:pt x="5" y="10"/>
                    <a:pt x="5" y="10"/>
                    <a:pt x="5" y="10"/>
                  </a:cubicBezTo>
                  <a:cubicBezTo>
                    <a:pt x="7" y="11"/>
                    <a:pt x="9" y="11"/>
                    <a:pt x="10" y="10"/>
                  </a:cubicBezTo>
                  <a:cubicBezTo>
                    <a:pt x="11" y="10"/>
                    <a:pt x="12" y="9"/>
                    <a:pt x="13" y="8"/>
                  </a:cubicBezTo>
                  <a:cubicBezTo>
                    <a:pt x="13" y="8"/>
                    <a:pt x="13" y="8"/>
                    <a:pt x="13" y="8"/>
                  </a:cubicBezTo>
                  <a:cubicBezTo>
                    <a:pt x="13" y="7"/>
                    <a:pt x="13" y="5"/>
                    <a:pt x="12" y="4"/>
                  </a:cubicBezTo>
                  <a:cubicBezTo>
                    <a:pt x="12" y="3"/>
                    <a:pt x="10" y="2"/>
                    <a:pt x="9" y="1"/>
                  </a:cubicBezTo>
                  <a:cubicBezTo>
                    <a:pt x="9" y="1"/>
                    <a:pt x="8" y="1"/>
                    <a:pt x="8" y="1"/>
                  </a:cubicBezTo>
                  <a:cubicBezTo>
                    <a:pt x="7" y="1"/>
                    <a:pt x="5" y="0"/>
                    <a:pt x="4" y="1"/>
                  </a:cubicBezTo>
                  <a:cubicBezTo>
                    <a:pt x="3" y="1"/>
                    <a:pt x="1" y="2"/>
                    <a:pt x="1" y="3"/>
                  </a:cubicBezTo>
                  <a:cubicBezTo>
                    <a:pt x="1" y="3"/>
                    <a:pt x="1" y="3"/>
                    <a:pt x="1" y="3"/>
                  </a:cubicBezTo>
                  <a:cubicBezTo>
                    <a:pt x="0" y="4"/>
                    <a:pt x="1" y="6"/>
                    <a:pt x="1" y="7"/>
                  </a:cubicBezTo>
                  <a:cubicBezTo>
                    <a:pt x="2" y="8"/>
                    <a:pt x="4" y="9"/>
                    <a:pt x="5"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1" name="Freeform 472"/>
            <p:cNvSpPr>
              <a:spLocks noChangeArrowheads="1"/>
            </p:cNvSpPr>
            <p:nvPr/>
          </p:nvSpPr>
          <p:spPr bwMode="auto">
            <a:xfrm>
              <a:off x="975" y="1209"/>
              <a:ext cx="29" cy="24"/>
            </a:xfrm>
            <a:custGeom>
              <a:avLst/>
              <a:gdLst>
                <a:gd name="T0" fmla="*/ 817 w 12"/>
                <a:gd name="T1" fmla="*/ 1757 h 10"/>
                <a:gd name="T2" fmla="*/ 0 w 12"/>
                <a:gd name="T3" fmla="*/ 564 h 10"/>
                <a:gd name="T4" fmla="*/ 1566 w 12"/>
                <a:gd name="T5" fmla="*/ 168 h 10"/>
                <a:gd name="T6" fmla="*/ 2214 w 12"/>
                <a:gd name="T7" fmla="*/ 1522 h 10"/>
                <a:gd name="T8" fmla="*/ 817 w 12"/>
                <a:gd name="T9" fmla="*/ 175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0" y="3"/>
                  </a:cubicBezTo>
                  <a:cubicBezTo>
                    <a:pt x="1" y="1"/>
                    <a:pt x="5" y="0"/>
                    <a:pt x="8" y="1"/>
                  </a:cubicBezTo>
                  <a:cubicBezTo>
                    <a:pt x="11" y="3"/>
                    <a:pt x="12" y="5"/>
                    <a:pt x="11" y="8"/>
                  </a:cubicBezTo>
                  <a:cubicBezTo>
                    <a:pt x="11" y="10"/>
                    <a:pt x="7" y="10"/>
                    <a:pt x="4"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2" name="Freeform 473"/>
            <p:cNvSpPr>
              <a:spLocks noChangeArrowheads="1"/>
            </p:cNvSpPr>
            <p:nvPr/>
          </p:nvSpPr>
          <p:spPr bwMode="auto">
            <a:xfrm>
              <a:off x="973" y="1209"/>
              <a:ext cx="31" cy="24"/>
            </a:xfrm>
            <a:custGeom>
              <a:avLst/>
              <a:gdLst>
                <a:gd name="T0" fmla="*/ 937 w 13"/>
                <a:gd name="T1" fmla="*/ 1757 h 10"/>
                <a:gd name="T2" fmla="*/ 1068 w 13"/>
                <a:gd name="T3" fmla="*/ 1757 h 10"/>
                <a:gd name="T4" fmla="*/ 393 w 13"/>
                <a:gd name="T5" fmla="*/ 1135 h 10"/>
                <a:gd name="T6" fmla="*/ 393 w 13"/>
                <a:gd name="T7" fmla="*/ 564 h 10"/>
                <a:gd name="T8" fmla="*/ 393 w 13"/>
                <a:gd name="T9" fmla="*/ 564 h 10"/>
                <a:gd name="T10" fmla="*/ 773 w 13"/>
                <a:gd name="T11" fmla="*/ 403 h 10"/>
                <a:gd name="T12" fmla="*/ 1450 w 13"/>
                <a:gd name="T13" fmla="*/ 403 h 10"/>
                <a:gd name="T14" fmla="*/ 1450 w 13"/>
                <a:gd name="T15" fmla="*/ 403 h 10"/>
                <a:gd name="T16" fmla="*/ 2008 w 13"/>
                <a:gd name="T17" fmla="*/ 802 h 10"/>
                <a:gd name="T18" fmla="*/ 2234 w 13"/>
                <a:gd name="T19" fmla="*/ 1354 h 10"/>
                <a:gd name="T20" fmla="*/ 2234 w 13"/>
                <a:gd name="T21" fmla="*/ 1354 h 10"/>
                <a:gd name="T22" fmla="*/ 1843 w 13"/>
                <a:gd name="T23" fmla="*/ 1757 h 10"/>
                <a:gd name="T24" fmla="*/ 1068 w 13"/>
                <a:gd name="T25" fmla="*/ 1757 h 10"/>
                <a:gd name="T26" fmla="*/ 1068 w 13"/>
                <a:gd name="T27" fmla="*/ 1757 h 10"/>
                <a:gd name="T28" fmla="*/ 937 w 13"/>
                <a:gd name="T29" fmla="*/ 1757 h 10"/>
                <a:gd name="T30" fmla="*/ 937 w 13"/>
                <a:gd name="T31" fmla="*/ 1925 h 10"/>
                <a:gd name="T32" fmla="*/ 1068 w 13"/>
                <a:gd name="T33" fmla="*/ 1925 h 10"/>
                <a:gd name="T34" fmla="*/ 1843 w 13"/>
                <a:gd name="T35" fmla="*/ 1925 h 10"/>
                <a:gd name="T36" fmla="*/ 2389 w 13"/>
                <a:gd name="T37" fmla="*/ 1522 h 10"/>
                <a:gd name="T38" fmla="*/ 2389 w 13"/>
                <a:gd name="T39" fmla="*/ 1522 h 10"/>
                <a:gd name="T40" fmla="*/ 2234 w 13"/>
                <a:gd name="T41" fmla="*/ 802 h 10"/>
                <a:gd name="T42" fmla="*/ 1614 w 13"/>
                <a:gd name="T43" fmla="*/ 168 h 10"/>
                <a:gd name="T44" fmla="*/ 1450 w 13"/>
                <a:gd name="T45" fmla="*/ 168 h 10"/>
                <a:gd name="T46" fmla="*/ 773 w 13"/>
                <a:gd name="T47" fmla="*/ 168 h 10"/>
                <a:gd name="T48" fmla="*/ 165 w 13"/>
                <a:gd name="T49" fmla="*/ 564 h 10"/>
                <a:gd name="T50" fmla="*/ 165 w 13"/>
                <a:gd name="T51" fmla="*/ 564 h 10"/>
                <a:gd name="T52" fmla="*/ 393 w 13"/>
                <a:gd name="T53" fmla="*/ 1354 h 10"/>
                <a:gd name="T54" fmla="*/ 937 w 13"/>
                <a:gd name="T55" fmla="*/ 1925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6" y="9"/>
                    <a:pt x="6" y="9"/>
                    <a:pt x="6" y="9"/>
                  </a:cubicBezTo>
                  <a:cubicBezTo>
                    <a:pt x="4" y="8"/>
                    <a:pt x="3" y="7"/>
                    <a:pt x="2" y="6"/>
                  </a:cubicBezTo>
                  <a:cubicBezTo>
                    <a:pt x="2" y="5"/>
                    <a:pt x="2" y="4"/>
                    <a:pt x="2" y="3"/>
                  </a:cubicBezTo>
                  <a:cubicBezTo>
                    <a:pt x="2" y="3"/>
                    <a:pt x="2" y="3"/>
                    <a:pt x="2" y="3"/>
                  </a:cubicBezTo>
                  <a:cubicBezTo>
                    <a:pt x="2" y="2"/>
                    <a:pt x="3" y="2"/>
                    <a:pt x="4" y="2"/>
                  </a:cubicBezTo>
                  <a:cubicBezTo>
                    <a:pt x="5" y="1"/>
                    <a:pt x="7" y="1"/>
                    <a:pt x="8" y="2"/>
                  </a:cubicBezTo>
                  <a:cubicBezTo>
                    <a:pt x="8" y="2"/>
                    <a:pt x="8" y="2"/>
                    <a:pt x="8" y="2"/>
                  </a:cubicBezTo>
                  <a:cubicBezTo>
                    <a:pt x="10" y="3"/>
                    <a:pt x="11" y="3"/>
                    <a:pt x="11" y="4"/>
                  </a:cubicBezTo>
                  <a:cubicBezTo>
                    <a:pt x="12" y="5"/>
                    <a:pt x="12" y="6"/>
                    <a:pt x="12" y="7"/>
                  </a:cubicBezTo>
                  <a:cubicBezTo>
                    <a:pt x="12" y="7"/>
                    <a:pt x="12" y="7"/>
                    <a:pt x="12" y="7"/>
                  </a:cubicBezTo>
                  <a:cubicBezTo>
                    <a:pt x="12" y="8"/>
                    <a:pt x="11" y="9"/>
                    <a:pt x="10" y="9"/>
                  </a:cubicBezTo>
                  <a:cubicBezTo>
                    <a:pt x="9" y="9"/>
                    <a:pt x="7" y="9"/>
                    <a:pt x="6" y="9"/>
                  </a:cubicBezTo>
                  <a:cubicBezTo>
                    <a:pt x="6" y="9"/>
                    <a:pt x="6" y="9"/>
                    <a:pt x="6" y="9"/>
                  </a:cubicBezTo>
                  <a:cubicBezTo>
                    <a:pt x="5" y="9"/>
                    <a:pt x="5" y="9"/>
                    <a:pt x="5" y="9"/>
                  </a:cubicBezTo>
                  <a:cubicBezTo>
                    <a:pt x="5" y="10"/>
                    <a:pt x="5" y="10"/>
                    <a:pt x="5" y="10"/>
                  </a:cubicBezTo>
                  <a:cubicBezTo>
                    <a:pt x="5" y="10"/>
                    <a:pt x="5" y="10"/>
                    <a:pt x="6" y="10"/>
                  </a:cubicBezTo>
                  <a:cubicBezTo>
                    <a:pt x="7" y="10"/>
                    <a:pt x="9" y="10"/>
                    <a:pt x="10" y="10"/>
                  </a:cubicBezTo>
                  <a:cubicBezTo>
                    <a:pt x="11" y="10"/>
                    <a:pt x="12" y="9"/>
                    <a:pt x="13" y="8"/>
                  </a:cubicBezTo>
                  <a:cubicBezTo>
                    <a:pt x="13" y="8"/>
                    <a:pt x="13" y="8"/>
                    <a:pt x="13" y="8"/>
                  </a:cubicBezTo>
                  <a:cubicBezTo>
                    <a:pt x="13" y="6"/>
                    <a:pt x="13" y="5"/>
                    <a:pt x="12" y="4"/>
                  </a:cubicBezTo>
                  <a:cubicBezTo>
                    <a:pt x="12" y="3"/>
                    <a:pt x="10" y="2"/>
                    <a:pt x="9" y="1"/>
                  </a:cubicBezTo>
                  <a:cubicBezTo>
                    <a:pt x="9" y="1"/>
                    <a:pt x="9" y="1"/>
                    <a:pt x="8" y="1"/>
                  </a:cubicBezTo>
                  <a:cubicBezTo>
                    <a:pt x="7" y="0"/>
                    <a:pt x="5" y="0"/>
                    <a:pt x="4" y="1"/>
                  </a:cubicBezTo>
                  <a:cubicBezTo>
                    <a:pt x="3" y="1"/>
                    <a:pt x="1" y="2"/>
                    <a:pt x="1" y="3"/>
                  </a:cubicBezTo>
                  <a:cubicBezTo>
                    <a:pt x="1" y="3"/>
                    <a:pt x="1" y="3"/>
                    <a:pt x="1" y="3"/>
                  </a:cubicBezTo>
                  <a:cubicBezTo>
                    <a:pt x="0" y="4"/>
                    <a:pt x="1" y="6"/>
                    <a:pt x="2" y="7"/>
                  </a:cubicBezTo>
                  <a:cubicBezTo>
                    <a:pt x="2" y="8"/>
                    <a:pt x="4" y="9"/>
                    <a:pt x="5"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3" name="Freeform 474"/>
            <p:cNvSpPr>
              <a:spLocks noChangeArrowheads="1"/>
            </p:cNvSpPr>
            <p:nvPr/>
          </p:nvSpPr>
          <p:spPr bwMode="auto">
            <a:xfrm>
              <a:off x="989" y="1233"/>
              <a:ext cx="31" cy="23"/>
            </a:xfrm>
            <a:custGeom>
              <a:avLst/>
              <a:gdLst>
                <a:gd name="T0" fmla="*/ 937 w 13"/>
                <a:gd name="T1" fmla="*/ 1339 h 10"/>
                <a:gd name="T2" fmla="*/ 165 w 13"/>
                <a:gd name="T3" fmla="*/ 33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2"/>
                  </a:cubicBezTo>
                  <a:cubicBezTo>
                    <a:pt x="2" y="0"/>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4" name="Freeform 475"/>
            <p:cNvSpPr>
              <a:spLocks noChangeArrowheads="1"/>
            </p:cNvSpPr>
            <p:nvPr/>
          </p:nvSpPr>
          <p:spPr bwMode="auto">
            <a:xfrm>
              <a:off x="989" y="1233"/>
              <a:ext cx="31" cy="23"/>
            </a:xfrm>
            <a:custGeom>
              <a:avLst/>
              <a:gdLst>
                <a:gd name="T0" fmla="*/ 937 w 13"/>
                <a:gd name="T1" fmla="*/ 1339 h 10"/>
                <a:gd name="T2" fmla="*/ 937 w 13"/>
                <a:gd name="T3" fmla="*/ 1143 h 10"/>
                <a:gd name="T4" fmla="*/ 393 w 13"/>
                <a:gd name="T5" fmla="*/ 899 h 10"/>
                <a:gd name="T6" fmla="*/ 393 w 13"/>
                <a:gd name="T7" fmla="*/ 448 h 10"/>
                <a:gd name="T8" fmla="*/ 393 w 13"/>
                <a:gd name="T9" fmla="*/ 448 h 10"/>
                <a:gd name="T10" fmla="*/ 773 w 13"/>
                <a:gd name="T11" fmla="*/ 147 h 10"/>
                <a:gd name="T12" fmla="*/ 1450 w 13"/>
                <a:gd name="T13" fmla="*/ 147 h 10"/>
                <a:gd name="T14" fmla="*/ 1450 w 13"/>
                <a:gd name="T15" fmla="*/ 147 h 10"/>
                <a:gd name="T16" fmla="*/ 2008 w 13"/>
                <a:gd name="T17" fmla="*/ 582 h 10"/>
                <a:gd name="T18" fmla="*/ 2234 w 13"/>
                <a:gd name="T19" fmla="*/ 1030 h 10"/>
                <a:gd name="T20" fmla="*/ 2234 w 13"/>
                <a:gd name="T21" fmla="*/ 1030 h 10"/>
                <a:gd name="T22" fmla="*/ 1614 w 13"/>
                <a:gd name="T23" fmla="*/ 1143 h 10"/>
                <a:gd name="T24" fmla="*/ 1068 w 13"/>
                <a:gd name="T25" fmla="*/ 1143 h 10"/>
                <a:gd name="T26" fmla="*/ 937 w 13"/>
                <a:gd name="T27" fmla="*/ 1143 h 10"/>
                <a:gd name="T28" fmla="*/ 937 w 13"/>
                <a:gd name="T29" fmla="*/ 1339 h 10"/>
                <a:gd name="T30" fmla="*/ 937 w 13"/>
                <a:gd name="T31" fmla="*/ 1339 h 10"/>
                <a:gd name="T32" fmla="*/ 937 w 13"/>
                <a:gd name="T33" fmla="*/ 1339 h 10"/>
                <a:gd name="T34" fmla="*/ 1843 w 13"/>
                <a:gd name="T35" fmla="*/ 1339 h 10"/>
                <a:gd name="T36" fmla="*/ 2389 w 13"/>
                <a:gd name="T37" fmla="*/ 1030 h 10"/>
                <a:gd name="T38" fmla="*/ 2389 w 13"/>
                <a:gd name="T39" fmla="*/ 1030 h 10"/>
                <a:gd name="T40" fmla="*/ 2234 w 13"/>
                <a:gd name="T41" fmla="*/ 448 h 10"/>
                <a:gd name="T42" fmla="*/ 1450 w 13"/>
                <a:gd name="T43" fmla="*/ 0 h 10"/>
                <a:gd name="T44" fmla="*/ 1450 w 13"/>
                <a:gd name="T45" fmla="*/ 0 h 10"/>
                <a:gd name="T46" fmla="*/ 773 w 13"/>
                <a:gd name="T47" fmla="*/ 0 h 10"/>
                <a:gd name="T48" fmla="*/ 165 w 13"/>
                <a:gd name="T49" fmla="*/ 338 h 10"/>
                <a:gd name="T50" fmla="*/ 165 w 13"/>
                <a:gd name="T51" fmla="*/ 338 h 10"/>
                <a:gd name="T52" fmla="*/ 165 w 13"/>
                <a:gd name="T53" fmla="*/ 899 h 10"/>
                <a:gd name="T54" fmla="*/ 937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7"/>
                    <a:pt x="3" y="7"/>
                    <a:pt x="2" y="6"/>
                  </a:cubicBezTo>
                  <a:cubicBezTo>
                    <a:pt x="1" y="5"/>
                    <a:pt x="1" y="4"/>
                    <a:pt x="2" y="3"/>
                  </a:cubicBezTo>
                  <a:cubicBezTo>
                    <a:pt x="2" y="3"/>
                    <a:pt x="2" y="3"/>
                    <a:pt x="2" y="3"/>
                  </a:cubicBezTo>
                  <a:cubicBezTo>
                    <a:pt x="2" y="2"/>
                    <a:pt x="3" y="1"/>
                    <a:pt x="4" y="1"/>
                  </a:cubicBezTo>
                  <a:cubicBezTo>
                    <a:pt x="5" y="1"/>
                    <a:pt x="6" y="1"/>
                    <a:pt x="8" y="1"/>
                  </a:cubicBezTo>
                  <a:cubicBezTo>
                    <a:pt x="8" y="1"/>
                    <a:pt x="8" y="1"/>
                    <a:pt x="8" y="1"/>
                  </a:cubicBezTo>
                  <a:cubicBezTo>
                    <a:pt x="9" y="2"/>
                    <a:pt x="10" y="3"/>
                    <a:pt x="11" y="4"/>
                  </a:cubicBezTo>
                  <a:cubicBezTo>
                    <a:pt x="12" y="5"/>
                    <a:pt x="12" y="6"/>
                    <a:pt x="12" y="7"/>
                  </a:cubicBezTo>
                  <a:cubicBezTo>
                    <a:pt x="12" y="7"/>
                    <a:pt x="12" y="7"/>
                    <a:pt x="12" y="7"/>
                  </a:cubicBezTo>
                  <a:cubicBezTo>
                    <a:pt x="11" y="8"/>
                    <a:pt x="10" y="8"/>
                    <a:pt x="9" y="8"/>
                  </a:cubicBezTo>
                  <a:cubicBezTo>
                    <a:pt x="8" y="9"/>
                    <a:pt x="7" y="9"/>
                    <a:pt x="6" y="8"/>
                  </a:cubicBezTo>
                  <a:cubicBezTo>
                    <a:pt x="5" y="8"/>
                    <a:pt x="5" y="8"/>
                    <a:pt x="5" y="8"/>
                  </a:cubicBezTo>
                  <a:cubicBezTo>
                    <a:pt x="5" y="9"/>
                    <a:pt x="5" y="9"/>
                    <a:pt x="5" y="9"/>
                  </a:cubicBezTo>
                  <a:cubicBezTo>
                    <a:pt x="5" y="9"/>
                    <a:pt x="5" y="9"/>
                    <a:pt x="5" y="9"/>
                  </a:cubicBezTo>
                  <a:cubicBezTo>
                    <a:pt x="5" y="9"/>
                    <a:pt x="5" y="9"/>
                    <a:pt x="5" y="9"/>
                  </a:cubicBezTo>
                  <a:cubicBezTo>
                    <a:pt x="7" y="10"/>
                    <a:pt x="8" y="10"/>
                    <a:pt x="10" y="9"/>
                  </a:cubicBezTo>
                  <a:cubicBezTo>
                    <a:pt x="11" y="9"/>
                    <a:pt x="12" y="8"/>
                    <a:pt x="13" y="7"/>
                  </a:cubicBezTo>
                  <a:cubicBezTo>
                    <a:pt x="13" y="7"/>
                    <a:pt x="13" y="7"/>
                    <a:pt x="13" y="7"/>
                  </a:cubicBezTo>
                  <a:cubicBezTo>
                    <a:pt x="13" y="6"/>
                    <a:pt x="13" y="4"/>
                    <a:pt x="12" y="3"/>
                  </a:cubicBezTo>
                  <a:cubicBezTo>
                    <a:pt x="11" y="2"/>
                    <a:pt x="10" y="1"/>
                    <a:pt x="8" y="0"/>
                  </a:cubicBezTo>
                  <a:cubicBezTo>
                    <a:pt x="8" y="0"/>
                    <a:pt x="8" y="0"/>
                    <a:pt x="8" y="0"/>
                  </a:cubicBezTo>
                  <a:cubicBezTo>
                    <a:pt x="6" y="0"/>
                    <a:pt x="5" y="0"/>
                    <a:pt x="4" y="0"/>
                  </a:cubicBezTo>
                  <a:cubicBezTo>
                    <a:pt x="2" y="0"/>
                    <a:pt x="1" y="1"/>
                    <a:pt x="1" y="2"/>
                  </a:cubicBezTo>
                  <a:cubicBezTo>
                    <a:pt x="1" y="2"/>
                    <a:pt x="1" y="2"/>
                    <a:pt x="1" y="2"/>
                  </a:cubicBezTo>
                  <a:cubicBezTo>
                    <a:pt x="0" y="4"/>
                    <a:pt x="0" y="5"/>
                    <a:pt x="1" y="6"/>
                  </a:cubicBezTo>
                  <a:cubicBezTo>
                    <a:pt x="2" y="7"/>
                    <a:pt x="3" y="8"/>
                    <a:pt x="5"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5" name="Freeform 476"/>
            <p:cNvSpPr>
              <a:spLocks noChangeArrowheads="1"/>
            </p:cNvSpPr>
            <p:nvPr/>
          </p:nvSpPr>
          <p:spPr bwMode="auto">
            <a:xfrm>
              <a:off x="1067" y="1308"/>
              <a:ext cx="31" cy="24"/>
            </a:xfrm>
            <a:custGeom>
              <a:avLst/>
              <a:gdLst>
                <a:gd name="T0" fmla="*/ 937 w 13"/>
                <a:gd name="T1" fmla="*/ 1757 h 10"/>
                <a:gd name="T2" fmla="*/ 165 w 13"/>
                <a:gd name="T3" fmla="*/ 564 h 10"/>
                <a:gd name="T4" fmla="*/ 1450 w 13"/>
                <a:gd name="T5" fmla="*/ 168 h 10"/>
                <a:gd name="T6" fmla="*/ 2234 w 13"/>
                <a:gd name="T7" fmla="*/ 1354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10"/>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6" name="Freeform 477"/>
            <p:cNvSpPr>
              <a:spLocks noChangeArrowheads="1"/>
            </p:cNvSpPr>
            <p:nvPr/>
          </p:nvSpPr>
          <p:spPr bwMode="auto">
            <a:xfrm>
              <a:off x="1067" y="1308"/>
              <a:ext cx="31" cy="24"/>
            </a:xfrm>
            <a:custGeom>
              <a:avLst/>
              <a:gdLst>
                <a:gd name="T0" fmla="*/ 937 w 13"/>
                <a:gd name="T1" fmla="*/ 1757 h 10"/>
                <a:gd name="T2" fmla="*/ 937 w 13"/>
                <a:gd name="T3" fmla="*/ 1522 h 10"/>
                <a:gd name="T4" fmla="*/ 393 w 13"/>
                <a:gd name="T5" fmla="*/ 1135 h 10"/>
                <a:gd name="T6" fmla="*/ 393 w 13"/>
                <a:gd name="T7" fmla="*/ 564 h 10"/>
                <a:gd name="T8" fmla="*/ 393 w 13"/>
                <a:gd name="T9" fmla="*/ 564 h 10"/>
                <a:gd name="T10" fmla="*/ 773 w 13"/>
                <a:gd name="T11" fmla="*/ 168 h 10"/>
                <a:gd name="T12" fmla="*/ 1450 w 13"/>
                <a:gd name="T13" fmla="*/ 403 h 10"/>
                <a:gd name="T14" fmla="*/ 1450 w 13"/>
                <a:gd name="T15" fmla="*/ 403 h 10"/>
                <a:gd name="T16" fmla="*/ 2008 w 13"/>
                <a:gd name="T17" fmla="*/ 802 h 10"/>
                <a:gd name="T18" fmla="*/ 2234 w 13"/>
                <a:gd name="T19" fmla="*/ 1354 h 10"/>
                <a:gd name="T20" fmla="*/ 2234 w 13"/>
                <a:gd name="T21" fmla="*/ 1354 h 10"/>
                <a:gd name="T22" fmla="*/ 1614 w 13"/>
                <a:gd name="T23" fmla="*/ 1757 h 10"/>
                <a:gd name="T24" fmla="*/ 1068 w 13"/>
                <a:gd name="T25" fmla="*/ 1757 h 10"/>
                <a:gd name="T26" fmla="*/ 937 w 13"/>
                <a:gd name="T27" fmla="*/ 1522 h 10"/>
                <a:gd name="T28" fmla="*/ 937 w 13"/>
                <a:gd name="T29" fmla="*/ 1757 h 10"/>
                <a:gd name="T30" fmla="*/ 937 w 13"/>
                <a:gd name="T31" fmla="*/ 1757 h 10"/>
                <a:gd name="T32" fmla="*/ 937 w 13"/>
                <a:gd name="T33" fmla="*/ 1925 h 10"/>
                <a:gd name="T34" fmla="*/ 1843 w 13"/>
                <a:gd name="T35" fmla="*/ 1925 h 10"/>
                <a:gd name="T36" fmla="*/ 2389 w 13"/>
                <a:gd name="T37" fmla="*/ 1522 h 10"/>
                <a:gd name="T38" fmla="*/ 2389 w 13"/>
                <a:gd name="T39" fmla="*/ 1354 h 10"/>
                <a:gd name="T40" fmla="*/ 2234 w 13"/>
                <a:gd name="T41" fmla="*/ 802 h 10"/>
                <a:gd name="T42" fmla="*/ 1614 w 13"/>
                <a:gd name="T43" fmla="*/ 168 h 10"/>
                <a:gd name="T44" fmla="*/ 1450 w 13"/>
                <a:gd name="T45" fmla="*/ 168 h 10"/>
                <a:gd name="T46" fmla="*/ 773 w 13"/>
                <a:gd name="T47" fmla="*/ 0 h 10"/>
                <a:gd name="T48" fmla="*/ 165 w 13"/>
                <a:gd name="T49" fmla="*/ 564 h 10"/>
                <a:gd name="T50" fmla="*/ 165 w 13"/>
                <a:gd name="T51" fmla="*/ 564 h 10"/>
                <a:gd name="T52" fmla="*/ 165 w 13"/>
                <a:gd name="T53" fmla="*/ 1354 h 10"/>
                <a:gd name="T54" fmla="*/ 937 w 13"/>
                <a:gd name="T55" fmla="*/ 1757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3" y="7"/>
                    <a:pt x="2" y="6"/>
                  </a:cubicBezTo>
                  <a:cubicBezTo>
                    <a:pt x="2" y="5"/>
                    <a:pt x="1" y="4"/>
                    <a:pt x="2" y="3"/>
                  </a:cubicBezTo>
                  <a:cubicBezTo>
                    <a:pt x="2" y="3"/>
                    <a:pt x="2" y="3"/>
                    <a:pt x="2" y="3"/>
                  </a:cubicBezTo>
                  <a:cubicBezTo>
                    <a:pt x="2" y="2"/>
                    <a:pt x="3" y="2"/>
                    <a:pt x="4" y="1"/>
                  </a:cubicBezTo>
                  <a:cubicBezTo>
                    <a:pt x="5" y="1"/>
                    <a:pt x="6" y="1"/>
                    <a:pt x="8" y="2"/>
                  </a:cubicBezTo>
                  <a:cubicBezTo>
                    <a:pt x="8" y="2"/>
                    <a:pt x="8" y="2"/>
                    <a:pt x="8" y="2"/>
                  </a:cubicBezTo>
                  <a:cubicBezTo>
                    <a:pt x="10" y="2"/>
                    <a:pt x="11" y="3"/>
                    <a:pt x="11" y="4"/>
                  </a:cubicBezTo>
                  <a:cubicBezTo>
                    <a:pt x="12" y="5"/>
                    <a:pt x="12" y="6"/>
                    <a:pt x="12" y="7"/>
                  </a:cubicBezTo>
                  <a:cubicBezTo>
                    <a:pt x="12" y="7"/>
                    <a:pt x="12" y="7"/>
                    <a:pt x="12" y="7"/>
                  </a:cubicBezTo>
                  <a:cubicBezTo>
                    <a:pt x="11" y="8"/>
                    <a:pt x="11" y="9"/>
                    <a:pt x="9" y="9"/>
                  </a:cubicBezTo>
                  <a:cubicBezTo>
                    <a:pt x="8" y="9"/>
                    <a:pt x="7" y="9"/>
                    <a:pt x="6" y="9"/>
                  </a:cubicBezTo>
                  <a:cubicBezTo>
                    <a:pt x="6" y="9"/>
                    <a:pt x="5" y="9"/>
                    <a:pt x="5" y="8"/>
                  </a:cubicBezTo>
                  <a:cubicBezTo>
                    <a:pt x="5" y="9"/>
                    <a:pt x="5" y="9"/>
                    <a:pt x="5" y="9"/>
                  </a:cubicBezTo>
                  <a:cubicBezTo>
                    <a:pt x="5" y="9"/>
                    <a:pt x="5" y="9"/>
                    <a:pt x="5" y="9"/>
                  </a:cubicBezTo>
                  <a:cubicBezTo>
                    <a:pt x="5" y="10"/>
                    <a:pt x="5" y="10"/>
                    <a:pt x="5" y="10"/>
                  </a:cubicBezTo>
                  <a:cubicBezTo>
                    <a:pt x="7" y="10"/>
                    <a:pt x="8" y="10"/>
                    <a:pt x="10" y="10"/>
                  </a:cubicBezTo>
                  <a:cubicBezTo>
                    <a:pt x="11" y="10"/>
                    <a:pt x="12" y="9"/>
                    <a:pt x="13" y="8"/>
                  </a:cubicBezTo>
                  <a:cubicBezTo>
                    <a:pt x="13" y="7"/>
                    <a:pt x="13" y="7"/>
                    <a:pt x="13" y="7"/>
                  </a:cubicBezTo>
                  <a:cubicBezTo>
                    <a:pt x="13" y="6"/>
                    <a:pt x="13" y="5"/>
                    <a:pt x="12" y="4"/>
                  </a:cubicBezTo>
                  <a:cubicBezTo>
                    <a:pt x="11" y="2"/>
                    <a:pt x="10" y="1"/>
                    <a:pt x="9" y="1"/>
                  </a:cubicBezTo>
                  <a:cubicBezTo>
                    <a:pt x="8" y="1"/>
                    <a:pt x="8" y="1"/>
                    <a:pt x="8" y="1"/>
                  </a:cubicBezTo>
                  <a:cubicBezTo>
                    <a:pt x="7" y="0"/>
                    <a:pt x="5" y="0"/>
                    <a:pt x="4" y="0"/>
                  </a:cubicBezTo>
                  <a:cubicBezTo>
                    <a:pt x="2" y="1"/>
                    <a:pt x="1" y="1"/>
                    <a:pt x="1" y="3"/>
                  </a:cubicBezTo>
                  <a:cubicBezTo>
                    <a:pt x="1" y="3"/>
                    <a:pt x="1" y="3"/>
                    <a:pt x="1" y="3"/>
                  </a:cubicBezTo>
                  <a:cubicBezTo>
                    <a:pt x="0" y="4"/>
                    <a:pt x="1" y="5"/>
                    <a:pt x="1" y="7"/>
                  </a:cubicBezTo>
                  <a:cubicBezTo>
                    <a:pt x="2" y="8"/>
                    <a:pt x="3" y="9"/>
                    <a:pt x="5"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7" name="Freeform 478"/>
            <p:cNvSpPr>
              <a:spLocks noChangeArrowheads="1"/>
            </p:cNvSpPr>
            <p:nvPr/>
          </p:nvSpPr>
          <p:spPr bwMode="auto">
            <a:xfrm>
              <a:off x="1006" y="1254"/>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8" name="Freeform 479"/>
            <p:cNvSpPr>
              <a:spLocks noChangeArrowheads="1"/>
            </p:cNvSpPr>
            <p:nvPr/>
          </p:nvSpPr>
          <p:spPr bwMode="auto">
            <a:xfrm>
              <a:off x="1006" y="1254"/>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147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0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3"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1"/>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9"/>
                    <a:pt x="12" y="7"/>
                  </a:cubicBezTo>
                  <a:cubicBezTo>
                    <a:pt x="12" y="7"/>
                    <a:pt x="12" y="7"/>
                    <a:pt x="12" y="7"/>
                  </a:cubicBezTo>
                  <a:cubicBezTo>
                    <a:pt x="13" y="6"/>
                    <a:pt x="12"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79" name="Freeform 480"/>
            <p:cNvSpPr>
              <a:spLocks noChangeArrowheads="1"/>
            </p:cNvSpPr>
            <p:nvPr/>
          </p:nvSpPr>
          <p:spPr bwMode="auto">
            <a:xfrm>
              <a:off x="1025" y="1273"/>
              <a:ext cx="31" cy="26"/>
            </a:xfrm>
            <a:custGeom>
              <a:avLst/>
              <a:gdLst>
                <a:gd name="T0" fmla="*/ 937 w 13"/>
                <a:gd name="T1" fmla="*/ 1558 h 11"/>
                <a:gd name="T2" fmla="*/ 165 w 13"/>
                <a:gd name="T3" fmla="*/ 532 h 11"/>
                <a:gd name="T4" fmla="*/ 1450 w 13"/>
                <a:gd name="T5" fmla="*/ 369 h 11"/>
                <a:gd name="T6" fmla="*/ 2234 w 13"/>
                <a:gd name="T7" fmla="*/ 1402 h 11"/>
                <a:gd name="T8" fmla="*/ 937 w 13"/>
                <a:gd name="T9" fmla="*/ 1558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5" y="9"/>
                  </a:moveTo>
                  <a:cubicBezTo>
                    <a:pt x="2" y="8"/>
                    <a:pt x="0" y="5"/>
                    <a:pt x="1" y="3"/>
                  </a:cubicBezTo>
                  <a:cubicBezTo>
                    <a:pt x="2" y="1"/>
                    <a:pt x="5" y="0"/>
                    <a:pt x="8" y="2"/>
                  </a:cubicBezTo>
                  <a:cubicBezTo>
                    <a:pt x="11" y="3"/>
                    <a:pt x="13" y="6"/>
                    <a:pt x="12" y="8"/>
                  </a:cubicBezTo>
                  <a:cubicBezTo>
                    <a:pt x="11" y="10"/>
                    <a:pt x="8" y="11"/>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0" name="Freeform 481"/>
            <p:cNvSpPr>
              <a:spLocks noChangeArrowheads="1"/>
            </p:cNvSpPr>
            <p:nvPr/>
          </p:nvSpPr>
          <p:spPr bwMode="auto">
            <a:xfrm>
              <a:off x="1025" y="1273"/>
              <a:ext cx="31" cy="26"/>
            </a:xfrm>
            <a:custGeom>
              <a:avLst/>
              <a:gdLst>
                <a:gd name="T0" fmla="*/ 937 w 13"/>
                <a:gd name="T1" fmla="*/ 1558 h 11"/>
                <a:gd name="T2" fmla="*/ 937 w 13"/>
                <a:gd name="T3" fmla="*/ 1558 h 11"/>
                <a:gd name="T4" fmla="*/ 393 w 13"/>
                <a:gd name="T5" fmla="*/ 1028 h 11"/>
                <a:gd name="T6" fmla="*/ 165 w 13"/>
                <a:gd name="T7" fmla="*/ 532 h 11"/>
                <a:gd name="T8" fmla="*/ 165 w 13"/>
                <a:gd name="T9" fmla="*/ 532 h 11"/>
                <a:gd name="T10" fmla="*/ 773 w 13"/>
                <a:gd name="T11" fmla="*/ 369 h 11"/>
                <a:gd name="T12" fmla="*/ 1331 w 13"/>
                <a:gd name="T13" fmla="*/ 369 h 11"/>
                <a:gd name="T14" fmla="*/ 1450 w 13"/>
                <a:gd name="T15" fmla="*/ 369 h 11"/>
                <a:gd name="T16" fmla="*/ 2008 w 13"/>
                <a:gd name="T17" fmla="*/ 659 h 11"/>
                <a:gd name="T18" fmla="*/ 2008 w 13"/>
                <a:gd name="T19" fmla="*/ 1257 h 11"/>
                <a:gd name="T20" fmla="*/ 2008 w 13"/>
                <a:gd name="T21" fmla="*/ 1257 h 11"/>
                <a:gd name="T22" fmla="*/ 1614 w 13"/>
                <a:gd name="T23" fmla="*/ 1558 h 11"/>
                <a:gd name="T24" fmla="*/ 937 w 13"/>
                <a:gd name="T25" fmla="*/ 1558 h 11"/>
                <a:gd name="T26" fmla="*/ 937 w 13"/>
                <a:gd name="T27" fmla="*/ 1558 h 11"/>
                <a:gd name="T28" fmla="*/ 937 w 13"/>
                <a:gd name="T29" fmla="*/ 1558 h 11"/>
                <a:gd name="T30" fmla="*/ 937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937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2" y="7"/>
                    <a:pt x="2" y="6"/>
                  </a:cubicBezTo>
                  <a:cubicBezTo>
                    <a:pt x="1" y="5"/>
                    <a:pt x="1" y="4"/>
                    <a:pt x="1" y="3"/>
                  </a:cubicBezTo>
                  <a:cubicBezTo>
                    <a:pt x="1" y="3"/>
                    <a:pt x="1" y="3"/>
                    <a:pt x="1" y="3"/>
                  </a:cubicBezTo>
                  <a:cubicBezTo>
                    <a:pt x="2" y="3"/>
                    <a:pt x="3" y="2"/>
                    <a:pt x="4" y="2"/>
                  </a:cubicBezTo>
                  <a:cubicBezTo>
                    <a:pt x="5" y="1"/>
                    <a:pt x="6" y="1"/>
                    <a:pt x="7" y="2"/>
                  </a:cubicBezTo>
                  <a:cubicBezTo>
                    <a:pt x="8" y="2"/>
                    <a:pt x="8" y="2"/>
                    <a:pt x="8" y="2"/>
                  </a:cubicBezTo>
                  <a:cubicBezTo>
                    <a:pt x="9" y="3"/>
                    <a:pt x="10" y="4"/>
                    <a:pt x="11" y="4"/>
                  </a:cubicBezTo>
                  <a:cubicBezTo>
                    <a:pt x="12" y="5"/>
                    <a:pt x="12" y="6"/>
                    <a:pt x="11" y="7"/>
                  </a:cubicBezTo>
                  <a:cubicBezTo>
                    <a:pt x="11" y="7"/>
                    <a:pt x="11" y="7"/>
                    <a:pt x="11" y="7"/>
                  </a:cubicBezTo>
                  <a:cubicBezTo>
                    <a:pt x="11" y="8"/>
                    <a:pt x="10" y="9"/>
                    <a:pt x="9" y="9"/>
                  </a:cubicBezTo>
                  <a:cubicBezTo>
                    <a:pt x="8" y="9"/>
                    <a:pt x="7" y="9"/>
                    <a:pt x="5" y="9"/>
                  </a:cubicBezTo>
                  <a:cubicBezTo>
                    <a:pt x="5" y="9"/>
                    <a:pt x="5" y="9"/>
                    <a:pt x="5" y="9"/>
                  </a:cubicBezTo>
                  <a:cubicBezTo>
                    <a:pt x="5" y="9"/>
                    <a:pt x="5" y="9"/>
                    <a:pt x="5" y="9"/>
                  </a:cubicBezTo>
                  <a:cubicBezTo>
                    <a:pt x="5" y="10"/>
                    <a:pt x="5" y="10"/>
                    <a:pt x="5" y="10"/>
                  </a:cubicBezTo>
                  <a:cubicBezTo>
                    <a:pt x="5" y="10"/>
                    <a:pt x="5" y="10"/>
                    <a:pt x="5" y="10"/>
                  </a:cubicBezTo>
                  <a:cubicBezTo>
                    <a:pt x="6" y="10"/>
                    <a:pt x="8" y="11"/>
                    <a:pt x="9" y="10"/>
                  </a:cubicBezTo>
                  <a:cubicBezTo>
                    <a:pt x="11" y="10"/>
                    <a:pt x="12" y="9"/>
                    <a:pt x="12" y="8"/>
                  </a:cubicBezTo>
                  <a:cubicBezTo>
                    <a:pt x="12" y="8"/>
                    <a:pt x="12" y="8"/>
                    <a:pt x="12" y="8"/>
                  </a:cubicBezTo>
                  <a:cubicBezTo>
                    <a:pt x="13" y="6"/>
                    <a:pt x="13" y="5"/>
                    <a:pt x="12" y="4"/>
                  </a:cubicBezTo>
                  <a:cubicBezTo>
                    <a:pt x="11" y="3"/>
                    <a:pt x="10" y="2"/>
                    <a:pt x="8" y="1"/>
                  </a:cubicBezTo>
                  <a:cubicBezTo>
                    <a:pt x="8" y="1"/>
                    <a:pt x="8" y="1"/>
                    <a:pt x="8" y="1"/>
                  </a:cubicBezTo>
                  <a:cubicBezTo>
                    <a:pt x="6" y="0"/>
                    <a:pt x="5" y="0"/>
                    <a:pt x="3" y="1"/>
                  </a:cubicBezTo>
                  <a:cubicBezTo>
                    <a:pt x="2" y="1"/>
                    <a:pt x="1" y="2"/>
                    <a:pt x="0" y="3"/>
                  </a:cubicBezTo>
                  <a:cubicBezTo>
                    <a:pt x="0" y="3"/>
                    <a:pt x="0" y="3"/>
                    <a:pt x="0" y="3"/>
                  </a:cubicBezTo>
                  <a:cubicBezTo>
                    <a:pt x="0" y="4"/>
                    <a:pt x="0" y="6"/>
                    <a:pt x="1" y="7"/>
                  </a:cubicBezTo>
                  <a:cubicBezTo>
                    <a:pt x="2" y="8"/>
                    <a:pt x="3" y="9"/>
                    <a:pt x="5"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1" name="Freeform 482"/>
            <p:cNvSpPr>
              <a:spLocks noChangeArrowheads="1"/>
            </p:cNvSpPr>
            <p:nvPr/>
          </p:nvSpPr>
          <p:spPr bwMode="auto">
            <a:xfrm>
              <a:off x="1046" y="1292"/>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2" name="Freeform 483"/>
            <p:cNvSpPr>
              <a:spLocks noChangeArrowheads="1"/>
            </p:cNvSpPr>
            <p:nvPr/>
          </p:nvSpPr>
          <p:spPr bwMode="auto">
            <a:xfrm>
              <a:off x="1046" y="1292"/>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338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147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2"/>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9"/>
                    <a:pt x="12" y="7"/>
                  </a:cubicBezTo>
                  <a:cubicBezTo>
                    <a:pt x="12" y="7"/>
                    <a:pt x="12" y="7"/>
                    <a:pt x="12" y="7"/>
                  </a:cubicBezTo>
                  <a:cubicBezTo>
                    <a:pt x="13" y="6"/>
                    <a:pt x="12" y="5"/>
                    <a:pt x="12" y="3"/>
                  </a:cubicBezTo>
                  <a:cubicBezTo>
                    <a:pt x="11" y="2"/>
                    <a:pt x="10" y="1"/>
                    <a:pt x="8" y="1"/>
                  </a:cubicBezTo>
                  <a:cubicBezTo>
                    <a:pt x="8" y="1"/>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3" name="Freeform 484"/>
            <p:cNvSpPr>
              <a:spLocks noChangeArrowheads="1"/>
            </p:cNvSpPr>
            <p:nvPr/>
          </p:nvSpPr>
          <p:spPr bwMode="auto">
            <a:xfrm>
              <a:off x="1093" y="1325"/>
              <a:ext cx="31" cy="23"/>
            </a:xfrm>
            <a:custGeom>
              <a:avLst/>
              <a:gdLst>
                <a:gd name="T0" fmla="*/ 937 w 13"/>
                <a:gd name="T1" fmla="*/ 1143 h 10"/>
                <a:gd name="T2" fmla="*/ 165 w 13"/>
                <a:gd name="T3" fmla="*/ 338 h 10"/>
                <a:gd name="T4" fmla="*/ 1450 w 13"/>
                <a:gd name="T5" fmla="*/ 147 h 10"/>
                <a:gd name="T6" fmla="*/ 2234 w 13"/>
                <a:gd name="T7" fmla="*/ 1030 h 10"/>
                <a:gd name="T8" fmla="*/ 937 w 13"/>
                <a:gd name="T9" fmla="*/ 1143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8"/>
                  </a:moveTo>
                  <a:cubicBezTo>
                    <a:pt x="2" y="7"/>
                    <a:pt x="0" y="5"/>
                    <a:pt x="1" y="2"/>
                  </a:cubicBezTo>
                  <a:cubicBezTo>
                    <a:pt x="2" y="0"/>
                    <a:pt x="5" y="0"/>
                    <a:pt x="8" y="1"/>
                  </a:cubicBezTo>
                  <a:cubicBezTo>
                    <a:pt x="11" y="2"/>
                    <a:pt x="13" y="5"/>
                    <a:pt x="12" y="7"/>
                  </a:cubicBezTo>
                  <a:cubicBezTo>
                    <a:pt x="11" y="9"/>
                    <a:pt x="8" y="10"/>
                    <a:pt x="5" y="8"/>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4" name="Freeform 485"/>
            <p:cNvSpPr>
              <a:spLocks noChangeArrowheads="1"/>
            </p:cNvSpPr>
            <p:nvPr/>
          </p:nvSpPr>
          <p:spPr bwMode="auto">
            <a:xfrm>
              <a:off x="1093" y="1322"/>
              <a:ext cx="31" cy="26"/>
            </a:xfrm>
            <a:custGeom>
              <a:avLst/>
              <a:gdLst>
                <a:gd name="T0" fmla="*/ 937 w 13"/>
                <a:gd name="T1" fmla="*/ 1558 h 11"/>
                <a:gd name="T2" fmla="*/ 937 w 13"/>
                <a:gd name="T3" fmla="*/ 1558 h 11"/>
                <a:gd name="T4" fmla="*/ 393 w 13"/>
                <a:gd name="T5" fmla="*/ 1257 h 11"/>
                <a:gd name="T6" fmla="*/ 165 w 13"/>
                <a:gd name="T7" fmla="*/ 659 h 11"/>
                <a:gd name="T8" fmla="*/ 165 w 13"/>
                <a:gd name="T9" fmla="*/ 659 h 11"/>
                <a:gd name="T10" fmla="*/ 558 w 13"/>
                <a:gd name="T11" fmla="*/ 369 h 11"/>
                <a:gd name="T12" fmla="*/ 1331 w 13"/>
                <a:gd name="T13" fmla="*/ 369 h 11"/>
                <a:gd name="T14" fmla="*/ 1450 w 13"/>
                <a:gd name="T15" fmla="*/ 369 h 11"/>
                <a:gd name="T16" fmla="*/ 2008 w 13"/>
                <a:gd name="T17" fmla="*/ 872 h 11"/>
                <a:gd name="T18" fmla="*/ 2008 w 13"/>
                <a:gd name="T19" fmla="*/ 1402 h 11"/>
                <a:gd name="T20" fmla="*/ 2008 w 13"/>
                <a:gd name="T21" fmla="*/ 1402 h 11"/>
                <a:gd name="T22" fmla="*/ 1614 w 13"/>
                <a:gd name="T23" fmla="*/ 1558 h 11"/>
                <a:gd name="T24" fmla="*/ 937 w 13"/>
                <a:gd name="T25" fmla="*/ 1558 h 11"/>
                <a:gd name="T26" fmla="*/ 937 w 13"/>
                <a:gd name="T27" fmla="*/ 1558 h 11"/>
                <a:gd name="T28" fmla="*/ 937 w 13"/>
                <a:gd name="T29" fmla="*/ 1558 h 11"/>
                <a:gd name="T30" fmla="*/ 773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773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3" y="8"/>
                    <a:pt x="2" y="8"/>
                    <a:pt x="2" y="7"/>
                  </a:cubicBezTo>
                  <a:cubicBezTo>
                    <a:pt x="1" y="6"/>
                    <a:pt x="1" y="5"/>
                    <a:pt x="1" y="4"/>
                  </a:cubicBezTo>
                  <a:cubicBezTo>
                    <a:pt x="1" y="4"/>
                    <a:pt x="1" y="4"/>
                    <a:pt x="1" y="4"/>
                  </a:cubicBezTo>
                  <a:cubicBezTo>
                    <a:pt x="2" y="3"/>
                    <a:pt x="2" y="2"/>
                    <a:pt x="3" y="2"/>
                  </a:cubicBezTo>
                  <a:cubicBezTo>
                    <a:pt x="5" y="2"/>
                    <a:pt x="6" y="2"/>
                    <a:pt x="7" y="2"/>
                  </a:cubicBezTo>
                  <a:cubicBezTo>
                    <a:pt x="7" y="2"/>
                    <a:pt x="8" y="2"/>
                    <a:pt x="8" y="2"/>
                  </a:cubicBezTo>
                  <a:cubicBezTo>
                    <a:pt x="9" y="3"/>
                    <a:pt x="10" y="4"/>
                    <a:pt x="11" y="5"/>
                  </a:cubicBezTo>
                  <a:cubicBezTo>
                    <a:pt x="11" y="6"/>
                    <a:pt x="12" y="7"/>
                    <a:pt x="11" y="8"/>
                  </a:cubicBezTo>
                  <a:cubicBezTo>
                    <a:pt x="11" y="8"/>
                    <a:pt x="11" y="8"/>
                    <a:pt x="11" y="8"/>
                  </a:cubicBezTo>
                  <a:cubicBezTo>
                    <a:pt x="11" y="9"/>
                    <a:pt x="10" y="9"/>
                    <a:pt x="9" y="9"/>
                  </a:cubicBezTo>
                  <a:cubicBezTo>
                    <a:pt x="8" y="10"/>
                    <a:pt x="7" y="10"/>
                    <a:pt x="5" y="9"/>
                  </a:cubicBezTo>
                  <a:cubicBezTo>
                    <a:pt x="5" y="9"/>
                    <a:pt x="5" y="9"/>
                    <a:pt x="5" y="9"/>
                  </a:cubicBezTo>
                  <a:cubicBezTo>
                    <a:pt x="5" y="9"/>
                    <a:pt x="5" y="9"/>
                    <a:pt x="5" y="9"/>
                  </a:cubicBezTo>
                  <a:cubicBezTo>
                    <a:pt x="4" y="10"/>
                    <a:pt x="4" y="10"/>
                    <a:pt x="4" y="10"/>
                  </a:cubicBezTo>
                  <a:cubicBezTo>
                    <a:pt x="5" y="10"/>
                    <a:pt x="5" y="10"/>
                    <a:pt x="5" y="10"/>
                  </a:cubicBezTo>
                  <a:cubicBezTo>
                    <a:pt x="6" y="11"/>
                    <a:pt x="8" y="11"/>
                    <a:pt x="9" y="10"/>
                  </a:cubicBezTo>
                  <a:cubicBezTo>
                    <a:pt x="11" y="10"/>
                    <a:pt x="12" y="9"/>
                    <a:pt x="12" y="8"/>
                  </a:cubicBezTo>
                  <a:cubicBezTo>
                    <a:pt x="12" y="8"/>
                    <a:pt x="12" y="8"/>
                    <a:pt x="12" y="8"/>
                  </a:cubicBezTo>
                  <a:cubicBezTo>
                    <a:pt x="13" y="7"/>
                    <a:pt x="12" y="5"/>
                    <a:pt x="12" y="4"/>
                  </a:cubicBezTo>
                  <a:cubicBezTo>
                    <a:pt x="11" y="3"/>
                    <a:pt x="10" y="2"/>
                    <a:pt x="8" y="1"/>
                  </a:cubicBezTo>
                  <a:cubicBezTo>
                    <a:pt x="8" y="1"/>
                    <a:pt x="8" y="1"/>
                    <a:pt x="8" y="1"/>
                  </a:cubicBezTo>
                  <a:cubicBezTo>
                    <a:pt x="6" y="1"/>
                    <a:pt x="5" y="0"/>
                    <a:pt x="3" y="1"/>
                  </a:cubicBezTo>
                  <a:cubicBezTo>
                    <a:pt x="2" y="1"/>
                    <a:pt x="1" y="2"/>
                    <a:pt x="0" y="3"/>
                  </a:cubicBezTo>
                  <a:cubicBezTo>
                    <a:pt x="0" y="3"/>
                    <a:pt x="0" y="3"/>
                    <a:pt x="0" y="3"/>
                  </a:cubicBezTo>
                  <a:cubicBezTo>
                    <a:pt x="0" y="5"/>
                    <a:pt x="0" y="6"/>
                    <a:pt x="1" y="7"/>
                  </a:cubicBezTo>
                  <a:cubicBezTo>
                    <a:pt x="2" y="8"/>
                    <a:pt x="3" y="9"/>
                    <a:pt x="4" y="10"/>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5" name="Freeform 486"/>
            <p:cNvSpPr>
              <a:spLocks noChangeArrowheads="1"/>
            </p:cNvSpPr>
            <p:nvPr/>
          </p:nvSpPr>
          <p:spPr bwMode="auto">
            <a:xfrm>
              <a:off x="1119" y="1339"/>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6" name="Freeform 487"/>
            <p:cNvSpPr>
              <a:spLocks noChangeArrowheads="1"/>
            </p:cNvSpPr>
            <p:nvPr/>
          </p:nvSpPr>
          <p:spPr bwMode="auto">
            <a:xfrm>
              <a:off x="1119" y="1339"/>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147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0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3"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1"/>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8"/>
                    <a:pt x="12" y="7"/>
                  </a:cubicBezTo>
                  <a:cubicBezTo>
                    <a:pt x="12" y="7"/>
                    <a:pt x="12" y="7"/>
                    <a:pt x="12" y="7"/>
                  </a:cubicBezTo>
                  <a:cubicBezTo>
                    <a:pt x="13" y="6"/>
                    <a:pt x="12"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7" name="Freeform 488"/>
            <p:cNvSpPr>
              <a:spLocks noChangeArrowheads="1"/>
            </p:cNvSpPr>
            <p:nvPr/>
          </p:nvSpPr>
          <p:spPr bwMode="auto">
            <a:xfrm>
              <a:off x="947" y="1150"/>
              <a:ext cx="24" cy="23"/>
            </a:xfrm>
            <a:custGeom>
              <a:avLst/>
              <a:gdLst>
                <a:gd name="T0" fmla="*/ 967 w 10"/>
                <a:gd name="T1" fmla="*/ 1486 h 10"/>
                <a:gd name="T2" fmla="*/ 0 w 10"/>
                <a:gd name="T3" fmla="*/ 777 h 10"/>
                <a:gd name="T4" fmla="*/ 967 w 10"/>
                <a:gd name="T5" fmla="*/ 0 h 10"/>
                <a:gd name="T6" fmla="*/ 1925 w 10"/>
                <a:gd name="T7" fmla="*/ 777 h 10"/>
                <a:gd name="T8" fmla="*/ 967 w 10"/>
                <a:gd name="T9" fmla="*/ 1486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3" y="10"/>
                    <a:pt x="0" y="8"/>
                    <a:pt x="0" y="5"/>
                  </a:cubicBezTo>
                  <a:cubicBezTo>
                    <a:pt x="0" y="2"/>
                    <a:pt x="2" y="0"/>
                    <a:pt x="5" y="0"/>
                  </a:cubicBezTo>
                  <a:cubicBezTo>
                    <a:pt x="7" y="0"/>
                    <a:pt x="9" y="2"/>
                    <a:pt x="10" y="5"/>
                  </a:cubicBezTo>
                  <a:cubicBezTo>
                    <a:pt x="10" y="8"/>
                    <a:pt x="8" y="10"/>
                    <a:pt x="5"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8" name="Freeform 489"/>
            <p:cNvSpPr>
              <a:spLocks noChangeArrowheads="1"/>
            </p:cNvSpPr>
            <p:nvPr/>
          </p:nvSpPr>
          <p:spPr bwMode="auto">
            <a:xfrm>
              <a:off x="947" y="1148"/>
              <a:ext cx="24" cy="28"/>
            </a:xfrm>
            <a:custGeom>
              <a:avLst/>
              <a:gdLst>
                <a:gd name="T0" fmla="*/ 967 w 10"/>
                <a:gd name="T1" fmla="*/ 1801 h 12"/>
                <a:gd name="T2" fmla="*/ 967 w 10"/>
                <a:gd name="T3" fmla="*/ 1801 h 12"/>
                <a:gd name="T4" fmla="*/ 802 w 10"/>
                <a:gd name="T5" fmla="*/ 1601 h 12"/>
                <a:gd name="T6" fmla="*/ 168 w 10"/>
                <a:gd name="T7" fmla="*/ 980 h 12"/>
                <a:gd name="T8" fmla="*/ 168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135 w 10"/>
                <a:gd name="T29" fmla="*/ 0 h 12"/>
                <a:gd name="T30" fmla="*/ 967 w 10"/>
                <a:gd name="T31" fmla="*/ 0 h 12"/>
                <a:gd name="T32" fmla="*/ 0 w 10"/>
                <a:gd name="T33" fmla="*/ 621 h 12"/>
                <a:gd name="T34" fmla="*/ 0 w 10"/>
                <a:gd name="T35" fmla="*/ 980 h 12"/>
                <a:gd name="T36" fmla="*/ 564 w 10"/>
                <a:gd name="T37" fmla="*/ 1801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6" y="0"/>
                  </a:cubicBezTo>
                  <a:cubicBezTo>
                    <a:pt x="6" y="0"/>
                    <a:pt x="5" y="0"/>
                    <a:pt x="5" y="0"/>
                  </a:cubicBezTo>
                  <a:cubicBezTo>
                    <a:pt x="3" y="0"/>
                    <a:pt x="1" y="2"/>
                    <a:pt x="0" y="4"/>
                  </a:cubicBezTo>
                  <a:cubicBezTo>
                    <a:pt x="0" y="4"/>
                    <a:pt x="0" y="5"/>
                    <a:pt x="0" y="6"/>
                  </a:cubicBezTo>
                  <a:cubicBezTo>
                    <a:pt x="0" y="9"/>
                    <a:pt x="1" y="11"/>
                    <a:pt x="3" y="11"/>
                  </a:cubicBezTo>
                  <a:cubicBezTo>
                    <a:pt x="4" y="12"/>
                    <a:pt x="5"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89" name="Freeform 490"/>
            <p:cNvSpPr>
              <a:spLocks noChangeArrowheads="1"/>
            </p:cNvSpPr>
            <p:nvPr/>
          </p:nvSpPr>
          <p:spPr bwMode="auto">
            <a:xfrm>
              <a:off x="966" y="1166"/>
              <a:ext cx="21" cy="26"/>
            </a:xfrm>
            <a:custGeom>
              <a:avLst/>
              <a:gdLst>
                <a:gd name="T0" fmla="*/ 828 w 9"/>
                <a:gd name="T1" fmla="*/ 1900 h 11"/>
                <a:gd name="T2" fmla="*/ 0 w 9"/>
                <a:gd name="T3" fmla="*/ 1028 h 11"/>
                <a:gd name="T4" fmla="*/ 828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9"/>
                    <a:pt x="0" y="6"/>
                  </a:cubicBezTo>
                  <a:cubicBezTo>
                    <a:pt x="0" y="3"/>
                    <a:pt x="2" y="0"/>
                    <a:pt x="5" y="0"/>
                  </a:cubicBezTo>
                  <a:cubicBezTo>
                    <a:pt x="7" y="0"/>
                    <a:pt x="9" y="2"/>
                    <a:pt x="9" y="5"/>
                  </a:cubicBezTo>
                  <a:cubicBezTo>
                    <a:pt x="9" y="8"/>
                    <a:pt x="7"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0" name="Freeform 491"/>
            <p:cNvSpPr>
              <a:spLocks noChangeArrowheads="1"/>
            </p:cNvSpPr>
            <p:nvPr/>
          </p:nvSpPr>
          <p:spPr bwMode="auto">
            <a:xfrm>
              <a:off x="963" y="1166"/>
              <a:ext cx="26" cy="26"/>
            </a:xfrm>
            <a:custGeom>
              <a:avLst/>
              <a:gdLst>
                <a:gd name="T0" fmla="*/ 1028 w 11"/>
                <a:gd name="T1" fmla="*/ 1900 h 11"/>
                <a:gd name="T2" fmla="*/ 1028 w 11"/>
                <a:gd name="T3" fmla="*/ 1782 h 11"/>
                <a:gd name="T4" fmla="*/ 659 w 11"/>
                <a:gd name="T5" fmla="*/ 1782 h 11"/>
                <a:gd name="T6" fmla="*/ 369 w 11"/>
                <a:gd name="T7" fmla="*/ 1028 h 11"/>
                <a:gd name="T8" fmla="*/ 369 w 11"/>
                <a:gd name="T9" fmla="*/ 659 h 11"/>
                <a:gd name="T10" fmla="*/ 1028 w 11"/>
                <a:gd name="T11" fmla="*/ 156 h 11"/>
                <a:gd name="T12" fmla="*/ 1257 w 11"/>
                <a:gd name="T13" fmla="*/ 156 h 11"/>
                <a:gd name="T14" fmla="*/ 1782 w 11"/>
                <a:gd name="T15" fmla="*/ 872 h 11"/>
                <a:gd name="T16" fmla="*/ 1558 w 11"/>
                <a:gd name="T17" fmla="*/ 1257 h 11"/>
                <a:gd name="T18" fmla="*/ 1028 w 11"/>
                <a:gd name="T19" fmla="*/ 1782 h 11"/>
                <a:gd name="T20" fmla="*/ 1028 w 11"/>
                <a:gd name="T21" fmla="*/ 1900 h 11"/>
                <a:gd name="T22" fmla="*/ 1028 w 11"/>
                <a:gd name="T23" fmla="*/ 1900 h 11"/>
                <a:gd name="T24" fmla="*/ 1782 w 11"/>
                <a:gd name="T25" fmla="*/ 1402 h 11"/>
                <a:gd name="T26" fmla="*/ 1900 w 11"/>
                <a:gd name="T27" fmla="*/ 872 h 11"/>
                <a:gd name="T28" fmla="*/ 1257 w 11"/>
                <a:gd name="T29" fmla="*/ 0 h 11"/>
                <a:gd name="T30" fmla="*/ 1028 w 11"/>
                <a:gd name="T31" fmla="*/ 0 h 11"/>
                <a:gd name="T32" fmla="*/ 156 w 11"/>
                <a:gd name="T33" fmla="*/ 532 h 11"/>
                <a:gd name="T34" fmla="*/ 156 w 11"/>
                <a:gd name="T35" fmla="*/ 1028 h 11"/>
                <a:gd name="T36" fmla="*/ 659 w 11"/>
                <a:gd name="T37" fmla="*/ 1900 h 11"/>
                <a:gd name="T38" fmla="*/ 1028 w 11"/>
                <a:gd name="T39" fmla="*/ 1900 h 11"/>
                <a:gd name="T40" fmla="*/ 1028 w 11"/>
                <a:gd name="T41" fmla="*/ 190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1"/>
                <a:gd name="T65" fmla="*/ 11 w 11"/>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1">
                  <a:moveTo>
                    <a:pt x="6" y="11"/>
                  </a:moveTo>
                  <a:cubicBezTo>
                    <a:pt x="6" y="10"/>
                    <a:pt x="6" y="10"/>
                    <a:pt x="6" y="10"/>
                  </a:cubicBezTo>
                  <a:cubicBezTo>
                    <a:pt x="5" y="10"/>
                    <a:pt x="5" y="10"/>
                    <a:pt x="4" y="10"/>
                  </a:cubicBezTo>
                  <a:cubicBezTo>
                    <a:pt x="3" y="10"/>
                    <a:pt x="2" y="8"/>
                    <a:pt x="2" y="6"/>
                  </a:cubicBezTo>
                  <a:cubicBezTo>
                    <a:pt x="2" y="5"/>
                    <a:pt x="2" y="4"/>
                    <a:pt x="2" y="4"/>
                  </a:cubicBezTo>
                  <a:cubicBezTo>
                    <a:pt x="3" y="2"/>
                    <a:pt x="4" y="1"/>
                    <a:pt x="6" y="1"/>
                  </a:cubicBezTo>
                  <a:cubicBezTo>
                    <a:pt x="6" y="1"/>
                    <a:pt x="6" y="1"/>
                    <a:pt x="7" y="1"/>
                  </a:cubicBezTo>
                  <a:cubicBezTo>
                    <a:pt x="8" y="1"/>
                    <a:pt x="10" y="3"/>
                    <a:pt x="10" y="5"/>
                  </a:cubicBezTo>
                  <a:cubicBezTo>
                    <a:pt x="10" y="6"/>
                    <a:pt x="10" y="7"/>
                    <a:pt x="9" y="7"/>
                  </a:cubicBezTo>
                  <a:cubicBezTo>
                    <a:pt x="9" y="9"/>
                    <a:pt x="7" y="10"/>
                    <a:pt x="6" y="10"/>
                  </a:cubicBezTo>
                  <a:cubicBezTo>
                    <a:pt x="6" y="11"/>
                    <a:pt x="6" y="11"/>
                    <a:pt x="6" y="11"/>
                  </a:cubicBezTo>
                  <a:cubicBezTo>
                    <a:pt x="6" y="11"/>
                    <a:pt x="6" y="11"/>
                    <a:pt x="6" y="11"/>
                  </a:cubicBezTo>
                  <a:cubicBezTo>
                    <a:pt x="8" y="11"/>
                    <a:pt x="10" y="10"/>
                    <a:pt x="10" y="8"/>
                  </a:cubicBezTo>
                  <a:cubicBezTo>
                    <a:pt x="11" y="7"/>
                    <a:pt x="11" y="6"/>
                    <a:pt x="11" y="5"/>
                  </a:cubicBezTo>
                  <a:cubicBezTo>
                    <a:pt x="11" y="3"/>
                    <a:pt x="9" y="1"/>
                    <a:pt x="7" y="0"/>
                  </a:cubicBezTo>
                  <a:cubicBezTo>
                    <a:pt x="7" y="0"/>
                    <a:pt x="6" y="0"/>
                    <a:pt x="6" y="0"/>
                  </a:cubicBezTo>
                  <a:cubicBezTo>
                    <a:pt x="3" y="0"/>
                    <a:pt x="2" y="1"/>
                    <a:pt x="1" y="3"/>
                  </a:cubicBezTo>
                  <a:cubicBezTo>
                    <a:pt x="1" y="4"/>
                    <a:pt x="0" y="5"/>
                    <a:pt x="1" y="6"/>
                  </a:cubicBezTo>
                  <a:cubicBezTo>
                    <a:pt x="1" y="8"/>
                    <a:pt x="2" y="10"/>
                    <a:pt x="4" y="11"/>
                  </a:cubicBezTo>
                  <a:cubicBezTo>
                    <a:pt x="5" y="11"/>
                    <a:pt x="5" y="11"/>
                    <a:pt x="6" y="11"/>
                  </a:cubicBezTo>
                  <a:cubicBezTo>
                    <a:pt x="6" y="11"/>
                    <a:pt x="6" y="11"/>
                    <a:pt x="6"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1" name="Freeform 492"/>
            <p:cNvSpPr>
              <a:spLocks noChangeArrowheads="1"/>
            </p:cNvSpPr>
            <p:nvPr/>
          </p:nvSpPr>
          <p:spPr bwMode="auto">
            <a:xfrm>
              <a:off x="1046" y="1218"/>
              <a:ext cx="21" cy="24"/>
            </a:xfrm>
            <a:custGeom>
              <a:avLst/>
              <a:gdLst>
                <a:gd name="T0" fmla="*/ 828 w 9"/>
                <a:gd name="T1" fmla="*/ 1925 h 10"/>
                <a:gd name="T2" fmla="*/ 0 w 9"/>
                <a:gd name="T3" fmla="*/ 967 h 10"/>
                <a:gd name="T4" fmla="*/ 621 w 9"/>
                <a:gd name="T5" fmla="*/ 0 h 10"/>
                <a:gd name="T6" fmla="*/ 1449 w 9"/>
                <a:gd name="T7" fmla="*/ 967 h 10"/>
                <a:gd name="T8" fmla="*/ 828 w 9"/>
                <a:gd name="T9" fmla="*/ 192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5" y="10"/>
                  </a:moveTo>
                  <a:cubicBezTo>
                    <a:pt x="2" y="10"/>
                    <a:pt x="0" y="8"/>
                    <a:pt x="0" y="5"/>
                  </a:cubicBezTo>
                  <a:cubicBezTo>
                    <a:pt x="0" y="2"/>
                    <a:pt x="2" y="0"/>
                    <a:pt x="4" y="0"/>
                  </a:cubicBezTo>
                  <a:cubicBezTo>
                    <a:pt x="7" y="0"/>
                    <a:pt x="9" y="2"/>
                    <a:pt x="9" y="5"/>
                  </a:cubicBezTo>
                  <a:cubicBezTo>
                    <a:pt x="9" y="8"/>
                    <a:pt x="7" y="10"/>
                    <a:pt x="5"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2" name="Freeform 493"/>
            <p:cNvSpPr>
              <a:spLocks noChangeArrowheads="1"/>
            </p:cNvSpPr>
            <p:nvPr/>
          </p:nvSpPr>
          <p:spPr bwMode="auto">
            <a:xfrm>
              <a:off x="1044" y="1216"/>
              <a:ext cx="26" cy="28"/>
            </a:xfrm>
            <a:custGeom>
              <a:avLst/>
              <a:gdLst>
                <a:gd name="T0" fmla="*/ 1028 w 11"/>
                <a:gd name="T1" fmla="*/ 1801 h 12"/>
                <a:gd name="T2" fmla="*/ 1028 w 11"/>
                <a:gd name="T3" fmla="*/ 1801 h 12"/>
                <a:gd name="T4" fmla="*/ 659 w 11"/>
                <a:gd name="T5" fmla="*/ 1801 h 12"/>
                <a:gd name="T6" fmla="*/ 156 w 11"/>
                <a:gd name="T7" fmla="*/ 980 h 12"/>
                <a:gd name="T8" fmla="*/ 369 w 11"/>
                <a:gd name="T9" fmla="*/ 621 h 12"/>
                <a:gd name="T10" fmla="*/ 872 w 11"/>
                <a:gd name="T11" fmla="*/ 152 h 12"/>
                <a:gd name="T12" fmla="*/ 1257 w 11"/>
                <a:gd name="T13" fmla="*/ 152 h 12"/>
                <a:gd name="T14" fmla="*/ 1782 w 11"/>
                <a:gd name="T15" fmla="*/ 980 h 12"/>
                <a:gd name="T16" fmla="*/ 1558 w 11"/>
                <a:gd name="T17" fmla="*/ 1307 h 12"/>
                <a:gd name="T18" fmla="*/ 1028 w 11"/>
                <a:gd name="T19" fmla="*/ 1801 h 12"/>
                <a:gd name="T20" fmla="*/ 1028 w 11"/>
                <a:gd name="T21" fmla="*/ 1801 h 12"/>
                <a:gd name="T22" fmla="*/ 1028 w 11"/>
                <a:gd name="T23" fmla="*/ 1932 h 12"/>
                <a:gd name="T24" fmla="*/ 1782 w 11"/>
                <a:gd name="T25" fmla="*/ 1307 h 12"/>
                <a:gd name="T26" fmla="*/ 1900 w 11"/>
                <a:gd name="T27" fmla="*/ 980 h 12"/>
                <a:gd name="T28" fmla="*/ 1257 w 11"/>
                <a:gd name="T29" fmla="*/ 0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1"/>
                  </a:moveTo>
                  <a:cubicBezTo>
                    <a:pt x="6" y="11"/>
                    <a:pt x="6" y="11"/>
                    <a:pt x="6" y="11"/>
                  </a:cubicBezTo>
                  <a:cubicBezTo>
                    <a:pt x="5" y="11"/>
                    <a:pt x="5" y="11"/>
                    <a:pt x="4" y="11"/>
                  </a:cubicBezTo>
                  <a:cubicBezTo>
                    <a:pt x="3" y="10"/>
                    <a:pt x="2" y="8"/>
                    <a:pt x="1" y="6"/>
                  </a:cubicBezTo>
                  <a:cubicBezTo>
                    <a:pt x="1" y="5"/>
                    <a:pt x="2" y="5"/>
                    <a:pt x="2" y="4"/>
                  </a:cubicBezTo>
                  <a:cubicBezTo>
                    <a:pt x="2" y="2"/>
                    <a:pt x="4" y="1"/>
                    <a:pt x="5" y="1"/>
                  </a:cubicBezTo>
                  <a:cubicBezTo>
                    <a:pt x="6" y="1"/>
                    <a:pt x="6" y="1"/>
                    <a:pt x="7" y="1"/>
                  </a:cubicBezTo>
                  <a:cubicBezTo>
                    <a:pt x="8" y="2"/>
                    <a:pt x="10" y="4"/>
                    <a:pt x="10" y="6"/>
                  </a:cubicBezTo>
                  <a:cubicBezTo>
                    <a:pt x="10" y="7"/>
                    <a:pt x="10" y="7"/>
                    <a:pt x="9" y="8"/>
                  </a:cubicBezTo>
                  <a:cubicBezTo>
                    <a:pt x="9" y="10"/>
                    <a:pt x="7" y="11"/>
                    <a:pt x="6" y="11"/>
                  </a:cubicBezTo>
                  <a:cubicBezTo>
                    <a:pt x="6" y="11"/>
                    <a:pt x="6" y="11"/>
                    <a:pt x="6" y="11"/>
                  </a:cubicBezTo>
                  <a:cubicBezTo>
                    <a:pt x="6" y="12"/>
                    <a:pt x="6" y="12"/>
                    <a:pt x="6" y="12"/>
                  </a:cubicBezTo>
                  <a:cubicBezTo>
                    <a:pt x="8" y="12"/>
                    <a:pt x="10" y="10"/>
                    <a:pt x="10" y="8"/>
                  </a:cubicBezTo>
                  <a:cubicBezTo>
                    <a:pt x="11" y="7"/>
                    <a:pt x="11" y="7"/>
                    <a:pt x="11" y="6"/>
                  </a:cubicBezTo>
                  <a:cubicBezTo>
                    <a:pt x="11" y="3"/>
                    <a:pt x="9" y="1"/>
                    <a:pt x="7" y="0"/>
                  </a:cubicBezTo>
                  <a:cubicBezTo>
                    <a:pt x="7" y="0"/>
                    <a:pt x="6" y="0"/>
                    <a:pt x="5" y="0"/>
                  </a:cubicBezTo>
                  <a:cubicBezTo>
                    <a:pt x="3" y="0"/>
                    <a:pt x="2" y="2"/>
                    <a:pt x="1" y="4"/>
                  </a:cubicBezTo>
                  <a:cubicBezTo>
                    <a:pt x="1" y="4"/>
                    <a:pt x="0" y="5"/>
                    <a:pt x="0" y="6"/>
                  </a:cubicBezTo>
                  <a:cubicBezTo>
                    <a:pt x="0" y="9"/>
                    <a:pt x="2" y="11"/>
                    <a:pt x="4" y="12"/>
                  </a:cubicBezTo>
                  <a:cubicBezTo>
                    <a:pt x="5" y="12"/>
                    <a:pt x="5" y="12"/>
                    <a:pt x="6" y="12"/>
                  </a:cubicBezTo>
                  <a:cubicBezTo>
                    <a:pt x="6" y="11"/>
                    <a:pt x="6" y="11"/>
                    <a:pt x="6"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3" name="Oval 494"/>
            <p:cNvSpPr>
              <a:spLocks noChangeArrowheads="1"/>
            </p:cNvSpPr>
            <p:nvPr/>
          </p:nvSpPr>
          <p:spPr bwMode="auto">
            <a:xfrm>
              <a:off x="985" y="1185"/>
              <a:ext cx="21" cy="24"/>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4" name="Freeform 495"/>
            <p:cNvSpPr>
              <a:spLocks noChangeArrowheads="1"/>
            </p:cNvSpPr>
            <p:nvPr/>
          </p:nvSpPr>
          <p:spPr bwMode="auto">
            <a:xfrm>
              <a:off x="982" y="1183"/>
              <a:ext cx="24" cy="28"/>
            </a:xfrm>
            <a:custGeom>
              <a:avLst/>
              <a:gdLst>
                <a:gd name="T0" fmla="*/ 967 w 10"/>
                <a:gd name="T1" fmla="*/ 1801 h 12"/>
                <a:gd name="T2" fmla="*/ 967 w 10"/>
                <a:gd name="T3" fmla="*/ 1801 h 12"/>
                <a:gd name="T4" fmla="*/ 802 w 10"/>
                <a:gd name="T5" fmla="*/ 1801 h 12"/>
                <a:gd name="T6" fmla="*/ 168 w 10"/>
                <a:gd name="T7" fmla="*/ 980 h 12"/>
                <a:gd name="T8" fmla="*/ 403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354 w 10"/>
                <a:gd name="T29" fmla="*/ 0 h 12"/>
                <a:gd name="T30" fmla="*/ 967 w 10"/>
                <a:gd name="T31" fmla="*/ 0 h 12"/>
                <a:gd name="T32" fmla="*/ 168 w 10"/>
                <a:gd name="T33" fmla="*/ 621 h 12"/>
                <a:gd name="T34" fmla="*/ 0 w 10"/>
                <a:gd name="T35" fmla="*/ 980 h 12"/>
                <a:gd name="T36" fmla="*/ 802 w 10"/>
                <a:gd name="T37" fmla="*/ 1932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5" y="11"/>
                    <a:pt x="4" y="11"/>
                  </a:cubicBezTo>
                  <a:cubicBezTo>
                    <a:pt x="3" y="10"/>
                    <a:pt x="1" y="8"/>
                    <a:pt x="1" y="6"/>
                  </a:cubicBezTo>
                  <a:cubicBezTo>
                    <a:pt x="1" y="5"/>
                    <a:pt x="1" y="5"/>
                    <a:pt x="2" y="4"/>
                  </a:cubicBezTo>
                  <a:cubicBezTo>
                    <a:pt x="2" y="2"/>
                    <a:pt x="4" y="1"/>
                    <a:pt x="5" y="1"/>
                  </a:cubicBezTo>
                  <a:cubicBezTo>
                    <a:pt x="6"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8" y="12"/>
                    <a:pt x="9" y="10"/>
                    <a:pt x="10" y="8"/>
                  </a:cubicBezTo>
                  <a:cubicBezTo>
                    <a:pt x="10" y="7"/>
                    <a:pt x="10" y="7"/>
                    <a:pt x="10" y="6"/>
                  </a:cubicBezTo>
                  <a:cubicBezTo>
                    <a:pt x="10" y="3"/>
                    <a:pt x="9" y="1"/>
                    <a:pt x="7" y="0"/>
                  </a:cubicBezTo>
                  <a:cubicBezTo>
                    <a:pt x="6" y="0"/>
                    <a:pt x="6" y="0"/>
                    <a:pt x="5" y="0"/>
                  </a:cubicBezTo>
                  <a:cubicBezTo>
                    <a:pt x="3" y="0"/>
                    <a:pt x="1" y="2"/>
                    <a:pt x="1" y="4"/>
                  </a:cubicBezTo>
                  <a:cubicBezTo>
                    <a:pt x="0" y="4"/>
                    <a:pt x="0" y="5"/>
                    <a:pt x="0" y="6"/>
                  </a:cubicBezTo>
                  <a:cubicBezTo>
                    <a:pt x="0" y="9"/>
                    <a:pt x="2" y="11"/>
                    <a:pt x="4" y="12"/>
                  </a:cubicBezTo>
                  <a:cubicBezTo>
                    <a:pt x="4" y="12"/>
                    <a:pt x="5"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5" name="Oval 496"/>
            <p:cNvSpPr>
              <a:spLocks noChangeArrowheads="1"/>
            </p:cNvSpPr>
            <p:nvPr/>
          </p:nvSpPr>
          <p:spPr bwMode="auto">
            <a:xfrm>
              <a:off x="1004" y="1199"/>
              <a:ext cx="21" cy="24"/>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6" name="Freeform 497"/>
            <p:cNvSpPr>
              <a:spLocks noChangeArrowheads="1"/>
            </p:cNvSpPr>
            <p:nvPr/>
          </p:nvSpPr>
          <p:spPr bwMode="auto">
            <a:xfrm>
              <a:off x="1004" y="1197"/>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899 w 10"/>
                <a:gd name="T29" fmla="*/ 0 h 12"/>
                <a:gd name="T30" fmla="*/ 777 w 10"/>
                <a:gd name="T31" fmla="*/ 0 h 12"/>
                <a:gd name="T32" fmla="*/ 0 w 10"/>
                <a:gd name="T33" fmla="*/ 621 h 12"/>
                <a:gd name="T34" fmla="*/ 0 w 10"/>
                <a:gd name="T35" fmla="*/ 980 h 12"/>
                <a:gd name="T36" fmla="*/ 448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4"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8" y="1"/>
                    <a:pt x="6" y="0"/>
                  </a:cubicBezTo>
                  <a:cubicBezTo>
                    <a:pt x="6" y="0"/>
                    <a:pt x="5" y="0"/>
                    <a:pt x="5" y="0"/>
                  </a:cubicBezTo>
                  <a:cubicBezTo>
                    <a:pt x="3" y="0"/>
                    <a:pt x="1" y="2"/>
                    <a:pt x="0" y="4"/>
                  </a:cubicBezTo>
                  <a:cubicBezTo>
                    <a:pt x="0" y="4"/>
                    <a:pt x="0" y="5"/>
                    <a:pt x="0" y="6"/>
                  </a:cubicBezTo>
                  <a:cubicBezTo>
                    <a:pt x="0" y="9"/>
                    <a:pt x="1" y="11"/>
                    <a:pt x="3" y="11"/>
                  </a:cubicBezTo>
                  <a:cubicBezTo>
                    <a:pt x="4" y="12"/>
                    <a:pt x="4"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7" name="Freeform 498"/>
            <p:cNvSpPr>
              <a:spLocks noChangeArrowheads="1"/>
            </p:cNvSpPr>
            <p:nvPr/>
          </p:nvSpPr>
          <p:spPr bwMode="auto">
            <a:xfrm>
              <a:off x="1025" y="1209"/>
              <a:ext cx="21" cy="26"/>
            </a:xfrm>
            <a:custGeom>
              <a:avLst/>
              <a:gdLst>
                <a:gd name="T0" fmla="*/ 828 w 9"/>
                <a:gd name="T1" fmla="*/ 1900 h 11"/>
                <a:gd name="T2" fmla="*/ 0 w 9"/>
                <a:gd name="T3" fmla="*/ 872 h 11"/>
                <a:gd name="T4" fmla="*/ 621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8"/>
                    <a:pt x="0" y="5"/>
                  </a:cubicBezTo>
                  <a:cubicBezTo>
                    <a:pt x="0" y="2"/>
                    <a:pt x="2" y="0"/>
                    <a:pt x="4" y="0"/>
                  </a:cubicBezTo>
                  <a:cubicBezTo>
                    <a:pt x="7" y="0"/>
                    <a:pt x="9" y="2"/>
                    <a:pt x="9" y="5"/>
                  </a:cubicBezTo>
                  <a:cubicBezTo>
                    <a:pt x="9" y="8"/>
                    <a:pt x="7"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8" name="Freeform 499"/>
            <p:cNvSpPr>
              <a:spLocks noChangeArrowheads="1"/>
            </p:cNvSpPr>
            <p:nvPr/>
          </p:nvSpPr>
          <p:spPr bwMode="auto">
            <a:xfrm>
              <a:off x="1022" y="1207"/>
              <a:ext cx="26" cy="28"/>
            </a:xfrm>
            <a:custGeom>
              <a:avLst/>
              <a:gdLst>
                <a:gd name="T0" fmla="*/ 1028 w 11"/>
                <a:gd name="T1" fmla="*/ 1932 h 12"/>
                <a:gd name="T2" fmla="*/ 1028 w 11"/>
                <a:gd name="T3" fmla="*/ 1801 h 12"/>
                <a:gd name="T4" fmla="*/ 659 w 11"/>
                <a:gd name="T5" fmla="*/ 1801 h 12"/>
                <a:gd name="T6" fmla="*/ 156 w 11"/>
                <a:gd name="T7" fmla="*/ 980 h 12"/>
                <a:gd name="T8" fmla="*/ 369 w 11"/>
                <a:gd name="T9" fmla="*/ 621 h 12"/>
                <a:gd name="T10" fmla="*/ 872 w 11"/>
                <a:gd name="T11" fmla="*/ 152 h 12"/>
                <a:gd name="T12" fmla="*/ 1257 w 11"/>
                <a:gd name="T13" fmla="*/ 355 h 12"/>
                <a:gd name="T14" fmla="*/ 1782 w 11"/>
                <a:gd name="T15" fmla="*/ 980 h 12"/>
                <a:gd name="T16" fmla="*/ 1558 w 11"/>
                <a:gd name="T17" fmla="*/ 1307 h 12"/>
                <a:gd name="T18" fmla="*/ 1028 w 11"/>
                <a:gd name="T19" fmla="*/ 1801 h 12"/>
                <a:gd name="T20" fmla="*/ 1028 w 11"/>
                <a:gd name="T21" fmla="*/ 1932 h 12"/>
                <a:gd name="T22" fmla="*/ 1028 w 11"/>
                <a:gd name="T23" fmla="*/ 1932 h 12"/>
                <a:gd name="T24" fmla="*/ 1782 w 11"/>
                <a:gd name="T25" fmla="*/ 1449 h 12"/>
                <a:gd name="T26" fmla="*/ 1900 w 11"/>
                <a:gd name="T27" fmla="*/ 980 h 12"/>
                <a:gd name="T28" fmla="*/ 1257 w 11"/>
                <a:gd name="T29" fmla="*/ 152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2"/>
                  </a:moveTo>
                  <a:cubicBezTo>
                    <a:pt x="6" y="11"/>
                    <a:pt x="6" y="11"/>
                    <a:pt x="6" y="11"/>
                  </a:cubicBezTo>
                  <a:cubicBezTo>
                    <a:pt x="5" y="11"/>
                    <a:pt x="5" y="11"/>
                    <a:pt x="4" y="11"/>
                  </a:cubicBezTo>
                  <a:cubicBezTo>
                    <a:pt x="3" y="10"/>
                    <a:pt x="2" y="8"/>
                    <a:pt x="1" y="6"/>
                  </a:cubicBezTo>
                  <a:cubicBezTo>
                    <a:pt x="1" y="6"/>
                    <a:pt x="2" y="5"/>
                    <a:pt x="2" y="4"/>
                  </a:cubicBezTo>
                  <a:cubicBezTo>
                    <a:pt x="2" y="3"/>
                    <a:pt x="4" y="1"/>
                    <a:pt x="5" y="1"/>
                  </a:cubicBezTo>
                  <a:cubicBezTo>
                    <a:pt x="6" y="1"/>
                    <a:pt x="6" y="2"/>
                    <a:pt x="7" y="2"/>
                  </a:cubicBezTo>
                  <a:cubicBezTo>
                    <a:pt x="8" y="2"/>
                    <a:pt x="10" y="4"/>
                    <a:pt x="10" y="6"/>
                  </a:cubicBezTo>
                  <a:cubicBezTo>
                    <a:pt x="10" y="7"/>
                    <a:pt x="10" y="8"/>
                    <a:pt x="9" y="8"/>
                  </a:cubicBezTo>
                  <a:cubicBezTo>
                    <a:pt x="9" y="10"/>
                    <a:pt x="7" y="11"/>
                    <a:pt x="6" y="11"/>
                  </a:cubicBezTo>
                  <a:cubicBezTo>
                    <a:pt x="6" y="12"/>
                    <a:pt x="6" y="12"/>
                    <a:pt x="6" y="12"/>
                  </a:cubicBezTo>
                  <a:cubicBezTo>
                    <a:pt x="6" y="12"/>
                    <a:pt x="6" y="12"/>
                    <a:pt x="6" y="12"/>
                  </a:cubicBezTo>
                  <a:cubicBezTo>
                    <a:pt x="8" y="12"/>
                    <a:pt x="10" y="11"/>
                    <a:pt x="10" y="9"/>
                  </a:cubicBezTo>
                  <a:cubicBezTo>
                    <a:pt x="11" y="8"/>
                    <a:pt x="11" y="7"/>
                    <a:pt x="11" y="6"/>
                  </a:cubicBezTo>
                  <a:cubicBezTo>
                    <a:pt x="11" y="4"/>
                    <a:pt x="9" y="1"/>
                    <a:pt x="7" y="1"/>
                  </a:cubicBezTo>
                  <a:cubicBezTo>
                    <a:pt x="7" y="0"/>
                    <a:pt x="6" y="0"/>
                    <a:pt x="5" y="0"/>
                  </a:cubicBezTo>
                  <a:cubicBezTo>
                    <a:pt x="3" y="0"/>
                    <a:pt x="2" y="2"/>
                    <a:pt x="1" y="4"/>
                  </a:cubicBezTo>
                  <a:cubicBezTo>
                    <a:pt x="1" y="5"/>
                    <a:pt x="0" y="6"/>
                    <a:pt x="0" y="6"/>
                  </a:cubicBezTo>
                  <a:cubicBezTo>
                    <a:pt x="0" y="9"/>
                    <a:pt x="2" y="11"/>
                    <a:pt x="4" y="12"/>
                  </a:cubicBezTo>
                  <a:cubicBezTo>
                    <a:pt x="5" y="12"/>
                    <a:pt x="5" y="12"/>
                    <a:pt x="6" y="12"/>
                  </a:cubicBezTo>
                  <a:cubicBezTo>
                    <a:pt x="6" y="12"/>
                    <a:pt x="6" y="12"/>
                    <a:pt x="6"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299" name="Freeform 500"/>
            <p:cNvSpPr>
              <a:spLocks noChangeArrowheads="1"/>
            </p:cNvSpPr>
            <p:nvPr/>
          </p:nvSpPr>
          <p:spPr bwMode="auto">
            <a:xfrm>
              <a:off x="1067" y="1223"/>
              <a:ext cx="24" cy="26"/>
            </a:xfrm>
            <a:custGeom>
              <a:avLst/>
              <a:gdLst>
                <a:gd name="T0" fmla="*/ 967 w 10"/>
                <a:gd name="T1" fmla="*/ 1900 h 11"/>
                <a:gd name="T2" fmla="*/ 0 w 10"/>
                <a:gd name="T3" fmla="*/ 872 h 11"/>
                <a:gd name="T4" fmla="*/ 967 w 10"/>
                <a:gd name="T5" fmla="*/ 0 h 11"/>
                <a:gd name="T6" fmla="*/ 1925 w 10"/>
                <a:gd name="T7" fmla="*/ 872 h 11"/>
                <a:gd name="T8" fmla="*/ 96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1" y="8"/>
                    <a:pt x="0" y="5"/>
                  </a:cubicBezTo>
                  <a:cubicBezTo>
                    <a:pt x="0" y="2"/>
                    <a:pt x="2" y="0"/>
                    <a:pt x="5" y="0"/>
                  </a:cubicBezTo>
                  <a:cubicBezTo>
                    <a:pt x="8" y="0"/>
                    <a:pt x="10" y="2"/>
                    <a:pt x="10" y="5"/>
                  </a:cubicBezTo>
                  <a:cubicBezTo>
                    <a:pt x="10" y="8"/>
                    <a:pt x="8"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0" name="Freeform 501"/>
            <p:cNvSpPr>
              <a:spLocks noChangeArrowheads="1"/>
            </p:cNvSpPr>
            <p:nvPr/>
          </p:nvSpPr>
          <p:spPr bwMode="auto">
            <a:xfrm>
              <a:off x="1067" y="1221"/>
              <a:ext cx="24" cy="28"/>
            </a:xfrm>
            <a:custGeom>
              <a:avLst/>
              <a:gdLst>
                <a:gd name="T0" fmla="*/ 967 w 10"/>
                <a:gd name="T1" fmla="*/ 1932 h 12"/>
                <a:gd name="T2" fmla="*/ 967 w 10"/>
                <a:gd name="T3" fmla="*/ 1801 h 12"/>
                <a:gd name="T4" fmla="*/ 802 w 10"/>
                <a:gd name="T5" fmla="*/ 1801 h 12"/>
                <a:gd name="T6" fmla="*/ 168 w 10"/>
                <a:gd name="T7" fmla="*/ 980 h 12"/>
                <a:gd name="T8" fmla="*/ 168 w 10"/>
                <a:gd name="T9" fmla="*/ 621 h 12"/>
                <a:gd name="T10" fmla="*/ 967 w 10"/>
                <a:gd name="T11" fmla="*/ 355 h 12"/>
                <a:gd name="T12" fmla="*/ 1135 w 10"/>
                <a:gd name="T13" fmla="*/ 355 h 12"/>
                <a:gd name="T14" fmla="*/ 1757 w 10"/>
                <a:gd name="T15" fmla="*/ 980 h 12"/>
                <a:gd name="T16" fmla="*/ 1757 w 10"/>
                <a:gd name="T17" fmla="*/ 1307 h 12"/>
                <a:gd name="T18" fmla="*/ 967 w 10"/>
                <a:gd name="T19" fmla="*/ 1801 h 12"/>
                <a:gd name="T20" fmla="*/ 967 w 10"/>
                <a:gd name="T21" fmla="*/ 1932 h 12"/>
                <a:gd name="T22" fmla="*/ 967 w 10"/>
                <a:gd name="T23" fmla="*/ 1932 h 12"/>
                <a:gd name="T24" fmla="*/ 1925 w 10"/>
                <a:gd name="T25" fmla="*/ 1449 h 12"/>
                <a:gd name="T26" fmla="*/ 1925 w 10"/>
                <a:gd name="T27" fmla="*/ 980 h 12"/>
                <a:gd name="T28" fmla="*/ 1354 w 10"/>
                <a:gd name="T29" fmla="*/ 152 h 12"/>
                <a:gd name="T30" fmla="*/ 967 w 10"/>
                <a:gd name="T31" fmla="*/ 0 h 12"/>
                <a:gd name="T32" fmla="*/ 0 w 10"/>
                <a:gd name="T33" fmla="*/ 621 h 12"/>
                <a:gd name="T34" fmla="*/ 0 w 10"/>
                <a:gd name="T35" fmla="*/ 980 h 12"/>
                <a:gd name="T36" fmla="*/ 802 w 10"/>
                <a:gd name="T37" fmla="*/ 1932 h 12"/>
                <a:gd name="T38" fmla="*/ 967 w 10"/>
                <a:gd name="T39" fmla="*/ 1932 h 12"/>
                <a:gd name="T40" fmla="*/ 967 w 10"/>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2"/>
                  </a:moveTo>
                  <a:cubicBezTo>
                    <a:pt x="5" y="11"/>
                    <a:pt x="5" y="11"/>
                    <a:pt x="5" y="11"/>
                  </a:cubicBezTo>
                  <a:cubicBezTo>
                    <a:pt x="5" y="11"/>
                    <a:pt x="4" y="11"/>
                    <a:pt x="4" y="11"/>
                  </a:cubicBezTo>
                  <a:cubicBezTo>
                    <a:pt x="2" y="10"/>
                    <a:pt x="1" y="9"/>
                    <a:pt x="1" y="6"/>
                  </a:cubicBezTo>
                  <a:cubicBezTo>
                    <a:pt x="1" y="6"/>
                    <a:pt x="1" y="5"/>
                    <a:pt x="1" y="4"/>
                  </a:cubicBezTo>
                  <a:cubicBezTo>
                    <a:pt x="2" y="3"/>
                    <a:pt x="3" y="2"/>
                    <a:pt x="5" y="2"/>
                  </a:cubicBezTo>
                  <a:cubicBezTo>
                    <a:pt x="5" y="2"/>
                    <a:pt x="6" y="2"/>
                    <a:pt x="6" y="2"/>
                  </a:cubicBezTo>
                  <a:cubicBezTo>
                    <a:pt x="8" y="2"/>
                    <a:pt x="9" y="4"/>
                    <a:pt x="9" y="6"/>
                  </a:cubicBezTo>
                  <a:cubicBezTo>
                    <a:pt x="9" y="7"/>
                    <a:pt x="9" y="8"/>
                    <a:pt x="9" y="8"/>
                  </a:cubicBezTo>
                  <a:cubicBezTo>
                    <a:pt x="8" y="10"/>
                    <a:pt x="7" y="11"/>
                    <a:pt x="5" y="11"/>
                  </a:cubicBezTo>
                  <a:cubicBezTo>
                    <a:pt x="5" y="12"/>
                    <a:pt x="5" y="12"/>
                    <a:pt x="5" y="12"/>
                  </a:cubicBezTo>
                  <a:cubicBezTo>
                    <a:pt x="5" y="12"/>
                    <a:pt x="5" y="12"/>
                    <a:pt x="5" y="12"/>
                  </a:cubicBezTo>
                  <a:cubicBezTo>
                    <a:pt x="7" y="12"/>
                    <a:pt x="9" y="11"/>
                    <a:pt x="10" y="9"/>
                  </a:cubicBezTo>
                  <a:cubicBezTo>
                    <a:pt x="10" y="8"/>
                    <a:pt x="10" y="7"/>
                    <a:pt x="10" y="6"/>
                  </a:cubicBezTo>
                  <a:cubicBezTo>
                    <a:pt x="10" y="4"/>
                    <a:pt x="9" y="2"/>
                    <a:pt x="7" y="1"/>
                  </a:cubicBezTo>
                  <a:cubicBezTo>
                    <a:pt x="6" y="1"/>
                    <a:pt x="6" y="0"/>
                    <a:pt x="5" y="0"/>
                  </a:cubicBezTo>
                  <a:cubicBezTo>
                    <a:pt x="3" y="1"/>
                    <a:pt x="1" y="2"/>
                    <a:pt x="0" y="4"/>
                  </a:cubicBezTo>
                  <a:cubicBezTo>
                    <a:pt x="0" y="5"/>
                    <a:pt x="0" y="6"/>
                    <a:pt x="0" y="6"/>
                  </a:cubicBezTo>
                  <a:cubicBezTo>
                    <a:pt x="0" y="9"/>
                    <a:pt x="1" y="11"/>
                    <a:pt x="4" y="12"/>
                  </a:cubicBezTo>
                  <a:cubicBezTo>
                    <a:pt x="4" y="12"/>
                    <a:pt x="5" y="12"/>
                    <a:pt x="5" y="12"/>
                  </a:cubicBezTo>
                  <a:cubicBezTo>
                    <a:pt x="5" y="12"/>
                    <a:pt x="5" y="12"/>
                    <a:pt x="5"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1" name="Freeform 502"/>
            <p:cNvSpPr>
              <a:spLocks noChangeArrowheads="1"/>
            </p:cNvSpPr>
            <p:nvPr/>
          </p:nvSpPr>
          <p:spPr bwMode="auto">
            <a:xfrm>
              <a:off x="1091" y="1228"/>
              <a:ext cx="24" cy="23"/>
            </a:xfrm>
            <a:custGeom>
              <a:avLst/>
              <a:gdLst>
                <a:gd name="T0" fmla="*/ 967 w 10"/>
                <a:gd name="T1" fmla="*/ 1486 h 10"/>
                <a:gd name="T2" fmla="*/ 0 w 10"/>
                <a:gd name="T3" fmla="*/ 777 h 10"/>
                <a:gd name="T4" fmla="*/ 967 w 10"/>
                <a:gd name="T5" fmla="*/ 0 h 10"/>
                <a:gd name="T6" fmla="*/ 1757 w 10"/>
                <a:gd name="T7" fmla="*/ 777 h 10"/>
                <a:gd name="T8" fmla="*/ 967 w 10"/>
                <a:gd name="T9" fmla="*/ 1486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2" y="10"/>
                    <a:pt x="0" y="8"/>
                    <a:pt x="0" y="5"/>
                  </a:cubicBezTo>
                  <a:cubicBezTo>
                    <a:pt x="0" y="2"/>
                    <a:pt x="2" y="0"/>
                    <a:pt x="5" y="0"/>
                  </a:cubicBezTo>
                  <a:cubicBezTo>
                    <a:pt x="7" y="0"/>
                    <a:pt x="9" y="2"/>
                    <a:pt x="9" y="5"/>
                  </a:cubicBezTo>
                  <a:cubicBezTo>
                    <a:pt x="10" y="8"/>
                    <a:pt x="8" y="10"/>
                    <a:pt x="5"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2" name="Freeform 503"/>
            <p:cNvSpPr>
              <a:spLocks noChangeArrowheads="1"/>
            </p:cNvSpPr>
            <p:nvPr/>
          </p:nvSpPr>
          <p:spPr bwMode="auto">
            <a:xfrm>
              <a:off x="1091" y="1225"/>
              <a:ext cx="24" cy="29"/>
            </a:xfrm>
            <a:custGeom>
              <a:avLst/>
              <a:gdLst>
                <a:gd name="T0" fmla="*/ 967 w 10"/>
                <a:gd name="T1" fmla="*/ 2214 h 12"/>
                <a:gd name="T2" fmla="*/ 967 w 10"/>
                <a:gd name="T3" fmla="*/ 2214 h 12"/>
                <a:gd name="T4" fmla="*/ 802 w 10"/>
                <a:gd name="T5" fmla="*/ 2214 h 12"/>
                <a:gd name="T6" fmla="*/ 168 w 10"/>
                <a:gd name="T7" fmla="*/ 1225 h 12"/>
                <a:gd name="T8" fmla="*/ 168 w 10"/>
                <a:gd name="T9" fmla="*/ 817 h 12"/>
                <a:gd name="T10" fmla="*/ 967 w 10"/>
                <a:gd name="T11" fmla="*/ 169 h 12"/>
                <a:gd name="T12" fmla="*/ 1135 w 10"/>
                <a:gd name="T13" fmla="*/ 169 h 12"/>
                <a:gd name="T14" fmla="*/ 1757 w 10"/>
                <a:gd name="T15" fmla="*/ 1225 h 12"/>
                <a:gd name="T16" fmla="*/ 1757 w 10"/>
                <a:gd name="T17" fmla="*/ 1566 h 12"/>
                <a:gd name="T18" fmla="*/ 967 w 10"/>
                <a:gd name="T19" fmla="*/ 2214 h 12"/>
                <a:gd name="T20" fmla="*/ 967 w 10"/>
                <a:gd name="T21" fmla="*/ 2214 h 12"/>
                <a:gd name="T22" fmla="*/ 967 w 10"/>
                <a:gd name="T23" fmla="*/ 2383 h 12"/>
                <a:gd name="T24" fmla="*/ 1925 w 10"/>
                <a:gd name="T25" fmla="*/ 1566 h 12"/>
                <a:gd name="T26" fmla="*/ 1925 w 10"/>
                <a:gd name="T27" fmla="*/ 1225 h 12"/>
                <a:gd name="T28" fmla="*/ 1135 w 10"/>
                <a:gd name="T29" fmla="*/ 0 h 12"/>
                <a:gd name="T30" fmla="*/ 967 w 10"/>
                <a:gd name="T31" fmla="*/ 0 h 12"/>
                <a:gd name="T32" fmla="*/ 0 w 10"/>
                <a:gd name="T33" fmla="*/ 817 h 12"/>
                <a:gd name="T34" fmla="*/ 0 w 10"/>
                <a:gd name="T35" fmla="*/ 1225 h 12"/>
                <a:gd name="T36" fmla="*/ 564 w 10"/>
                <a:gd name="T37" fmla="*/ 2383 h 12"/>
                <a:gd name="T38" fmla="*/ 967 w 10"/>
                <a:gd name="T39" fmla="*/ 2383 h 12"/>
                <a:gd name="T40" fmla="*/ 967 w 10"/>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1"/>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8"/>
                    <a:pt x="10" y="7"/>
                    <a:pt x="10" y="6"/>
                  </a:cubicBezTo>
                  <a:cubicBezTo>
                    <a:pt x="10" y="3"/>
                    <a:pt x="8" y="1"/>
                    <a:pt x="6" y="0"/>
                  </a:cubicBezTo>
                  <a:cubicBezTo>
                    <a:pt x="6" y="0"/>
                    <a:pt x="5" y="0"/>
                    <a:pt x="5" y="0"/>
                  </a:cubicBezTo>
                  <a:cubicBezTo>
                    <a:pt x="3" y="0"/>
                    <a:pt x="1" y="2"/>
                    <a:pt x="0" y="4"/>
                  </a:cubicBezTo>
                  <a:cubicBezTo>
                    <a:pt x="0" y="5"/>
                    <a:pt x="0" y="5"/>
                    <a:pt x="0" y="6"/>
                  </a:cubicBezTo>
                  <a:cubicBezTo>
                    <a:pt x="0" y="9"/>
                    <a:pt x="1" y="11"/>
                    <a:pt x="3" y="12"/>
                  </a:cubicBezTo>
                  <a:cubicBezTo>
                    <a:pt x="4" y="12"/>
                    <a:pt x="4"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3" name="Freeform 504"/>
            <p:cNvSpPr>
              <a:spLocks noChangeArrowheads="1"/>
            </p:cNvSpPr>
            <p:nvPr/>
          </p:nvSpPr>
          <p:spPr bwMode="auto">
            <a:xfrm>
              <a:off x="942" y="1159"/>
              <a:ext cx="21" cy="26"/>
            </a:xfrm>
            <a:custGeom>
              <a:avLst/>
              <a:gdLst>
                <a:gd name="T0" fmla="*/ 828 w 9"/>
                <a:gd name="T1" fmla="*/ 1900 h 11"/>
                <a:gd name="T2" fmla="*/ 0 w 9"/>
                <a:gd name="T3" fmla="*/ 1028 h 11"/>
                <a:gd name="T4" fmla="*/ 621 w 9"/>
                <a:gd name="T5" fmla="*/ 156 h 11"/>
                <a:gd name="T6" fmla="*/ 1449 w 9"/>
                <a:gd name="T7" fmla="*/ 1028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9"/>
                    <a:pt x="0" y="6"/>
                  </a:cubicBezTo>
                  <a:cubicBezTo>
                    <a:pt x="0" y="3"/>
                    <a:pt x="2" y="1"/>
                    <a:pt x="4" y="1"/>
                  </a:cubicBezTo>
                  <a:cubicBezTo>
                    <a:pt x="7" y="0"/>
                    <a:pt x="9" y="3"/>
                    <a:pt x="9" y="6"/>
                  </a:cubicBezTo>
                  <a:cubicBezTo>
                    <a:pt x="9" y="9"/>
                    <a:pt x="7"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4" name="Freeform 505"/>
            <p:cNvSpPr>
              <a:spLocks noChangeArrowheads="1"/>
            </p:cNvSpPr>
            <p:nvPr/>
          </p:nvSpPr>
          <p:spPr bwMode="auto">
            <a:xfrm>
              <a:off x="940" y="1159"/>
              <a:ext cx="26" cy="29"/>
            </a:xfrm>
            <a:custGeom>
              <a:avLst/>
              <a:gdLst>
                <a:gd name="T0" fmla="*/ 1028 w 11"/>
                <a:gd name="T1" fmla="*/ 2214 h 12"/>
                <a:gd name="T2" fmla="*/ 872 w 11"/>
                <a:gd name="T3" fmla="*/ 2214 h 12"/>
                <a:gd name="T4" fmla="*/ 659 w 11"/>
                <a:gd name="T5" fmla="*/ 1974 h 12"/>
                <a:gd name="T6" fmla="*/ 156 w 11"/>
                <a:gd name="T7" fmla="*/ 1225 h 12"/>
                <a:gd name="T8" fmla="*/ 369 w 11"/>
                <a:gd name="T9" fmla="*/ 817 h 12"/>
                <a:gd name="T10" fmla="*/ 872 w 11"/>
                <a:gd name="T11" fmla="*/ 169 h 12"/>
                <a:gd name="T12" fmla="*/ 1257 w 11"/>
                <a:gd name="T13" fmla="*/ 169 h 12"/>
                <a:gd name="T14" fmla="*/ 1558 w 11"/>
                <a:gd name="T15" fmla="*/ 1225 h 12"/>
                <a:gd name="T16" fmla="*/ 1558 w 11"/>
                <a:gd name="T17" fmla="*/ 1566 h 12"/>
                <a:gd name="T18" fmla="*/ 872 w 11"/>
                <a:gd name="T19" fmla="*/ 2214 h 12"/>
                <a:gd name="T20" fmla="*/ 1028 w 11"/>
                <a:gd name="T21" fmla="*/ 2214 h 12"/>
                <a:gd name="T22" fmla="*/ 1028 w 11"/>
                <a:gd name="T23" fmla="*/ 2383 h 12"/>
                <a:gd name="T24" fmla="*/ 1782 w 11"/>
                <a:gd name="T25" fmla="*/ 1566 h 12"/>
                <a:gd name="T26" fmla="*/ 1900 w 11"/>
                <a:gd name="T27" fmla="*/ 1225 h 12"/>
                <a:gd name="T28" fmla="*/ 1257 w 11"/>
                <a:gd name="T29" fmla="*/ 0 h 12"/>
                <a:gd name="T30" fmla="*/ 872 w 11"/>
                <a:gd name="T31" fmla="*/ 0 h 12"/>
                <a:gd name="T32" fmla="*/ 156 w 11"/>
                <a:gd name="T33" fmla="*/ 817 h 12"/>
                <a:gd name="T34" fmla="*/ 0 w 11"/>
                <a:gd name="T35" fmla="*/ 1225 h 12"/>
                <a:gd name="T36" fmla="*/ 659 w 11"/>
                <a:gd name="T37" fmla="*/ 2214 h 12"/>
                <a:gd name="T38" fmla="*/ 1028 w 11"/>
                <a:gd name="T39" fmla="*/ 2383 h 12"/>
                <a:gd name="T40" fmla="*/ 1028 w 11"/>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1"/>
                  </a:moveTo>
                  <a:cubicBezTo>
                    <a:pt x="5" y="11"/>
                    <a:pt x="5" y="11"/>
                    <a:pt x="5" y="11"/>
                  </a:cubicBezTo>
                  <a:cubicBezTo>
                    <a:pt x="5" y="11"/>
                    <a:pt x="5" y="11"/>
                    <a:pt x="4" y="10"/>
                  </a:cubicBezTo>
                  <a:cubicBezTo>
                    <a:pt x="3" y="10"/>
                    <a:pt x="1" y="8"/>
                    <a:pt x="1" y="6"/>
                  </a:cubicBezTo>
                  <a:cubicBezTo>
                    <a:pt x="1" y="5"/>
                    <a:pt x="1" y="5"/>
                    <a:pt x="2" y="4"/>
                  </a:cubicBezTo>
                  <a:cubicBezTo>
                    <a:pt x="2" y="2"/>
                    <a:pt x="4" y="1"/>
                    <a:pt x="5" y="1"/>
                  </a:cubicBezTo>
                  <a:cubicBezTo>
                    <a:pt x="6" y="1"/>
                    <a:pt x="6" y="1"/>
                    <a:pt x="7" y="1"/>
                  </a:cubicBezTo>
                  <a:cubicBezTo>
                    <a:pt x="8" y="2"/>
                    <a:pt x="9" y="4"/>
                    <a:pt x="9" y="6"/>
                  </a:cubicBezTo>
                  <a:cubicBezTo>
                    <a:pt x="9" y="7"/>
                    <a:pt x="9" y="7"/>
                    <a:pt x="9" y="8"/>
                  </a:cubicBezTo>
                  <a:cubicBezTo>
                    <a:pt x="9" y="9"/>
                    <a:pt x="7" y="11"/>
                    <a:pt x="5" y="11"/>
                  </a:cubicBezTo>
                  <a:cubicBezTo>
                    <a:pt x="6" y="11"/>
                    <a:pt x="6" y="11"/>
                    <a:pt x="6" y="11"/>
                  </a:cubicBezTo>
                  <a:cubicBezTo>
                    <a:pt x="6" y="12"/>
                    <a:pt x="6" y="12"/>
                    <a:pt x="6" y="12"/>
                  </a:cubicBezTo>
                  <a:cubicBezTo>
                    <a:pt x="8" y="12"/>
                    <a:pt x="9" y="10"/>
                    <a:pt x="10" y="8"/>
                  </a:cubicBezTo>
                  <a:cubicBezTo>
                    <a:pt x="10" y="7"/>
                    <a:pt x="11" y="7"/>
                    <a:pt x="11" y="6"/>
                  </a:cubicBezTo>
                  <a:cubicBezTo>
                    <a:pt x="10" y="3"/>
                    <a:pt x="9" y="1"/>
                    <a:pt x="7" y="0"/>
                  </a:cubicBezTo>
                  <a:cubicBezTo>
                    <a:pt x="6" y="0"/>
                    <a:pt x="6" y="0"/>
                    <a:pt x="5" y="0"/>
                  </a:cubicBezTo>
                  <a:cubicBezTo>
                    <a:pt x="3" y="0"/>
                    <a:pt x="1" y="2"/>
                    <a:pt x="1" y="4"/>
                  </a:cubicBezTo>
                  <a:cubicBezTo>
                    <a:pt x="0" y="4"/>
                    <a:pt x="0" y="5"/>
                    <a:pt x="0" y="6"/>
                  </a:cubicBezTo>
                  <a:cubicBezTo>
                    <a:pt x="0" y="9"/>
                    <a:pt x="2" y="11"/>
                    <a:pt x="4" y="11"/>
                  </a:cubicBezTo>
                  <a:cubicBezTo>
                    <a:pt x="4" y="12"/>
                    <a:pt x="5" y="12"/>
                    <a:pt x="6" y="12"/>
                  </a:cubicBezTo>
                  <a:cubicBezTo>
                    <a:pt x="6" y="11"/>
                    <a:pt x="6" y="11"/>
                    <a:pt x="6"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5" name="Freeform 506"/>
            <p:cNvSpPr>
              <a:spLocks noChangeArrowheads="1"/>
            </p:cNvSpPr>
            <p:nvPr/>
          </p:nvSpPr>
          <p:spPr bwMode="auto">
            <a:xfrm>
              <a:off x="959" y="1178"/>
              <a:ext cx="23" cy="26"/>
            </a:xfrm>
            <a:custGeom>
              <a:avLst/>
              <a:gdLst>
                <a:gd name="T0" fmla="*/ 777 w 10"/>
                <a:gd name="T1" fmla="*/ 1900 h 11"/>
                <a:gd name="T2" fmla="*/ 0 w 10"/>
                <a:gd name="T3" fmla="*/ 1028 h 11"/>
                <a:gd name="T4" fmla="*/ 777 w 10"/>
                <a:gd name="T5" fmla="*/ 0 h 11"/>
                <a:gd name="T6" fmla="*/ 1486 w 10"/>
                <a:gd name="T7" fmla="*/ 872 h 11"/>
                <a:gd name="T8" fmla="*/ 77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1" y="9"/>
                    <a:pt x="0" y="6"/>
                  </a:cubicBezTo>
                  <a:cubicBezTo>
                    <a:pt x="0" y="3"/>
                    <a:pt x="2" y="0"/>
                    <a:pt x="5" y="0"/>
                  </a:cubicBezTo>
                  <a:cubicBezTo>
                    <a:pt x="8" y="0"/>
                    <a:pt x="10" y="2"/>
                    <a:pt x="10" y="5"/>
                  </a:cubicBezTo>
                  <a:cubicBezTo>
                    <a:pt x="10" y="8"/>
                    <a:pt x="8"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6" name="Freeform 507"/>
            <p:cNvSpPr>
              <a:spLocks noChangeArrowheads="1"/>
            </p:cNvSpPr>
            <p:nvPr/>
          </p:nvSpPr>
          <p:spPr bwMode="auto">
            <a:xfrm>
              <a:off x="959" y="1178"/>
              <a:ext cx="23" cy="26"/>
            </a:xfrm>
            <a:custGeom>
              <a:avLst/>
              <a:gdLst>
                <a:gd name="T0" fmla="*/ 777 w 10"/>
                <a:gd name="T1" fmla="*/ 1900 h 11"/>
                <a:gd name="T2" fmla="*/ 777 w 10"/>
                <a:gd name="T3" fmla="*/ 1782 h 11"/>
                <a:gd name="T4" fmla="*/ 582 w 10"/>
                <a:gd name="T5" fmla="*/ 1782 h 11"/>
                <a:gd name="T6" fmla="*/ 147 w 10"/>
                <a:gd name="T7" fmla="*/ 1028 h 11"/>
                <a:gd name="T8" fmla="*/ 147 w 10"/>
                <a:gd name="T9" fmla="*/ 659 h 11"/>
                <a:gd name="T10" fmla="*/ 777 w 10"/>
                <a:gd name="T11" fmla="*/ 156 h 11"/>
                <a:gd name="T12" fmla="*/ 899 w 10"/>
                <a:gd name="T13" fmla="*/ 156 h 11"/>
                <a:gd name="T14" fmla="*/ 1339 w 10"/>
                <a:gd name="T15" fmla="*/ 872 h 11"/>
                <a:gd name="T16" fmla="*/ 1339 w 10"/>
                <a:gd name="T17" fmla="*/ 1257 h 11"/>
                <a:gd name="T18" fmla="*/ 777 w 10"/>
                <a:gd name="T19" fmla="*/ 1782 h 11"/>
                <a:gd name="T20" fmla="*/ 777 w 10"/>
                <a:gd name="T21" fmla="*/ 1900 h 11"/>
                <a:gd name="T22" fmla="*/ 777 w 10"/>
                <a:gd name="T23" fmla="*/ 1900 h 11"/>
                <a:gd name="T24" fmla="*/ 1486 w 10"/>
                <a:gd name="T25" fmla="*/ 1402 h 11"/>
                <a:gd name="T26" fmla="*/ 1486 w 10"/>
                <a:gd name="T27" fmla="*/ 872 h 11"/>
                <a:gd name="T28" fmla="*/ 1030 w 10"/>
                <a:gd name="T29" fmla="*/ 0 h 11"/>
                <a:gd name="T30" fmla="*/ 777 w 10"/>
                <a:gd name="T31" fmla="*/ 0 h 11"/>
                <a:gd name="T32" fmla="*/ 0 w 10"/>
                <a:gd name="T33" fmla="*/ 532 h 11"/>
                <a:gd name="T34" fmla="*/ 0 w 10"/>
                <a:gd name="T35" fmla="*/ 1028 h 11"/>
                <a:gd name="T36" fmla="*/ 582 w 10"/>
                <a:gd name="T37" fmla="*/ 1900 h 11"/>
                <a:gd name="T38" fmla="*/ 777 w 10"/>
                <a:gd name="T39" fmla="*/ 1900 h 11"/>
                <a:gd name="T40" fmla="*/ 777 w 10"/>
                <a:gd name="T41" fmla="*/ 190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1"/>
                <a:gd name="T65" fmla="*/ 10 w 1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1">
                  <a:moveTo>
                    <a:pt x="5" y="11"/>
                  </a:moveTo>
                  <a:cubicBezTo>
                    <a:pt x="5" y="10"/>
                    <a:pt x="5" y="10"/>
                    <a:pt x="5" y="10"/>
                  </a:cubicBezTo>
                  <a:cubicBezTo>
                    <a:pt x="5" y="10"/>
                    <a:pt x="4" y="10"/>
                    <a:pt x="4" y="10"/>
                  </a:cubicBezTo>
                  <a:cubicBezTo>
                    <a:pt x="2" y="9"/>
                    <a:pt x="1" y="8"/>
                    <a:pt x="1" y="6"/>
                  </a:cubicBezTo>
                  <a:cubicBezTo>
                    <a:pt x="1" y="5"/>
                    <a:pt x="1" y="4"/>
                    <a:pt x="1" y="4"/>
                  </a:cubicBezTo>
                  <a:cubicBezTo>
                    <a:pt x="2" y="2"/>
                    <a:pt x="3" y="1"/>
                    <a:pt x="5" y="1"/>
                  </a:cubicBezTo>
                  <a:cubicBezTo>
                    <a:pt x="5" y="1"/>
                    <a:pt x="6" y="1"/>
                    <a:pt x="6" y="1"/>
                  </a:cubicBezTo>
                  <a:cubicBezTo>
                    <a:pt x="8" y="1"/>
                    <a:pt x="9" y="3"/>
                    <a:pt x="9" y="5"/>
                  </a:cubicBezTo>
                  <a:cubicBezTo>
                    <a:pt x="9" y="6"/>
                    <a:pt x="9" y="7"/>
                    <a:pt x="9" y="7"/>
                  </a:cubicBezTo>
                  <a:cubicBezTo>
                    <a:pt x="8" y="9"/>
                    <a:pt x="7" y="10"/>
                    <a:pt x="5" y="10"/>
                  </a:cubicBezTo>
                  <a:cubicBezTo>
                    <a:pt x="5" y="11"/>
                    <a:pt x="5" y="11"/>
                    <a:pt x="5" y="11"/>
                  </a:cubicBezTo>
                  <a:cubicBezTo>
                    <a:pt x="5" y="11"/>
                    <a:pt x="5" y="11"/>
                    <a:pt x="5" y="11"/>
                  </a:cubicBezTo>
                  <a:cubicBezTo>
                    <a:pt x="7" y="11"/>
                    <a:pt x="9" y="10"/>
                    <a:pt x="10" y="8"/>
                  </a:cubicBezTo>
                  <a:cubicBezTo>
                    <a:pt x="10" y="7"/>
                    <a:pt x="10" y="6"/>
                    <a:pt x="10" y="5"/>
                  </a:cubicBezTo>
                  <a:cubicBezTo>
                    <a:pt x="10" y="3"/>
                    <a:pt x="9" y="1"/>
                    <a:pt x="7" y="0"/>
                  </a:cubicBezTo>
                  <a:cubicBezTo>
                    <a:pt x="6" y="0"/>
                    <a:pt x="6" y="0"/>
                    <a:pt x="5" y="0"/>
                  </a:cubicBezTo>
                  <a:cubicBezTo>
                    <a:pt x="3" y="0"/>
                    <a:pt x="1" y="1"/>
                    <a:pt x="0" y="3"/>
                  </a:cubicBezTo>
                  <a:cubicBezTo>
                    <a:pt x="0" y="4"/>
                    <a:pt x="0" y="5"/>
                    <a:pt x="0" y="6"/>
                  </a:cubicBezTo>
                  <a:cubicBezTo>
                    <a:pt x="0" y="8"/>
                    <a:pt x="1" y="10"/>
                    <a:pt x="4" y="11"/>
                  </a:cubicBezTo>
                  <a:cubicBezTo>
                    <a:pt x="4" y="11"/>
                    <a:pt x="5" y="11"/>
                    <a:pt x="5" y="11"/>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7" name="Freeform 508"/>
            <p:cNvSpPr>
              <a:spLocks noChangeArrowheads="1"/>
            </p:cNvSpPr>
            <p:nvPr/>
          </p:nvSpPr>
          <p:spPr bwMode="auto">
            <a:xfrm>
              <a:off x="1039" y="1230"/>
              <a:ext cx="24" cy="24"/>
            </a:xfrm>
            <a:custGeom>
              <a:avLst/>
              <a:gdLst>
                <a:gd name="T0" fmla="*/ 967 w 10"/>
                <a:gd name="T1" fmla="*/ 1925 h 10"/>
                <a:gd name="T2" fmla="*/ 0 w 10"/>
                <a:gd name="T3" fmla="*/ 967 h 10"/>
                <a:gd name="T4" fmla="*/ 967 w 10"/>
                <a:gd name="T5" fmla="*/ 0 h 10"/>
                <a:gd name="T6" fmla="*/ 1925 w 10"/>
                <a:gd name="T7" fmla="*/ 967 h 10"/>
                <a:gd name="T8" fmla="*/ 967 w 10"/>
                <a:gd name="T9" fmla="*/ 1925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3" y="10"/>
                    <a:pt x="0" y="8"/>
                    <a:pt x="0" y="5"/>
                  </a:cubicBezTo>
                  <a:cubicBezTo>
                    <a:pt x="0" y="2"/>
                    <a:pt x="2" y="0"/>
                    <a:pt x="5" y="0"/>
                  </a:cubicBezTo>
                  <a:cubicBezTo>
                    <a:pt x="7" y="0"/>
                    <a:pt x="10" y="2"/>
                    <a:pt x="10" y="5"/>
                  </a:cubicBezTo>
                  <a:cubicBezTo>
                    <a:pt x="10" y="8"/>
                    <a:pt x="8" y="10"/>
                    <a:pt x="5" y="10"/>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8" name="Freeform 509"/>
            <p:cNvSpPr>
              <a:spLocks noChangeArrowheads="1"/>
            </p:cNvSpPr>
            <p:nvPr/>
          </p:nvSpPr>
          <p:spPr bwMode="auto">
            <a:xfrm>
              <a:off x="1039" y="1228"/>
              <a:ext cx="24" cy="28"/>
            </a:xfrm>
            <a:custGeom>
              <a:avLst/>
              <a:gdLst>
                <a:gd name="T0" fmla="*/ 967 w 10"/>
                <a:gd name="T1" fmla="*/ 1801 h 12"/>
                <a:gd name="T2" fmla="*/ 967 w 10"/>
                <a:gd name="T3" fmla="*/ 1801 h 12"/>
                <a:gd name="T4" fmla="*/ 802 w 10"/>
                <a:gd name="T5" fmla="*/ 1801 h 12"/>
                <a:gd name="T6" fmla="*/ 168 w 10"/>
                <a:gd name="T7" fmla="*/ 980 h 12"/>
                <a:gd name="T8" fmla="*/ 168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354 w 10"/>
                <a:gd name="T29" fmla="*/ 0 h 12"/>
                <a:gd name="T30" fmla="*/ 967 w 10"/>
                <a:gd name="T31" fmla="*/ 0 h 12"/>
                <a:gd name="T32" fmla="*/ 0 w 10"/>
                <a:gd name="T33" fmla="*/ 621 h 12"/>
                <a:gd name="T34" fmla="*/ 0 w 10"/>
                <a:gd name="T35" fmla="*/ 980 h 12"/>
                <a:gd name="T36" fmla="*/ 564 w 10"/>
                <a:gd name="T37" fmla="*/ 1801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1"/>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7" y="0"/>
                  </a:cubicBezTo>
                  <a:cubicBezTo>
                    <a:pt x="6" y="0"/>
                    <a:pt x="5" y="0"/>
                    <a:pt x="5" y="0"/>
                  </a:cubicBezTo>
                  <a:cubicBezTo>
                    <a:pt x="3" y="0"/>
                    <a:pt x="1" y="2"/>
                    <a:pt x="0" y="4"/>
                  </a:cubicBezTo>
                  <a:cubicBezTo>
                    <a:pt x="0" y="4"/>
                    <a:pt x="0" y="5"/>
                    <a:pt x="0" y="6"/>
                  </a:cubicBezTo>
                  <a:cubicBezTo>
                    <a:pt x="0" y="9"/>
                    <a:pt x="1" y="11"/>
                    <a:pt x="3" y="11"/>
                  </a:cubicBezTo>
                  <a:cubicBezTo>
                    <a:pt x="4" y="12"/>
                    <a:pt x="5"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09" name="Oval 510"/>
            <p:cNvSpPr>
              <a:spLocks noChangeArrowheads="1"/>
            </p:cNvSpPr>
            <p:nvPr/>
          </p:nvSpPr>
          <p:spPr bwMode="auto">
            <a:xfrm>
              <a:off x="978" y="1197"/>
              <a:ext cx="21" cy="24"/>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0" name="Freeform 511"/>
            <p:cNvSpPr>
              <a:spLocks noChangeArrowheads="1"/>
            </p:cNvSpPr>
            <p:nvPr/>
          </p:nvSpPr>
          <p:spPr bwMode="auto">
            <a:xfrm>
              <a:off x="978" y="1195"/>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899 w 10"/>
                <a:gd name="T29" fmla="*/ 0 h 12"/>
                <a:gd name="T30" fmla="*/ 777 w 10"/>
                <a:gd name="T31" fmla="*/ 0 h 12"/>
                <a:gd name="T32" fmla="*/ 0 w 10"/>
                <a:gd name="T33" fmla="*/ 621 h 12"/>
                <a:gd name="T34" fmla="*/ 0 w 10"/>
                <a:gd name="T35" fmla="*/ 980 h 12"/>
                <a:gd name="T36" fmla="*/ 448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4"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6"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8" y="1"/>
                    <a:pt x="6" y="0"/>
                  </a:cubicBezTo>
                  <a:cubicBezTo>
                    <a:pt x="6" y="0"/>
                    <a:pt x="5" y="0"/>
                    <a:pt x="5" y="0"/>
                  </a:cubicBezTo>
                  <a:cubicBezTo>
                    <a:pt x="3" y="0"/>
                    <a:pt x="1" y="2"/>
                    <a:pt x="0" y="4"/>
                  </a:cubicBezTo>
                  <a:cubicBezTo>
                    <a:pt x="0" y="4"/>
                    <a:pt x="0" y="5"/>
                    <a:pt x="0" y="6"/>
                  </a:cubicBezTo>
                  <a:cubicBezTo>
                    <a:pt x="0" y="9"/>
                    <a:pt x="1" y="11"/>
                    <a:pt x="3" y="11"/>
                  </a:cubicBezTo>
                  <a:cubicBezTo>
                    <a:pt x="4" y="12"/>
                    <a:pt x="4"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1" name="Freeform 512"/>
            <p:cNvSpPr>
              <a:spLocks noChangeArrowheads="1"/>
            </p:cNvSpPr>
            <p:nvPr/>
          </p:nvSpPr>
          <p:spPr bwMode="auto">
            <a:xfrm>
              <a:off x="999" y="1209"/>
              <a:ext cx="21" cy="26"/>
            </a:xfrm>
            <a:custGeom>
              <a:avLst/>
              <a:gdLst>
                <a:gd name="T0" fmla="*/ 621 w 9"/>
                <a:gd name="T1" fmla="*/ 1900 h 11"/>
                <a:gd name="T2" fmla="*/ 0 w 9"/>
                <a:gd name="T3" fmla="*/ 1028 h 11"/>
                <a:gd name="T4" fmla="*/ 621 w 9"/>
                <a:gd name="T5" fmla="*/ 156 h 11"/>
                <a:gd name="T6" fmla="*/ 1449 w 9"/>
                <a:gd name="T7" fmla="*/ 1028 h 11"/>
                <a:gd name="T8" fmla="*/ 621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4" y="11"/>
                  </a:moveTo>
                  <a:cubicBezTo>
                    <a:pt x="2" y="11"/>
                    <a:pt x="0" y="9"/>
                    <a:pt x="0" y="6"/>
                  </a:cubicBezTo>
                  <a:cubicBezTo>
                    <a:pt x="0" y="3"/>
                    <a:pt x="2" y="1"/>
                    <a:pt x="4" y="1"/>
                  </a:cubicBezTo>
                  <a:cubicBezTo>
                    <a:pt x="7" y="0"/>
                    <a:pt x="9" y="3"/>
                    <a:pt x="9" y="6"/>
                  </a:cubicBezTo>
                  <a:cubicBezTo>
                    <a:pt x="9" y="9"/>
                    <a:pt x="7" y="11"/>
                    <a:pt x="4"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2" name="Freeform 513"/>
            <p:cNvSpPr>
              <a:spLocks noChangeArrowheads="1"/>
            </p:cNvSpPr>
            <p:nvPr/>
          </p:nvSpPr>
          <p:spPr bwMode="auto">
            <a:xfrm>
              <a:off x="997" y="1209"/>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1030 w 10"/>
                <a:gd name="T29" fmla="*/ 0 h 12"/>
                <a:gd name="T30" fmla="*/ 777 w 10"/>
                <a:gd name="T31" fmla="*/ 0 h 12"/>
                <a:gd name="T32" fmla="*/ 147 w 10"/>
                <a:gd name="T33" fmla="*/ 621 h 12"/>
                <a:gd name="T34" fmla="*/ 0 w 10"/>
                <a:gd name="T35" fmla="*/ 980 h 12"/>
                <a:gd name="T36" fmla="*/ 582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0"/>
                  </a:cubicBezTo>
                  <a:cubicBezTo>
                    <a:pt x="2" y="10"/>
                    <a:pt x="1" y="8"/>
                    <a:pt x="1" y="6"/>
                  </a:cubicBezTo>
                  <a:cubicBezTo>
                    <a:pt x="1" y="5"/>
                    <a:pt x="1" y="5"/>
                    <a:pt x="1" y="4"/>
                  </a:cubicBezTo>
                  <a:cubicBezTo>
                    <a:pt x="2" y="2"/>
                    <a:pt x="4" y="1"/>
                    <a:pt x="5" y="1"/>
                  </a:cubicBezTo>
                  <a:cubicBezTo>
                    <a:pt x="6" y="1"/>
                    <a:pt x="6" y="1"/>
                    <a:pt x="6" y="1"/>
                  </a:cubicBezTo>
                  <a:cubicBezTo>
                    <a:pt x="8" y="2"/>
                    <a:pt x="9" y="4"/>
                    <a:pt x="9" y="6"/>
                  </a:cubicBezTo>
                  <a:cubicBezTo>
                    <a:pt x="9" y="7"/>
                    <a:pt x="9" y="7"/>
                    <a:pt x="9" y="8"/>
                  </a:cubicBezTo>
                  <a:cubicBezTo>
                    <a:pt x="8" y="9"/>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7" y="0"/>
                  </a:cubicBezTo>
                  <a:cubicBezTo>
                    <a:pt x="6" y="0"/>
                    <a:pt x="6" y="0"/>
                    <a:pt x="5" y="0"/>
                  </a:cubicBezTo>
                  <a:cubicBezTo>
                    <a:pt x="3" y="0"/>
                    <a:pt x="1" y="2"/>
                    <a:pt x="1" y="4"/>
                  </a:cubicBezTo>
                  <a:cubicBezTo>
                    <a:pt x="0" y="4"/>
                    <a:pt x="0" y="5"/>
                    <a:pt x="0" y="6"/>
                  </a:cubicBezTo>
                  <a:cubicBezTo>
                    <a:pt x="0" y="9"/>
                    <a:pt x="2" y="11"/>
                    <a:pt x="4" y="11"/>
                  </a:cubicBezTo>
                  <a:cubicBezTo>
                    <a:pt x="4" y="12"/>
                    <a:pt x="5"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3" name="Freeform 514"/>
            <p:cNvSpPr>
              <a:spLocks noChangeArrowheads="1"/>
            </p:cNvSpPr>
            <p:nvPr/>
          </p:nvSpPr>
          <p:spPr bwMode="auto">
            <a:xfrm>
              <a:off x="1018" y="1221"/>
              <a:ext cx="23" cy="26"/>
            </a:xfrm>
            <a:custGeom>
              <a:avLst/>
              <a:gdLst>
                <a:gd name="T0" fmla="*/ 777 w 10"/>
                <a:gd name="T1" fmla="*/ 1900 h 11"/>
                <a:gd name="T2" fmla="*/ 0 w 10"/>
                <a:gd name="T3" fmla="*/ 872 h 11"/>
                <a:gd name="T4" fmla="*/ 777 w 10"/>
                <a:gd name="T5" fmla="*/ 0 h 11"/>
                <a:gd name="T6" fmla="*/ 1486 w 10"/>
                <a:gd name="T7" fmla="*/ 872 h 11"/>
                <a:gd name="T8" fmla="*/ 77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0" y="8"/>
                    <a:pt x="0" y="5"/>
                  </a:cubicBezTo>
                  <a:cubicBezTo>
                    <a:pt x="0" y="2"/>
                    <a:pt x="2" y="0"/>
                    <a:pt x="5" y="0"/>
                  </a:cubicBezTo>
                  <a:cubicBezTo>
                    <a:pt x="7" y="0"/>
                    <a:pt x="10" y="2"/>
                    <a:pt x="10" y="5"/>
                  </a:cubicBezTo>
                  <a:cubicBezTo>
                    <a:pt x="10" y="8"/>
                    <a:pt x="8" y="10"/>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4" name="Freeform 515"/>
            <p:cNvSpPr>
              <a:spLocks noChangeArrowheads="1"/>
            </p:cNvSpPr>
            <p:nvPr/>
          </p:nvSpPr>
          <p:spPr bwMode="auto">
            <a:xfrm>
              <a:off x="1018" y="1218"/>
              <a:ext cx="23" cy="29"/>
            </a:xfrm>
            <a:custGeom>
              <a:avLst/>
              <a:gdLst>
                <a:gd name="T0" fmla="*/ 777 w 10"/>
                <a:gd name="T1" fmla="*/ 2383 h 12"/>
                <a:gd name="T2" fmla="*/ 777 w 10"/>
                <a:gd name="T3" fmla="*/ 2214 h 12"/>
                <a:gd name="T4" fmla="*/ 582 w 10"/>
                <a:gd name="T5" fmla="*/ 2214 h 12"/>
                <a:gd name="T6" fmla="*/ 147 w 10"/>
                <a:gd name="T7" fmla="*/ 1225 h 12"/>
                <a:gd name="T8" fmla="*/ 147 w 10"/>
                <a:gd name="T9" fmla="*/ 817 h 12"/>
                <a:gd name="T10" fmla="*/ 777 w 10"/>
                <a:gd name="T11" fmla="*/ 169 h 12"/>
                <a:gd name="T12" fmla="*/ 899 w 10"/>
                <a:gd name="T13" fmla="*/ 408 h 12"/>
                <a:gd name="T14" fmla="*/ 1339 w 10"/>
                <a:gd name="T15" fmla="*/ 1225 h 12"/>
                <a:gd name="T16" fmla="*/ 1339 w 10"/>
                <a:gd name="T17" fmla="*/ 1566 h 12"/>
                <a:gd name="T18" fmla="*/ 777 w 10"/>
                <a:gd name="T19" fmla="*/ 2214 h 12"/>
                <a:gd name="T20" fmla="*/ 777 w 10"/>
                <a:gd name="T21" fmla="*/ 2383 h 12"/>
                <a:gd name="T22" fmla="*/ 777 w 10"/>
                <a:gd name="T23" fmla="*/ 2383 h 12"/>
                <a:gd name="T24" fmla="*/ 1486 w 10"/>
                <a:gd name="T25" fmla="*/ 1566 h 12"/>
                <a:gd name="T26" fmla="*/ 1486 w 10"/>
                <a:gd name="T27" fmla="*/ 1225 h 12"/>
                <a:gd name="T28" fmla="*/ 1030 w 10"/>
                <a:gd name="T29" fmla="*/ 169 h 12"/>
                <a:gd name="T30" fmla="*/ 777 w 10"/>
                <a:gd name="T31" fmla="*/ 0 h 12"/>
                <a:gd name="T32" fmla="*/ 0 w 10"/>
                <a:gd name="T33" fmla="*/ 817 h 12"/>
                <a:gd name="T34" fmla="*/ 0 w 10"/>
                <a:gd name="T35" fmla="*/ 1225 h 12"/>
                <a:gd name="T36" fmla="*/ 448 w 10"/>
                <a:gd name="T37" fmla="*/ 2383 h 12"/>
                <a:gd name="T38" fmla="*/ 777 w 10"/>
                <a:gd name="T39" fmla="*/ 2383 h 12"/>
                <a:gd name="T40" fmla="*/ 777 w 10"/>
                <a:gd name="T41" fmla="*/ 2383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2"/>
                  </a:moveTo>
                  <a:cubicBezTo>
                    <a:pt x="5" y="11"/>
                    <a:pt x="5" y="11"/>
                    <a:pt x="5" y="11"/>
                  </a:cubicBezTo>
                  <a:cubicBezTo>
                    <a:pt x="5" y="11"/>
                    <a:pt x="4" y="11"/>
                    <a:pt x="4" y="11"/>
                  </a:cubicBezTo>
                  <a:cubicBezTo>
                    <a:pt x="2" y="10"/>
                    <a:pt x="1" y="8"/>
                    <a:pt x="1" y="6"/>
                  </a:cubicBezTo>
                  <a:cubicBezTo>
                    <a:pt x="1" y="6"/>
                    <a:pt x="1" y="5"/>
                    <a:pt x="1" y="4"/>
                  </a:cubicBezTo>
                  <a:cubicBezTo>
                    <a:pt x="2" y="3"/>
                    <a:pt x="3" y="1"/>
                    <a:pt x="5" y="1"/>
                  </a:cubicBezTo>
                  <a:cubicBezTo>
                    <a:pt x="5" y="1"/>
                    <a:pt x="6" y="1"/>
                    <a:pt x="6" y="2"/>
                  </a:cubicBezTo>
                  <a:cubicBezTo>
                    <a:pt x="8" y="2"/>
                    <a:pt x="9" y="4"/>
                    <a:pt x="9" y="6"/>
                  </a:cubicBezTo>
                  <a:cubicBezTo>
                    <a:pt x="9" y="7"/>
                    <a:pt x="9" y="8"/>
                    <a:pt x="9" y="8"/>
                  </a:cubicBezTo>
                  <a:cubicBezTo>
                    <a:pt x="8" y="10"/>
                    <a:pt x="7" y="11"/>
                    <a:pt x="5" y="11"/>
                  </a:cubicBezTo>
                  <a:cubicBezTo>
                    <a:pt x="5" y="12"/>
                    <a:pt x="5" y="12"/>
                    <a:pt x="5" y="12"/>
                  </a:cubicBezTo>
                  <a:cubicBezTo>
                    <a:pt x="5" y="12"/>
                    <a:pt x="5" y="12"/>
                    <a:pt x="5" y="12"/>
                  </a:cubicBezTo>
                  <a:cubicBezTo>
                    <a:pt x="7" y="12"/>
                    <a:pt x="9" y="11"/>
                    <a:pt x="10" y="8"/>
                  </a:cubicBezTo>
                  <a:cubicBezTo>
                    <a:pt x="10" y="8"/>
                    <a:pt x="10" y="7"/>
                    <a:pt x="10" y="6"/>
                  </a:cubicBezTo>
                  <a:cubicBezTo>
                    <a:pt x="10" y="4"/>
                    <a:pt x="9" y="1"/>
                    <a:pt x="7" y="1"/>
                  </a:cubicBezTo>
                  <a:cubicBezTo>
                    <a:pt x="6" y="0"/>
                    <a:pt x="5" y="0"/>
                    <a:pt x="5" y="0"/>
                  </a:cubicBezTo>
                  <a:cubicBezTo>
                    <a:pt x="3" y="0"/>
                    <a:pt x="1" y="2"/>
                    <a:pt x="0" y="4"/>
                  </a:cubicBezTo>
                  <a:cubicBezTo>
                    <a:pt x="0" y="5"/>
                    <a:pt x="0" y="5"/>
                    <a:pt x="0" y="6"/>
                  </a:cubicBezTo>
                  <a:cubicBezTo>
                    <a:pt x="0" y="9"/>
                    <a:pt x="1" y="11"/>
                    <a:pt x="3" y="12"/>
                  </a:cubicBezTo>
                  <a:cubicBezTo>
                    <a:pt x="4" y="12"/>
                    <a:pt x="5" y="12"/>
                    <a:pt x="5" y="12"/>
                  </a:cubicBezTo>
                  <a:cubicBezTo>
                    <a:pt x="5" y="12"/>
                    <a:pt x="5" y="12"/>
                    <a:pt x="5"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5" name="Freeform 516"/>
            <p:cNvSpPr>
              <a:spLocks noChangeArrowheads="1"/>
            </p:cNvSpPr>
            <p:nvPr/>
          </p:nvSpPr>
          <p:spPr bwMode="auto">
            <a:xfrm>
              <a:off x="1063" y="1235"/>
              <a:ext cx="21" cy="26"/>
            </a:xfrm>
            <a:custGeom>
              <a:avLst/>
              <a:gdLst>
                <a:gd name="T0" fmla="*/ 828 w 9"/>
                <a:gd name="T1" fmla="*/ 1900 h 11"/>
                <a:gd name="T2" fmla="*/ 0 w 9"/>
                <a:gd name="T3" fmla="*/ 872 h 11"/>
                <a:gd name="T4" fmla="*/ 621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8"/>
                    <a:pt x="0" y="5"/>
                  </a:cubicBezTo>
                  <a:cubicBezTo>
                    <a:pt x="0" y="2"/>
                    <a:pt x="2" y="0"/>
                    <a:pt x="4" y="0"/>
                  </a:cubicBezTo>
                  <a:cubicBezTo>
                    <a:pt x="7" y="0"/>
                    <a:pt x="9" y="2"/>
                    <a:pt x="9" y="5"/>
                  </a:cubicBezTo>
                  <a:cubicBezTo>
                    <a:pt x="9" y="8"/>
                    <a:pt x="7"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6" name="Freeform 517"/>
            <p:cNvSpPr>
              <a:spLocks noChangeArrowheads="1"/>
            </p:cNvSpPr>
            <p:nvPr/>
          </p:nvSpPr>
          <p:spPr bwMode="auto">
            <a:xfrm>
              <a:off x="1060" y="1233"/>
              <a:ext cx="26" cy="28"/>
            </a:xfrm>
            <a:custGeom>
              <a:avLst/>
              <a:gdLst>
                <a:gd name="T0" fmla="*/ 1028 w 11"/>
                <a:gd name="T1" fmla="*/ 1932 h 12"/>
                <a:gd name="T2" fmla="*/ 1028 w 11"/>
                <a:gd name="T3" fmla="*/ 1801 h 12"/>
                <a:gd name="T4" fmla="*/ 659 w 11"/>
                <a:gd name="T5" fmla="*/ 1801 h 12"/>
                <a:gd name="T6" fmla="*/ 156 w 11"/>
                <a:gd name="T7" fmla="*/ 980 h 12"/>
                <a:gd name="T8" fmla="*/ 369 w 11"/>
                <a:gd name="T9" fmla="*/ 621 h 12"/>
                <a:gd name="T10" fmla="*/ 872 w 11"/>
                <a:gd name="T11" fmla="*/ 355 h 12"/>
                <a:gd name="T12" fmla="*/ 1257 w 11"/>
                <a:gd name="T13" fmla="*/ 355 h 12"/>
                <a:gd name="T14" fmla="*/ 1782 w 11"/>
                <a:gd name="T15" fmla="*/ 980 h 12"/>
                <a:gd name="T16" fmla="*/ 1558 w 11"/>
                <a:gd name="T17" fmla="*/ 1307 h 12"/>
                <a:gd name="T18" fmla="*/ 1028 w 11"/>
                <a:gd name="T19" fmla="*/ 1801 h 12"/>
                <a:gd name="T20" fmla="*/ 1028 w 11"/>
                <a:gd name="T21" fmla="*/ 1932 h 12"/>
                <a:gd name="T22" fmla="*/ 1028 w 11"/>
                <a:gd name="T23" fmla="*/ 1932 h 12"/>
                <a:gd name="T24" fmla="*/ 1782 w 11"/>
                <a:gd name="T25" fmla="*/ 1449 h 12"/>
                <a:gd name="T26" fmla="*/ 1900 w 11"/>
                <a:gd name="T27" fmla="*/ 980 h 12"/>
                <a:gd name="T28" fmla="*/ 1257 w 11"/>
                <a:gd name="T29" fmla="*/ 152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2"/>
                  </a:moveTo>
                  <a:cubicBezTo>
                    <a:pt x="6" y="11"/>
                    <a:pt x="6" y="11"/>
                    <a:pt x="6" y="11"/>
                  </a:cubicBezTo>
                  <a:cubicBezTo>
                    <a:pt x="5" y="11"/>
                    <a:pt x="5" y="11"/>
                    <a:pt x="4" y="11"/>
                  </a:cubicBezTo>
                  <a:cubicBezTo>
                    <a:pt x="3" y="10"/>
                    <a:pt x="1" y="9"/>
                    <a:pt x="1" y="6"/>
                  </a:cubicBezTo>
                  <a:cubicBezTo>
                    <a:pt x="1" y="6"/>
                    <a:pt x="2" y="5"/>
                    <a:pt x="2" y="4"/>
                  </a:cubicBezTo>
                  <a:cubicBezTo>
                    <a:pt x="2" y="3"/>
                    <a:pt x="4" y="2"/>
                    <a:pt x="5" y="2"/>
                  </a:cubicBezTo>
                  <a:cubicBezTo>
                    <a:pt x="6" y="1"/>
                    <a:pt x="6" y="2"/>
                    <a:pt x="7" y="2"/>
                  </a:cubicBezTo>
                  <a:cubicBezTo>
                    <a:pt x="8" y="2"/>
                    <a:pt x="10" y="4"/>
                    <a:pt x="10" y="6"/>
                  </a:cubicBezTo>
                  <a:cubicBezTo>
                    <a:pt x="10" y="7"/>
                    <a:pt x="9" y="8"/>
                    <a:pt x="9" y="8"/>
                  </a:cubicBezTo>
                  <a:cubicBezTo>
                    <a:pt x="9" y="10"/>
                    <a:pt x="7" y="11"/>
                    <a:pt x="6" y="11"/>
                  </a:cubicBezTo>
                  <a:cubicBezTo>
                    <a:pt x="6" y="12"/>
                    <a:pt x="6" y="12"/>
                    <a:pt x="6" y="12"/>
                  </a:cubicBezTo>
                  <a:cubicBezTo>
                    <a:pt x="6" y="12"/>
                    <a:pt x="6" y="12"/>
                    <a:pt x="6" y="12"/>
                  </a:cubicBezTo>
                  <a:cubicBezTo>
                    <a:pt x="8" y="12"/>
                    <a:pt x="10" y="11"/>
                    <a:pt x="10" y="9"/>
                  </a:cubicBezTo>
                  <a:cubicBezTo>
                    <a:pt x="11" y="8"/>
                    <a:pt x="11" y="7"/>
                    <a:pt x="11" y="6"/>
                  </a:cubicBezTo>
                  <a:cubicBezTo>
                    <a:pt x="11" y="4"/>
                    <a:pt x="9" y="1"/>
                    <a:pt x="7" y="1"/>
                  </a:cubicBezTo>
                  <a:cubicBezTo>
                    <a:pt x="7" y="1"/>
                    <a:pt x="6" y="0"/>
                    <a:pt x="5" y="0"/>
                  </a:cubicBezTo>
                  <a:cubicBezTo>
                    <a:pt x="3" y="1"/>
                    <a:pt x="2" y="2"/>
                    <a:pt x="1" y="4"/>
                  </a:cubicBezTo>
                  <a:cubicBezTo>
                    <a:pt x="1" y="5"/>
                    <a:pt x="0" y="6"/>
                    <a:pt x="0" y="6"/>
                  </a:cubicBezTo>
                  <a:cubicBezTo>
                    <a:pt x="0" y="9"/>
                    <a:pt x="2" y="11"/>
                    <a:pt x="4" y="12"/>
                  </a:cubicBezTo>
                  <a:cubicBezTo>
                    <a:pt x="5" y="12"/>
                    <a:pt x="5" y="12"/>
                    <a:pt x="6" y="12"/>
                  </a:cubicBezTo>
                  <a:cubicBezTo>
                    <a:pt x="6" y="12"/>
                    <a:pt x="6" y="12"/>
                    <a:pt x="6" y="12"/>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7" name="Oval 518"/>
            <p:cNvSpPr>
              <a:spLocks noChangeArrowheads="1"/>
            </p:cNvSpPr>
            <p:nvPr/>
          </p:nvSpPr>
          <p:spPr bwMode="auto">
            <a:xfrm>
              <a:off x="1086" y="1240"/>
              <a:ext cx="21" cy="23"/>
            </a:xfrm>
            <a:prstGeom prst="ellipse">
              <a:avLst/>
            </a:pr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8" name="Freeform 519"/>
            <p:cNvSpPr>
              <a:spLocks noChangeArrowheads="1"/>
            </p:cNvSpPr>
            <p:nvPr/>
          </p:nvSpPr>
          <p:spPr bwMode="auto">
            <a:xfrm>
              <a:off x="1084" y="1237"/>
              <a:ext cx="23" cy="29"/>
            </a:xfrm>
            <a:custGeom>
              <a:avLst/>
              <a:gdLst>
                <a:gd name="T0" fmla="*/ 777 w 10"/>
                <a:gd name="T1" fmla="*/ 2214 h 12"/>
                <a:gd name="T2" fmla="*/ 777 w 10"/>
                <a:gd name="T3" fmla="*/ 2214 h 12"/>
                <a:gd name="T4" fmla="*/ 582 w 10"/>
                <a:gd name="T5" fmla="*/ 2214 h 12"/>
                <a:gd name="T6" fmla="*/ 147 w 10"/>
                <a:gd name="T7" fmla="*/ 1225 h 12"/>
                <a:gd name="T8" fmla="*/ 338 w 10"/>
                <a:gd name="T9" fmla="*/ 817 h 12"/>
                <a:gd name="T10" fmla="*/ 777 w 10"/>
                <a:gd name="T11" fmla="*/ 169 h 12"/>
                <a:gd name="T12" fmla="*/ 899 w 10"/>
                <a:gd name="T13" fmla="*/ 169 h 12"/>
                <a:gd name="T14" fmla="*/ 1339 w 10"/>
                <a:gd name="T15" fmla="*/ 1225 h 12"/>
                <a:gd name="T16" fmla="*/ 1339 w 10"/>
                <a:gd name="T17" fmla="*/ 1566 h 12"/>
                <a:gd name="T18" fmla="*/ 777 w 10"/>
                <a:gd name="T19" fmla="*/ 2214 h 12"/>
                <a:gd name="T20" fmla="*/ 777 w 10"/>
                <a:gd name="T21" fmla="*/ 2214 h 12"/>
                <a:gd name="T22" fmla="*/ 777 w 10"/>
                <a:gd name="T23" fmla="*/ 2383 h 12"/>
                <a:gd name="T24" fmla="*/ 1486 w 10"/>
                <a:gd name="T25" fmla="*/ 1566 h 12"/>
                <a:gd name="T26" fmla="*/ 1486 w 10"/>
                <a:gd name="T27" fmla="*/ 1225 h 12"/>
                <a:gd name="T28" fmla="*/ 1030 w 10"/>
                <a:gd name="T29" fmla="*/ 0 h 12"/>
                <a:gd name="T30" fmla="*/ 777 w 10"/>
                <a:gd name="T31" fmla="*/ 0 h 12"/>
                <a:gd name="T32" fmla="*/ 147 w 10"/>
                <a:gd name="T33" fmla="*/ 817 h 12"/>
                <a:gd name="T34" fmla="*/ 0 w 10"/>
                <a:gd name="T35" fmla="*/ 1225 h 12"/>
                <a:gd name="T36" fmla="*/ 582 w 10"/>
                <a:gd name="T37" fmla="*/ 2383 h 12"/>
                <a:gd name="T38" fmla="*/ 777 w 10"/>
                <a:gd name="T39" fmla="*/ 2383 h 12"/>
                <a:gd name="T40" fmla="*/ 777 w 10"/>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5" y="11"/>
                    <a:pt x="4" y="11"/>
                  </a:cubicBezTo>
                  <a:cubicBezTo>
                    <a:pt x="3" y="10"/>
                    <a:pt x="1" y="8"/>
                    <a:pt x="1" y="6"/>
                  </a:cubicBezTo>
                  <a:cubicBezTo>
                    <a:pt x="1" y="5"/>
                    <a:pt x="1" y="5"/>
                    <a:pt x="2" y="4"/>
                  </a:cubicBezTo>
                  <a:cubicBezTo>
                    <a:pt x="2" y="2"/>
                    <a:pt x="4" y="1"/>
                    <a:pt x="5" y="1"/>
                  </a:cubicBezTo>
                  <a:cubicBezTo>
                    <a:pt x="6"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8" y="12"/>
                    <a:pt x="9" y="10"/>
                    <a:pt x="10" y="8"/>
                  </a:cubicBezTo>
                  <a:cubicBezTo>
                    <a:pt x="10" y="8"/>
                    <a:pt x="10" y="7"/>
                    <a:pt x="10" y="6"/>
                  </a:cubicBezTo>
                  <a:cubicBezTo>
                    <a:pt x="10" y="3"/>
                    <a:pt x="9" y="1"/>
                    <a:pt x="7" y="0"/>
                  </a:cubicBezTo>
                  <a:cubicBezTo>
                    <a:pt x="6" y="0"/>
                    <a:pt x="6" y="0"/>
                    <a:pt x="5" y="0"/>
                  </a:cubicBezTo>
                  <a:cubicBezTo>
                    <a:pt x="3" y="0"/>
                    <a:pt x="1" y="2"/>
                    <a:pt x="1" y="4"/>
                  </a:cubicBezTo>
                  <a:cubicBezTo>
                    <a:pt x="0" y="5"/>
                    <a:pt x="0" y="5"/>
                    <a:pt x="0" y="6"/>
                  </a:cubicBezTo>
                  <a:cubicBezTo>
                    <a:pt x="0" y="9"/>
                    <a:pt x="2" y="11"/>
                    <a:pt x="4" y="12"/>
                  </a:cubicBezTo>
                  <a:cubicBezTo>
                    <a:pt x="4" y="12"/>
                    <a:pt x="5" y="12"/>
                    <a:pt x="5" y="12"/>
                  </a:cubicBezTo>
                  <a:cubicBezTo>
                    <a:pt x="5" y="11"/>
                    <a:pt x="5" y="11"/>
                    <a:pt x="5" y="11"/>
                  </a:cubicBez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sp>
          <p:nvSpPr>
            <p:cNvPr id="119319" name="Freeform 520"/>
            <p:cNvSpPr>
              <a:spLocks noChangeArrowheads="1"/>
            </p:cNvSpPr>
            <p:nvPr/>
          </p:nvSpPr>
          <p:spPr bwMode="auto">
            <a:xfrm>
              <a:off x="345" y="1563"/>
              <a:ext cx="146" cy="107"/>
            </a:xfrm>
            <a:custGeom>
              <a:avLst/>
              <a:gdLst>
                <a:gd name="T0" fmla="*/ 2885 w 62"/>
                <a:gd name="T1" fmla="*/ 3267 h 45"/>
                <a:gd name="T2" fmla="*/ 7314 w 62"/>
                <a:gd name="T3" fmla="*/ 5405 h 45"/>
                <a:gd name="T4" fmla="*/ 6794 w 62"/>
                <a:gd name="T5" fmla="*/ 6684 h 45"/>
                <a:gd name="T6" fmla="*/ 4425 w 62"/>
                <a:gd name="T7" fmla="*/ 7378 h 45"/>
                <a:gd name="T8" fmla="*/ 4924 w 62"/>
                <a:gd name="T9" fmla="*/ 6841 h 45"/>
                <a:gd name="T10" fmla="*/ 3266 w 62"/>
                <a:gd name="T11" fmla="*/ 6520 h 45"/>
                <a:gd name="T12" fmla="*/ 1387 w 62"/>
                <a:gd name="T13" fmla="*/ 3964 h 45"/>
                <a:gd name="T14" fmla="*/ 1166 w 62"/>
                <a:gd name="T15" fmla="*/ 0 h 45"/>
                <a:gd name="T16" fmla="*/ 2402 w 62"/>
                <a:gd name="T17" fmla="*/ 1436 h 45"/>
                <a:gd name="T18" fmla="*/ 7314 w 62"/>
                <a:gd name="T19" fmla="*/ 2487 h 45"/>
                <a:gd name="T20" fmla="*/ 7809 w 62"/>
                <a:gd name="T21" fmla="*/ 4703 h 45"/>
                <a:gd name="T22" fmla="*/ 8694 w 62"/>
                <a:gd name="T23" fmla="*/ 5241 h 45"/>
                <a:gd name="T24" fmla="*/ 2885 w 62"/>
                <a:gd name="T25" fmla="*/ 3267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45"/>
                <a:gd name="T41" fmla="*/ 62 w 62"/>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45">
                  <a:moveTo>
                    <a:pt x="17" y="18"/>
                  </a:moveTo>
                  <a:cubicBezTo>
                    <a:pt x="16" y="18"/>
                    <a:pt x="24" y="25"/>
                    <a:pt x="43" y="30"/>
                  </a:cubicBezTo>
                  <a:cubicBezTo>
                    <a:pt x="62" y="34"/>
                    <a:pt x="41" y="29"/>
                    <a:pt x="40" y="37"/>
                  </a:cubicBezTo>
                  <a:cubicBezTo>
                    <a:pt x="39" y="45"/>
                    <a:pt x="24" y="41"/>
                    <a:pt x="26" y="41"/>
                  </a:cubicBezTo>
                  <a:cubicBezTo>
                    <a:pt x="28" y="40"/>
                    <a:pt x="29" y="38"/>
                    <a:pt x="29" y="38"/>
                  </a:cubicBezTo>
                  <a:cubicBezTo>
                    <a:pt x="29" y="38"/>
                    <a:pt x="28" y="38"/>
                    <a:pt x="19" y="36"/>
                  </a:cubicBezTo>
                  <a:cubicBezTo>
                    <a:pt x="10" y="34"/>
                    <a:pt x="17" y="34"/>
                    <a:pt x="8" y="22"/>
                  </a:cubicBezTo>
                  <a:cubicBezTo>
                    <a:pt x="0" y="10"/>
                    <a:pt x="7" y="0"/>
                    <a:pt x="7" y="0"/>
                  </a:cubicBezTo>
                  <a:cubicBezTo>
                    <a:pt x="7" y="0"/>
                    <a:pt x="8" y="2"/>
                    <a:pt x="14" y="8"/>
                  </a:cubicBezTo>
                  <a:cubicBezTo>
                    <a:pt x="20" y="14"/>
                    <a:pt x="32" y="10"/>
                    <a:pt x="43" y="14"/>
                  </a:cubicBezTo>
                  <a:cubicBezTo>
                    <a:pt x="54" y="18"/>
                    <a:pt x="38" y="22"/>
                    <a:pt x="46" y="26"/>
                  </a:cubicBezTo>
                  <a:cubicBezTo>
                    <a:pt x="53" y="30"/>
                    <a:pt x="53" y="30"/>
                    <a:pt x="51" y="29"/>
                  </a:cubicBezTo>
                  <a:lnTo>
                    <a:pt x="17" y="18"/>
                  </a:lnTo>
                  <a:close/>
                </a:path>
              </a:pathLst>
            </a:custGeom>
            <a:solidFill>
              <a:srgbClr val="00B0F0"/>
            </a:solidFill>
            <a:ln w="9525">
              <a:solidFill>
                <a:srgbClr val="00B0F0"/>
              </a:solidFill>
              <a:bevel/>
            </a:ln>
          </p:spPr>
          <p:txBody>
            <a:bodyPr/>
            <a:lstStyle/>
            <a:p>
              <a:endParaRPr lang="zh-CN" altLang="zh-CN" b="1" i="1">
                <a:solidFill>
                  <a:srgbClr val="000000"/>
                </a:solidFill>
                <a:sym typeface="微软雅黑" pitchFamily="34" charset="-122"/>
              </a:endParaRPr>
            </a:p>
          </p:txBody>
        </p:sp>
      </p:grpSp>
      <p:sp>
        <p:nvSpPr>
          <p:cNvPr id="118788" name="Oval 65"/>
          <p:cNvSpPr>
            <a:spLocks noChangeArrowheads="1"/>
          </p:cNvSpPr>
          <p:nvPr/>
        </p:nvSpPr>
        <p:spPr bwMode="auto">
          <a:xfrm rot="10800000" flipV="1">
            <a:off x="6062663" y="4659313"/>
            <a:ext cx="2960687" cy="266700"/>
          </a:xfrm>
          <a:prstGeom prst="ellipse">
            <a:avLst/>
          </a:prstGeom>
          <a:gradFill rotWithShape="1">
            <a:gsLst>
              <a:gs pos="0">
                <a:srgbClr val="3F3F3F"/>
              </a:gs>
              <a:gs pos="100000">
                <a:srgbClr val="EEECE1"/>
              </a:gs>
            </a:gsLst>
            <a:path path="shape">
              <a:fillToRect l="50000" t="50000" r="50000" b="50000"/>
            </a:path>
          </a:gra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b="1" i="1">
              <a:solidFill>
                <a:srgbClr val="000000"/>
              </a:solidFill>
              <a:sym typeface="Arial" charset="0"/>
            </a:endParaRPr>
          </a:p>
        </p:txBody>
      </p:sp>
      <p:sp>
        <p:nvSpPr>
          <p:cNvPr id="118789" name="Oval 65"/>
          <p:cNvSpPr>
            <a:spLocks noChangeArrowheads="1"/>
          </p:cNvSpPr>
          <p:nvPr/>
        </p:nvSpPr>
        <p:spPr bwMode="auto">
          <a:xfrm rot="10800000" flipV="1">
            <a:off x="1963738" y="3952875"/>
            <a:ext cx="1611312" cy="177800"/>
          </a:xfrm>
          <a:prstGeom prst="ellipse">
            <a:avLst/>
          </a:prstGeom>
          <a:gradFill rotWithShape="1">
            <a:gsLst>
              <a:gs pos="0">
                <a:srgbClr val="3F3F3F"/>
              </a:gs>
              <a:gs pos="100000">
                <a:srgbClr val="EEECE1"/>
              </a:gs>
            </a:gsLst>
            <a:path path="shape">
              <a:fillToRect l="50000" t="50000" r="50000" b="50000"/>
            </a:path>
          </a:gra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b="1" i="1">
              <a:solidFill>
                <a:srgbClr val="000000"/>
              </a:solidFill>
              <a:sym typeface="Arial" charset="0"/>
            </a:endParaRPr>
          </a:p>
        </p:txBody>
      </p:sp>
      <p:sp>
        <p:nvSpPr>
          <p:cNvPr id="118790" name="Oval 65"/>
          <p:cNvSpPr>
            <a:spLocks noChangeArrowheads="1"/>
          </p:cNvSpPr>
          <p:nvPr/>
        </p:nvSpPr>
        <p:spPr bwMode="auto">
          <a:xfrm rot="10800000" flipV="1">
            <a:off x="-106363" y="3968750"/>
            <a:ext cx="1609726" cy="177800"/>
          </a:xfrm>
          <a:prstGeom prst="ellipse">
            <a:avLst/>
          </a:prstGeom>
          <a:gradFill rotWithShape="1">
            <a:gsLst>
              <a:gs pos="0">
                <a:srgbClr val="3F3F3F"/>
              </a:gs>
              <a:gs pos="100000">
                <a:srgbClr val="EEECE1"/>
              </a:gs>
            </a:gsLst>
            <a:path path="shape">
              <a:fillToRect l="50000" t="50000" r="50000" b="50000"/>
            </a:path>
          </a:gra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zh-CN" b="1" i="1">
              <a:solidFill>
                <a:srgbClr val="000000"/>
              </a:solidFill>
              <a:sym typeface="Arial" charset="0"/>
            </a:endParaRPr>
          </a:p>
        </p:txBody>
      </p:sp>
      <p:sp>
        <p:nvSpPr>
          <p:cNvPr id="118791" name="椭圆 1397"/>
          <p:cNvSpPr>
            <a:spLocks noChangeArrowheads="1"/>
          </p:cNvSpPr>
          <p:nvPr/>
        </p:nvSpPr>
        <p:spPr bwMode="auto">
          <a:xfrm>
            <a:off x="4714875" y="2071688"/>
            <a:ext cx="2706688" cy="2708275"/>
          </a:xfrm>
          <a:prstGeom prst="ellipse">
            <a:avLst/>
          </a:prstGeom>
          <a:noFill/>
          <a:ln w="25400">
            <a:solidFill>
              <a:srgbClr val="92D050"/>
            </a:solidFill>
            <a:bevel/>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b="1" i="1">
              <a:solidFill>
                <a:srgbClr val="FFFFFF"/>
              </a:solidFill>
              <a:latin typeface="Calibri" pitchFamily="34" charset="0"/>
              <a:sym typeface="微软雅黑" pitchFamily="34" charset="-122"/>
            </a:endParaRPr>
          </a:p>
        </p:txBody>
      </p:sp>
      <p:sp>
        <p:nvSpPr>
          <p:cNvPr id="118792" name="椭圆 1398"/>
          <p:cNvSpPr>
            <a:spLocks noChangeArrowheads="1"/>
          </p:cNvSpPr>
          <p:nvPr/>
        </p:nvSpPr>
        <p:spPr bwMode="auto">
          <a:xfrm>
            <a:off x="1795463" y="1262063"/>
            <a:ext cx="2706687" cy="2708275"/>
          </a:xfrm>
          <a:prstGeom prst="ellipse">
            <a:avLst/>
          </a:prstGeom>
          <a:noFill/>
          <a:ln w="25400">
            <a:solidFill>
              <a:srgbClr val="00B0F0"/>
            </a:solidFill>
            <a:bevel/>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b="1" i="1">
              <a:solidFill>
                <a:srgbClr val="FFFFFF"/>
              </a:solidFill>
              <a:latin typeface="Calibri" pitchFamily="34" charset="0"/>
              <a:sym typeface="微软雅黑" pitchFamily="34" charset="-122"/>
            </a:endParaRPr>
          </a:p>
        </p:txBody>
      </p:sp>
      <p:sp>
        <p:nvSpPr>
          <p:cNvPr id="118793" name="矩形 930"/>
          <p:cNvSpPr>
            <a:spLocks noChangeArrowheads="1"/>
          </p:cNvSpPr>
          <p:nvPr/>
        </p:nvSpPr>
        <p:spPr bwMode="auto">
          <a:xfrm rot="-1078733">
            <a:off x="50800" y="1608138"/>
            <a:ext cx="2705100" cy="2936875"/>
          </a:xfrm>
          <a:custGeom>
            <a:avLst/>
            <a:gdLst>
              <a:gd name="T0" fmla="*/ 0 w 1982622"/>
              <a:gd name="T1" fmla="*/ 0 h 2153109"/>
              <a:gd name="T2" fmla="*/ 1982622 w 1982622"/>
              <a:gd name="T3" fmla="*/ 2153109 h 2153109"/>
            </a:gdLst>
            <a:ahLst/>
            <a:cxnLst/>
            <a:rect l="T0" t="T1" r="T2" b="T3"/>
            <a:pathLst>
              <a:path w="1982622" h="2153109">
                <a:moveTo>
                  <a:pt x="1520368" y="578627"/>
                </a:moveTo>
                <a:lnTo>
                  <a:pt x="1146092" y="973188"/>
                </a:lnTo>
                <a:lnTo>
                  <a:pt x="1520368" y="1094646"/>
                </a:lnTo>
                <a:close/>
                <a:moveTo>
                  <a:pt x="1919280" y="158094"/>
                </a:moveTo>
                <a:lnTo>
                  <a:pt x="1919277" y="158097"/>
                </a:lnTo>
                <a:lnTo>
                  <a:pt x="1982622" y="178653"/>
                </a:lnTo>
                <a:lnTo>
                  <a:pt x="1982622" y="319033"/>
                </a:lnTo>
                <a:lnTo>
                  <a:pt x="1769571" y="323050"/>
                </a:lnTo>
                <a:lnTo>
                  <a:pt x="1800846" y="1981634"/>
                </a:lnTo>
                <a:lnTo>
                  <a:pt x="1982622" y="1978206"/>
                </a:lnTo>
                <a:lnTo>
                  <a:pt x="1982622" y="2153109"/>
                </a:lnTo>
                <a:lnTo>
                  <a:pt x="1520368" y="2003102"/>
                </a:lnTo>
                <a:lnTo>
                  <a:pt x="1520368" y="1473556"/>
                </a:lnTo>
                <a:lnTo>
                  <a:pt x="871263" y="1262913"/>
                </a:lnTo>
                <a:lnTo>
                  <a:pt x="487175" y="1667817"/>
                </a:lnTo>
                <a:lnTo>
                  <a:pt x="0" y="1509723"/>
                </a:lnTo>
                <a:lnTo>
                  <a:pt x="1432103" y="0"/>
                </a:lnTo>
                <a:close/>
              </a:path>
            </a:pathLst>
          </a:custGeom>
          <a:solidFill>
            <a:srgbClr val="00B0F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b="1" i="1">
              <a:solidFill>
                <a:srgbClr val="FFFFFF"/>
              </a:solidFill>
              <a:latin typeface="Calibri" pitchFamily="34" charset="0"/>
              <a:sym typeface="微软雅黑" pitchFamily="34" charset="-122"/>
            </a:endParaRPr>
          </a:p>
        </p:txBody>
      </p:sp>
      <p:sp>
        <p:nvSpPr>
          <p:cNvPr id="118794" name="圆角矩形 939"/>
          <p:cNvSpPr>
            <a:spLocks noChangeArrowheads="1"/>
          </p:cNvSpPr>
          <p:nvPr/>
        </p:nvSpPr>
        <p:spPr bwMode="auto">
          <a:xfrm>
            <a:off x="6513513" y="2259013"/>
            <a:ext cx="2163762" cy="2498725"/>
          </a:xfrm>
          <a:custGeom>
            <a:avLst/>
            <a:gdLst>
              <a:gd name="T0" fmla="*/ 0 w 1563007"/>
              <a:gd name="T1" fmla="*/ 0 h 1805195"/>
              <a:gd name="T2" fmla="*/ 1563007 w 1563007"/>
              <a:gd name="T3" fmla="*/ 1805195 h 1805195"/>
            </a:gdLst>
            <a:ahLst/>
            <a:cxnLst/>
            <a:rect l="T0" t="T1" r="T2" b="T3"/>
            <a:pathLst>
              <a:path w="1563007" h="1805195">
                <a:moveTo>
                  <a:pt x="542296" y="1105254"/>
                </a:moveTo>
                <a:lnTo>
                  <a:pt x="516694" y="1582911"/>
                </a:lnTo>
                <a:lnTo>
                  <a:pt x="872758" y="1582911"/>
                </a:lnTo>
                <a:cubicBezTo>
                  <a:pt x="1004659" y="1582911"/>
                  <a:pt x="1111586" y="1475984"/>
                  <a:pt x="1111586" y="1344083"/>
                </a:cubicBezTo>
                <a:lnTo>
                  <a:pt x="1111587" y="1344083"/>
                </a:lnTo>
                <a:cubicBezTo>
                  <a:pt x="1111587" y="1212181"/>
                  <a:pt x="1004659" y="1105254"/>
                  <a:pt x="872758" y="1105254"/>
                </a:cubicBezTo>
                <a:close/>
                <a:moveTo>
                  <a:pt x="588295" y="247038"/>
                </a:moveTo>
                <a:lnTo>
                  <a:pt x="562693" y="724695"/>
                </a:lnTo>
                <a:lnTo>
                  <a:pt x="865069" y="724695"/>
                </a:lnTo>
                <a:cubicBezTo>
                  <a:pt x="996970" y="724695"/>
                  <a:pt x="1103897" y="617768"/>
                  <a:pt x="1103897" y="485867"/>
                </a:cubicBezTo>
                <a:lnTo>
                  <a:pt x="1103898" y="485867"/>
                </a:lnTo>
                <a:cubicBezTo>
                  <a:pt x="1103898" y="353965"/>
                  <a:pt x="996970" y="247038"/>
                  <a:pt x="865069" y="247038"/>
                </a:cubicBezTo>
                <a:close/>
                <a:moveTo>
                  <a:pt x="242852" y="0"/>
                </a:moveTo>
                <a:lnTo>
                  <a:pt x="1158970" y="0"/>
                </a:lnTo>
                <a:cubicBezTo>
                  <a:pt x="1377867" y="0"/>
                  <a:pt x="1555318" y="177451"/>
                  <a:pt x="1555318" y="396348"/>
                </a:cubicBezTo>
                <a:lnTo>
                  <a:pt x="1555318" y="550630"/>
                </a:lnTo>
                <a:cubicBezTo>
                  <a:pt x="1555318" y="703377"/>
                  <a:pt x="1468912" y="835942"/>
                  <a:pt x="1341473" y="900511"/>
                </a:cubicBezTo>
                <a:cubicBezTo>
                  <a:pt x="1473026" y="963830"/>
                  <a:pt x="1563007" y="1098689"/>
                  <a:pt x="1563007" y="1254564"/>
                </a:cubicBezTo>
                <a:lnTo>
                  <a:pt x="1563007" y="1408846"/>
                </a:lnTo>
                <a:cubicBezTo>
                  <a:pt x="1563007" y="1627743"/>
                  <a:pt x="1385556" y="1805194"/>
                  <a:pt x="1166659" y="1805194"/>
                </a:cubicBezTo>
                <a:lnTo>
                  <a:pt x="504779" y="1805194"/>
                </a:lnTo>
                <a:lnTo>
                  <a:pt x="504779" y="1805195"/>
                </a:lnTo>
                <a:lnTo>
                  <a:pt x="0" y="1805194"/>
                </a:lnTo>
                <a:lnTo>
                  <a:pt x="10451" y="1610220"/>
                </a:lnTo>
                <a:lnTo>
                  <a:pt x="252484" y="1628291"/>
                </a:lnTo>
                <a:lnTo>
                  <a:pt x="360039" y="187725"/>
                </a:lnTo>
                <a:lnTo>
                  <a:pt x="87784" y="167398"/>
                </a:lnTo>
                <a:lnTo>
                  <a:pt x="96756" y="2"/>
                </a:lnTo>
                <a:lnTo>
                  <a:pt x="242852" y="2"/>
                </a:lnTo>
                <a:close/>
              </a:path>
            </a:pathLst>
          </a:custGeom>
          <a:solidFill>
            <a:srgbClr val="92D050"/>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b="1" i="1">
              <a:solidFill>
                <a:srgbClr val="FFFFFF"/>
              </a:solidFill>
              <a:latin typeface="Calibri" pitchFamily="34" charset="0"/>
              <a:sym typeface="微软雅黑" pitchFamily="34" charset="-122"/>
            </a:endParaRPr>
          </a:p>
        </p:txBody>
      </p:sp>
      <p:grpSp>
        <p:nvGrpSpPr>
          <p:cNvPr id="118795" name="Group 60"/>
          <p:cNvGrpSpPr/>
          <p:nvPr/>
        </p:nvGrpSpPr>
        <p:grpSpPr bwMode="auto">
          <a:xfrm rot="16839614" flipH="1">
            <a:off x="4785519" y="1654969"/>
            <a:ext cx="1249362" cy="1206500"/>
            <a:chOff x="0" y="0"/>
            <a:chExt cx="1835" cy="1769"/>
          </a:xfrm>
        </p:grpSpPr>
        <p:grpSp>
          <p:nvGrpSpPr>
            <p:cNvPr id="118800" name="Group 261"/>
            <p:cNvGrpSpPr/>
            <p:nvPr/>
          </p:nvGrpSpPr>
          <p:grpSpPr bwMode="auto">
            <a:xfrm>
              <a:off x="0" y="229"/>
              <a:ext cx="1821" cy="1497"/>
              <a:chOff x="0" y="0"/>
              <a:chExt cx="1821" cy="1497"/>
            </a:xfrm>
          </p:grpSpPr>
          <p:sp>
            <p:nvSpPr>
              <p:cNvPr id="119060" name="Freeform 61"/>
              <p:cNvSpPr>
                <a:spLocks noChangeArrowheads="1"/>
              </p:cNvSpPr>
              <p:nvPr/>
            </p:nvSpPr>
            <p:spPr bwMode="auto">
              <a:xfrm>
                <a:off x="834" y="288"/>
                <a:ext cx="120" cy="94"/>
              </a:xfrm>
              <a:custGeom>
                <a:avLst/>
                <a:gdLst>
                  <a:gd name="T0" fmla="*/ 8520 w 51"/>
                  <a:gd name="T1" fmla="*/ 5577 h 40"/>
                  <a:gd name="T2" fmla="*/ 8520 w 51"/>
                  <a:gd name="T3" fmla="*/ 4026 h 40"/>
                  <a:gd name="T4" fmla="*/ 7635 w 51"/>
                  <a:gd name="T5" fmla="*/ 1856 h 40"/>
                  <a:gd name="T6" fmla="*/ 5275 w 51"/>
                  <a:gd name="T7" fmla="*/ 155 h 40"/>
                  <a:gd name="T8" fmla="*/ 3532 w 51"/>
                  <a:gd name="T9" fmla="*/ 155 h 40"/>
                  <a:gd name="T10" fmla="*/ 2021 w 51"/>
                  <a:gd name="T11" fmla="*/ 1154 h 40"/>
                  <a:gd name="T12" fmla="*/ 638 w 51"/>
                  <a:gd name="T13" fmla="*/ 3346 h 40"/>
                  <a:gd name="T14" fmla="*/ 638 w 51"/>
                  <a:gd name="T15" fmla="*/ 4881 h 40"/>
                  <a:gd name="T16" fmla="*/ 492 w 51"/>
                  <a:gd name="T17" fmla="*/ 5739 h 40"/>
                  <a:gd name="T18" fmla="*/ 0 w 51"/>
                  <a:gd name="T19" fmla="*/ 6373 h 40"/>
                  <a:gd name="T20" fmla="*/ 1019 w 51"/>
                  <a:gd name="T21" fmla="*/ 5891 h 40"/>
                  <a:gd name="T22" fmla="*/ 1722 w 51"/>
                  <a:gd name="T23" fmla="*/ 4362 h 40"/>
                  <a:gd name="T24" fmla="*/ 3736 w 51"/>
                  <a:gd name="T25" fmla="*/ 2230 h 40"/>
                  <a:gd name="T26" fmla="*/ 5913 w 51"/>
                  <a:gd name="T27" fmla="*/ 2712 h 40"/>
                  <a:gd name="T28" fmla="*/ 5758 w 51"/>
                  <a:gd name="T29" fmla="*/ 2712 h 40"/>
                  <a:gd name="T30" fmla="*/ 4624 w 51"/>
                  <a:gd name="T31" fmla="*/ 3027 h 40"/>
                  <a:gd name="T32" fmla="*/ 3532 w 51"/>
                  <a:gd name="T33" fmla="*/ 3722 h 40"/>
                  <a:gd name="T34" fmla="*/ 2725 w 51"/>
                  <a:gd name="T35" fmla="*/ 4721 h 40"/>
                  <a:gd name="T36" fmla="*/ 2021 w 51"/>
                  <a:gd name="T37" fmla="*/ 5739 h 40"/>
                  <a:gd name="T38" fmla="*/ 1158 w 51"/>
                  <a:gd name="T39" fmla="*/ 6737 h 40"/>
                  <a:gd name="T40" fmla="*/ 2398 w 51"/>
                  <a:gd name="T41" fmla="*/ 6373 h 40"/>
                  <a:gd name="T42" fmla="*/ 3245 w 51"/>
                  <a:gd name="T43" fmla="*/ 6594 h 40"/>
                  <a:gd name="T44" fmla="*/ 4755 w 51"/>
                  <a:gd name="T45" fmla="*/ 5891 h 40"/>
                  <a:gd name="T46" fmla="*/ 5913 w 51"/>
                  <a:gd name="T47" fmla="*/ 4362 h 40"/>
                  <a:gd name="T48" fmla="*/ 7296 w 51"/>
                  <a:gd name="T49" fmla="*/ 3722 h 40"/>
                  <a:gd name="T50" fmla="*/ 8155 w 51"/>
                  <a:gd name="T51" fmla="*/ 4242 h 40"/>
                  <a:gd name="T52" fmla="*/ 8520 w 51"/>
                  <a:gd name="T53" fmla="*/ 5036 h 40"/>
                  <a:gd name="T54" fmla="*/ 8520 w 51"/>
                  <a:gd name="T55" fmla="*/ 5577 h 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40"/>
                  <a:gd name="T86" fmla="*/ 51 w 51"/>
                  <a:gd name="T87" fmla="*/ 40 h 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40">
                    <a:moveTo>
                      <a:pt x="50" y="33"/>
                    </a:moveTo>
                    <a:cubicBezTo>
                      <a:pt x="50" y="31"/>
                      <a:pt x="51" y="26"/>
                      <a:pt x="50" y="24"/>
                    </a:cubicBezTo>
                    <a:cubicBezTo>
                      <a:pt x="50" y="20"/>
                      <a:pt x="48" y="14"/>
                      <a:pt x="45" y="11"/>
                    </a:cubicBezTo>
                    <a:cubicBezTo>
                      <a:pt x="42" y="7"/>
                      <a:pt x="38" y="3"/>
                      <a:pt x="31" y="1"/>
                    </a:cubicBezTo>
                    <a:cubicBezTo>
                      <a:pt x="28" y="0"/>
                      <a:pt x="25" y="0"/>
                      <a:pt x="21" y="1"/>
                    </a:cubicBezTo>
                    <a:cubicBezTo>
                      <a:pt x="18" y="2"/>
                      <a:pt x="15" y="4"/>
                      <a:pt x="12" y="7"/>
                    </a:cubicBezTo>
                    <a:cubicBezTo>
                      <a:pt x="9" y="9"/>
                      <a:pt x="5" y="14"/>
                      <a:pt x="4" y="20"/>
                    </a:cubicBezTo>
                    <a:cubicBezTo>
                      <a:pt x="3" y="22"/>
                      <a:pt x="4" y="26"/>
                      <a:pt x="4" y="29"/>
                    </a:cubicBezTo>
                    <a:cubicBezTo>
                      <a:pt x="4" y="31"/>
                      <a:pt x="3" y="33"/>
                      <a:pt x="3" y="34"/>
                    </a:cubicBezTo>
                    <a:cubicBezTo>
                      <a:pt x="2" y="35"/>
                      <a:pt x="1" y="37"/>
                      <a:pt x="0" y="38"/>
                    </a:cubicBezTo>
                    <a:cubicBezTo>
                      <a:pt x="3" y="37"/>
                      <a:pt x="4" y="37"/>
                      <a:pt x="6" y="35"/>
                    </a:cubicBezTo>
                    <a:cubicBezTo>
                      <a:pt x="8" y="32"/>
                      <a:pt x="9" y="28"/>
                      <a:pt x="10" y="26"/>
                    </a:cubicBezTo>
                    <a:cubicBezTo>
                      <a:pt x="12" y="20"/>
                      <a:pt x="17" y="15"/>
                      <a:pt x="22" y="13"/>
                    </a:cubicBezTo>
                    <a:cubicBezTo>
                      <a:pt x="29" y="11"/>
                      <a:pt x="37" y="16"/>
                      <a:pt x="35" y="16"/>
                    </a:cubicBezTo>
                    <a:cubicBezTo>
                      <a:pt x="34" y="16"/>
                      <a:pt x="34" y="16"/>
                      <a:pt x="34" y="16"/>
                    </a:cubicBezTo>
                    <a:cubicBezTo>
                      <a:pt x="32" y="17"/>
                      <a:pt x="30" y="17"/>
                      <a:pt x="27" y="18"/>
                    </a:cubicBezTo>
                    <a:cubicBezTo>
                      <a:pt x="24" y="20"/>
                      <a:pt x="22" y="21"/>
                      <a:pt x="21" y="22"/>
                    </a:cubicBezTo>
                    <a:cubicBezTo>
                      <a:pt x="19" y="24"/>
                      <a:pt x="18" y="26"/>
                      <a:pt x="16" y="28"/>
                    </a:cubicBezTo>
                    <a:cubicBezTo>
                      <a:pt x="15" y="30"/>
                      <a:pt x="14" y="32"/>
                      <a:pt x="12" y="34"/>
                    </a:cubicBezTo>
                    <a:cubicBezTo>
                      <a:pt x="11" y="36"/>
                      <a:pt x="7" y="38"/>
                      <a:pt x="7" y="40"/>
                    </a:cubicBezTo>
                    <a:cubicBezTo>
                      <a:pt x="8" y="39"/>
                      <a:pt x="12" y="38"/>
                      <a:pt x="14" y="38"/>
                    </a:cubicBezTo>
                    <a:cubicBezTo>
                      <a:pt x="15" y="38"/>
                      <a:pt x="17" y="39"/>
                      <a:pt x="19" y="39"/>
                    </a:cubicBezTo>
                    <a:cubicBezTo>
                      <a:pt x="22" y="38"/>
                      <a:pt x="26" y="37"/>
                      <a:pt x="28" y="35"/>
                    </a:cubicBezTo>
                    <a:cubicBezTo>
                      <a:pt x="31" y="33"/>
                      <a:pt x="33" y="29"/>
                      <a:pt x="35" y="26"/>
                    </a:cubicBezTo>
                    <a:cubicBezTo>
                      <a:pt x="37" y="24"/>
                      <a:pt x="40" y="21"/>
                      <a:pt x="43" y="22"/>
                    </a:cubicBezTo>
                    <a:cubicBezTo>
                      <a:pt x="45" y="23"/>
                      <a:pt x="46" y="23"/>
                      <a:pt x="48" y="25"/>
                    </a:cubicBezTo>
                    <a:cubicBezTo>
                      <a:pt x="48" y="26"/>
                      <a:pt x="49" y="28"/>
                      <a:pt x="50" y="30"/>
                    </a:cubicBezTo>
                    <a:cubicBezTo>
                      <a:pt x="50" y="31"/>
                      <a:pt x="50" y="34"/>
                      <a:pt x="50" y="3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1" name="Freeform 62"/>
              <p:cNvSpPr>
                <a:spLocks noChangeArrowheads="1"/>
              </p:cNvSpPr>
              <p:nvPr/>
            </p:nvSpPr>
            <p:spPr bwMode="auto">
              <a:xfrm>
                <a:off x="1320" y="730"/>
                <a:ext cx="196" cy="56"/>
              </a:xfrm>
              <a:custGeom>
                <a:avLst/>
                <a:gdLst>
                  <a:gd name="T0" fmla="*/ 13366 w 83"/>
                  <a:gd name="T1" fmla="*/ 1601 h 24"/>
                  <a:gd name="T2" fmla="*/ 10572 w 83"/>
                  <a:gd name="T3" fmla="*/ 3533 h 24"/>
                  <a:gd name="T4" fmla="*/ 5727 w 83"/>
                  <a:gd name="T5" fmla="*/ 3050 h 24"/>
                  <a:gd name="T6" fmla="*/ 0 w 83"/>
                  <a:gd name="T7" fmla="*/ 0 h 24"/>
                  <a:gd name="T8" fmla="*/ 5002 w 83"/>
                  <a:gd name="T9" fmla="*/ 1307 h 24"/>
                  <a:gd name="T10" fmla="*/ 8310 w 83"/>
                  <a:gd name="T11" fmla="*/ 469 h 24"/>
                  <a:gd name="T12" fmla="*/ 6624 w 83"/>
                  <a:gd name="T13" fmla="*/ 1601 h 24"/>
                  <a:gd name="T14" fmla="*/ 8152 w 83"/>
                  <a:gd name="T15" fmla="*/ 1932 h 24"/>
                  <a:gd name="T16" fmla="*/ 11219 w 83"/>
                  <a:gd name="T17" fmla="*/ 980 h 24"/>
                  <a:gd name="T18" fmla="*/ 10076 w 83"/>
                  <a:gd name="T19" fmla="*/ 2070 h 24"/>
                  <a:gd name="T20" fmla="*/ 9179 w 83"/>
                  <a:gd name="T21" fmla="*/ 2553 h 24"/>
                  <a:gd name="T22" fmla="*/ 13000 w 83"/>
                  <a:gd name="T23" fmla="*/ 1801 h 24"/>
                  <a:gd name="T24" fmla="*/ 13366 w 83"/>
                  <a:gd name="T25" fmla="*/ 160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24"/>
                  <a:gd name="T41" fmla="*/ 83 w 8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24">
                    <a:moveTo>
                      <a:pt x="77" y="10"/>
                    </a:moveTo>
                    <a:cubicBezTo>
                      <a:pt x="77" y="10"/>
                      <a:pt x="71" y="20"/>
                      <a:pt x="61" y="22"/>
                    </a:cubicBezTo>
                    <a:cubicBezTo>
                      <a:pt x="51" y="24"/>
                      <a:pt x="47" y="24"/>
                      <a:pt x="33" y="19"/>
                    </a:cubicBezTo>
                    <a:cubicBezTo>
                      <a:pt x="19" y="15"/>
                      <a:pt x="0" y="0"/>
                      <a:pt x="0" y="0"/>
                    </a:cubicBezTo>
                    <a:cubicBezTo>
                      <a:pt x="0" y="0"/>
                      <a:pt x="18" y="7"/>
                      <a:pt x="29" y="8"/>
                    </a:cubicBezTo>
                    <a:cubicBezTo>
                      <a:pt x="39" y="8"/>
                      <a:pt x="46" y="3"/>
                      <a:pt x="48" y="3"/>
                    </a:cubicBezTo>
                    <a:cubicBezTo>
                      <a:pt x="49" y="3"/>
                      <a:pt x="43" y="10"/>
                      <a:pt x="38" y="10"/>
                    </a:cubicBezTo>
                    <a:cubicBezTo>
                      <a:pt x="33" y="10"/>
                      <a:pt x="42" y="11"/>
                      <a:pt x="47" y="12"/>
                    </a:cubicBezTo>
                    <a:cubicBezTo>
                      <a:pt x="53" y="12"/>
                      <a:pt x="62" y="8"/>
                      <a:pt x="65" y="6"/>
                    </a:cubicBezTo>
                    <a:cubicBezTo>
                      <a:pt x="68" y="4"/>
                      <a:pt x="63" y="11"/>
                      <a:pt x="58" y="13"/>
                    </a:cubicBezTo>
                    <a:cubicBezTo>
                      <a:pt x="54" y="15"/>
                      <a:pt x="47" y="15"/>
                      <a:pt x="53" y="16"/>
                    </a:cubicBezTo>
                    <a:cubicBezTo>
                      <a:pt x="59" y="18"/>
                      <a:pt x="67" y="18"/>
                      <a:pt x="75" y="11"/>
                    </a:cubicBezTo>
                    <a:cubicBezTo>
                      <a:pt x="83" y="1"/>
                      <a:pt x="77" y="11"/>
                      <a:pt x="77"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2" name="Freeform 63"/>
              <p:cNvSpPr>
                <a:spLocks noChangeArrowheads="1"/>
              </p:cNvSpPr>
              <p:nvPr/>
            </p:nvSpPr>
            <p:spPr bwMode="auto">
              <a:xfrm>
                <a:off x="508" y="1367"/>
                <a:ext cx="68" cy="130"/>
              </a:xfrm>
              <a:custGeom>
                <a:avLst/>
                <a:gdLst>
                  <a:gd name="T0" fmla="*/ 2331 w 29"/>
                  <a:gd name="T1" fmla="*/ 2810 h 55"/>
                  <a:gd name="T2" fmla="*/ 2474 w 29"/>
                  <a:gd name="T3" fmla="*/ 6777 h 55"/>
                  <a:gd name="T4" fmla="*/ 1484 w 29"/>
                  <a:gd name="T5" fmla="*/ 7022 h 55"/>
                  <a:gd name="T6" fmla="*/ 155 w 29"/>
                  <a:gd name="T7" fmla="*/ 5403 h 55"/>
                  <a:gd name="T8" fmla="*/ 633 w 29"/>
                  <a:gd name="T9" fmla="*/ 5614 h 55"/>
                  <a:gd name="T10" fmla="*/ 363 w 29"/>
                  <a:gd name="T11" fmla="*/ 4212 h 55"/>
                  <a:gd name="T12" fmla="*/ 1369 w 29"/>
                  <a:gd name="T13" fmla="*/ 1900 h 55"/>
                  <a:gd name="T14" fmla="*/ 4178 w 29"/>
                  <a:gd name="T15" fmla="*/ 369 h 55"/>
                  <a:gd name="T16" fmla="*/ 3480 w 29"/>
                  <a:gd name="T17" fmla="*/ 1782 h 55"/>
                  <a:gd name="T18" fmla="*/ 4476 w 29"/>
                  <a:gd name="T19" fmla="*/ 5744 h 55"/>
                  <a:gd name="T20" fmla="*/ 3210 w 29"/>
                  <a:gd name="T21" fmla="*/ 7022 h 55"/>
                  <a:gd name="T22" fmla="*/ 3210 w 29"/>
                  <a:gd name="T23" fmla="*/ 7833 h 55"/>
                  <a:gd name="T24" fmla="*/ 2331 w 29"/>
                  <a:gd name="T25" fmla="*/ 281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55"/>
                  <a:gd name="T41" fmla="*/ 29 w 29"/>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55">
                    <a:moveTo>
                      <a:pt x="14" y="16"/>
                    </a:moveTo>
                    <a:cubicBezTo>
                      <a:pt x="14" y="15"/>
                      <a:pt x="12" y="23"/>
                      <a:pt x="15" y="39"/>
                    </a:cubicBezTo>
                    <a:cubicBezTo>
                      <a:pt x="19" y="55"/>
                      <a:pt x="15" y="38"/>
                      <a:pt x="9" y="40"/>
                    </a:cubicBezTo>
                    <a:cubicBezTo>
                      <a:pt x="3" y="42"/>
                      <a:pt x="0" y="30"/>
                      <a:pt x="1" y="31"/>
                    </a:cubicBezTo>
                    <a:cubicBezTo>
                      <a:pt x="2" y="32"/>
                      <a:pt x="4" y="32"/>
                      <a:pt x="4" y="32"/>
                    </a:cubicBezTo>
                    <a:cubicBezTo>
                      <a:pt x="4" y="32"/>
                      <a:pt x="4" y="32"/>
                      <a:pt x="2" y="24"/>
                    </a:cubicBezTo>
                    <a:cubicBezTo>
                      <a:pt x="0" y="16"/>
                      <a:pt x="3" y="21"/>
                      <a:pt x="8" y="11"/>
                    </a:cubicBezTo>
                    <a:cubicBezTo>
                      <a:pt x="14" y="0"/>
                      <a:pt x="25" y="2"/>
                      <a:pt x="25" y="2"/>
                    </a:cubicBezTo>
                    <a:cubicBezTo>
                      <a:pt x="25" y="2"/>
                      <a:pt x="23" y="3"/>
                      <a:pt x="21" y="10"/>
                    </a:cubicBezTo>
                    <a:cubicBezTo>
                      <a:pt x="19" y="16"/>
                      <a:pt x="26" y="24"/>
                      <a:pt x="27" y="33"/>
                    </a:cubicBezTo>
                    <a:cubicBezTo>
                      <a:pt x="29" y="43"/>
                      <a:pt x="19" y="33"/>
                      <a:pt x="19" y="40"/>
                    </a:cubicBezTo>
                    <a:cubicBezTo>
                      <a:pt x="19" y="47"/>
                      <a:pt x="19" y="47"/>
                      <a:pt x="19" y="45"/>
                    </a:cubicBezTo>
                    <a:lnTo>
                      <a:pt x="14" y="16"/>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3" name="Freeform 64"/>
              <p:cNvSpPr>
                <a:spLocks noChangeArrowheads="1"/>
              </p:cNvSpPr>
              <p:nvPr/>
            </p:nvSpPr>
            <p:spPr bwMode="auto">
              <a:xfrm>
                <a:off x="687" y="80"/>
                <a:ext cx="182" cy="165"/>
              </a:xfrm>
              <a:custGeom>
                <a:avLst/>
                <a:gdLst>
                  <a:gd name="T0" fmla="*/ 10828 w 77"/>
                  <a:gd name="T1" fmla="*/ 11357 h 70"/>
                  <a:gd name="T2" fmla="*/ 11357 w 77"/>
                  <a:gd name="T3" fmla="*/ 4438 h 70"/>
                  <a:gd name="T4" fmla="*/ 4347 w 77"/>
                  <a:gd name="T5" fmla="*/ 1883 h 70"/>
                  <a:gd name="T6" fmla="*/ 2286 w 77"/>
                  <a:gd name="T7" fmla="*/ 8368 h 70"/>
                  <a:gd name="T8" fmla="*/ 7301 w 77"/>
                  <a:gd name="T9" fmla="*/ 4438 h 70"/>
                  <a:gd name="T10" fmla="*/ 7301 w 77"/>
                  <a:gd name="T11" fmla="*/ 4438 h 70"/>
                  <a:gd name="T12" fmla="*/ 4347 w 77"/>
                  <a:gd name="T13" fmla="*/ 10256 h 70"/>
                  <a:gd name="T14" fmla="*/ 659 w 77"/>
                  <a:gd name="T15" fmla="*/ 7345 h 70"/>
                  <a:gd name="T16" fmla="*/ 1558 w 77"/>
                  <a:gd name="T17" fmla="*/ 2906 h 70"/>
                  <a:gd name="T18" fmla="*/ 10615 w 77"/>
                  <a:gd name="T19" fmla="*/ 2567 h 70"/>
                  <a:gd name="T20" fmla="*/ 11357 w 77"/>
                  <a:gd name="T21" fmla="*/ 11640 h 70"/>
                  <a:gd name="T22" fmla="*/ 10828 w 77"/>
                  <a:gd name="T23" fmla="*/ 1135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70"/>
                  <a:gd name="T38" fmla="*/ 77 w 77"/>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70">
                    <a:moveTo>
                      <a:pt x="62" y="66"/>
                    </a:moveTo>
                    <a:cubicBezTo>
                      <a:pt x="70" y="54"/>
                      <a:pt x="72" y="40"/>
                      <a:pt x="65" y="26"/>
                    </a:cubicBezTo>
                    <a:cubicBezTo>
                      <a:pt x="57" y="11"/>
                      <a:pt x="40" y="5"/>
                      <a:pt x="25" y="11"/>
                    </a:cubicBezTo>
                    <a:cubicBezTo>
                      <a:pt x="10" y="16"/>
                      <a:pt x="0" y="35"/>
                      <a:pt x="13" y="49"/>
                    </a:cubicBezTo>
                    <a:cubicBezTo>
                      <a:pt x="28" y="67"/>
                      <a:pt x="61" y="41"/>
                      <a:pt x="42" y="26"/>
                    </a:cubicBezTo>
                    <a:cubicBezTo>
                      <a:pt x="40" y="24"/>
                      <a:pt x="40" y="24"/>
                      <a:pt x="42" y="26"/>
                    </a:cubicBezTo>
                    <a:cubicBezTo>
                      <a:pt x="60" y="40"/>
                      <a:pt x="43" y="61"/>
                      <a:pt x="25" y="60"/>
                    </a:cubicBezTo>
                    <a:cubicBezTo>
                      <a:pt x="15" y="59"/>
                      <a:pt x="7" y="51"/>
                      <a:pt x="4" y="43"/>
                    </a:cubicBezTo>
                    <a:cubicBezTo>
                      <a:pt x="1" y="33"/>
                      <a:pt x="4" y="24"/>
                      <a:pt x="9" y="17"/>
                    </a:cubicBezTo>
                    <a:cubicBezTo>
                      <a:pt x="21" y="2"/>
                      <a:pt x="46" y="0"/>
                      <a:pt x="61" y="15"/>
                    </a:cubicBezTo>
                    <a:cubicBezTo>
                      <a:pt x="77" y="30"/>
                      <a:pt x="77" y="53"/>
                      <a:pt x="65" y="68"/>
                    </a:cubicBezTo>
                    <a:cubicBezTo>
                      <a:pt x="64" y="70"/>
                      <a:pt x="60" y="68"/>
                      <a:pt x="62" y="66"/>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4" name="Freeform 65"/>
              <p:cNvSpPr>
                <a:spLocks noChangeArrowheads="1"/>
              </p:cNvSpPr>
              <p:nvPr/>
            </p:nvSpPr>
            <p:spPr bwMode="auto">
              <a:xfrm>
                <a:off x="767" y="0"/>
                <a:ext cx="144" cy="397"/>
              </a:xfrm>
              <a:custGeom>
                <a:avLst/>
                <a:gdLst>
                  <a:gd name="T0" fmla="*/ 5566 w 61"/>
                  <a:gd name="T1" fmla="*/ 0 h 168"/>
                  <a:gd name="T2" fmla="*/ 9698 w 61"/>
                  <a:gd name="T3" fmla="*/ 7300 h 168"/>
                  <a:gd name="T4" fmla="*/ 7117 w 61"/>
                  <a:gd name="T5" fmla="*/ 14658 h 168"/>
                  <a:gd name="T6" fmla="*/ 4197 w 61"/>
                  <a:gd name="T7" fmla="*/ 29099 h 168"/>
                  <a:gd name="T8" fmla="*/ 4842 w 61"/>
                  <a:gd name="T9" fmla="*/ 29255 h 168"/>
                  <a:gd name="T10" fmla="*/ 7483 w 61"/>
                  <a:gd name="T11" fmla="*/ 15190 h 168"/>
                  <a:gd name="T12" fmla="*/ 10566 w 61"/>
                  <a:gd name="T13" fmla="*/ 8046 h 168"/>
                  <a:gd name="T14" fmla="*/ 6237 w 61"/>
                  <a:gd name="T15" fmla="*/ 156 h 168"/>
                  <a:gd name="T16" fmla="*/ 5566 w 61"/>
                  <a:gd name="T17" fmla="*/ 0 h 1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68"/>
                  <a:gd name="T29" fmla="*/ 61 w 61"/>
                  <a:gd name="T30" fmla="*/ 168 h 1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68">
                    <a:moveTo>
                      <a:pt x="32" y="0"/>
                    </a:moveTo>
                    <a:cubicBezTo>
                      <a:pt x="49" y="10"/>
                      <a:pt x="55" y="27"/>
                      <a:pt x="56" y="42"/>
                    </a:cubicBezTo>
                    <a:cubicBezTo>
                      <a:pt x="58" y="60"/>
                      <a:pt x="50" y="73"/>
                      <a:pt x="41" y="84"/>
                    </a:cubicBezTo>
                    <a:cubicBezTo>
                      <a:pt x="25" y="102"/>
                      <a:pt x="0" y="130"/>
                      <a:pt x="24" y="167"/>
                    </a:cubicBezTo>
                    <a:cubicBezTo>
                      <a:pt x="24" y="168"/>
                      <a:pt x="27" y="168"/>
                      <a:pt x="28" y="168"/>
                    </a:cubicBezTo>
                    <a:cubicBezTo>
                      <a:pt x="5" y="133"/>
                      <a:pt x="28" y="105"/>
                      <a:pt x="43" y="87"/>
                    </a:cubicBezTo>
                    <a:cubicBezTo>
                      <a:pt x="53" y="76"/>
                      <a:pt x="61" y="64"/>
                      <a:pt x="61" y="46"/>
                    </a:cubicBezTo>
                    <a:cubicBezTo>
                      <a:pt x="60" y="31"/>
                      <a:pt x="53" y="12"/>
                      <a:pt x="36" y="1"/>
                    </a:cubicBezTo>
                    <a:cubicBezTo>
                      <a:pt x="35" y="1"/>
                      <a:pt x="33" y="1"/>
                      <a:pt x="3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5" name="Freeform 66"/>
              <p:cNvSpPr>
                <a:spLocks noChangeArrowheads="1"/>
              </p:cNvSpPr>
              <p:nvPr/>
            </p:nvSpPr>
            <p:spPr bwMode="auto">
              <a:xfrm>
                <a:off x="800" y="241"/>
                <a:ext cx="239" cy="274"/>
              </a:xfrm>
              <a:custGeom>
                <a:avLst/>
                <a:gdLst>
                  <a:gd name="T0" fmla="*/ 11200 w 101"/>
                  <a:gd name="T1" fmla="*/ 19981 h 116"/>
                  <a:gd name="T2" fmla="*/ 17213 w 101"/>
                  <a:gd name="T3" fmla="*/ 8803 h 116"/>
                  <a:gd name="T4" fmla="*/ 8585 w 101"/>
                  <a:gd name="T5" fmla="*/ 156 h 116"/>
                  <a:gd name="T6" fmla="*/ 532 w 101"/>
                  <a:gd name="T7" fmla="*/ 8525 h 116"/>
                  <a:gd name="T8" fmla="*/ 4016 w 101"/>
                  <a:gd name="T9" fmla="*/ 13546 h 116"/>
                  <a:gd name="T10" fmla="*/ 10007 w 101"/>
                  <a:gd name="T11" fmla="*/ 12637 h 116"/>
                  <a:gd name="T12" fmla="*/ 11065 w 101"/>
                  <a:gd name="T13" fmla="*/ 6907 h 116"/>
                  <a:gd name="T14" fmla="*/ 10376 w 101"/>
                  <a:gd name="T15" fmla="*/ 7287 h 116"/>
                  <a:gd name="T16" fmla="*/ 7873 w 101"/>
                  <a:gd name="T17" fmla="*/ 13235 h 116"/>
                  <a:gd name="T18" fmla="*/ 1947 w 101"/>
                  <a:gd name="T19" fmla="*/ 10740 h 116"/>
                  <a:gd name="T20" fmla="*/ 1947 w 101"/>
                  <a:gd name="T21" fmla="*/ 4325 h 116"/>
                  <a:gd name="T22" fmla="*/ 7553 w 101"/>
                  <a:gd name="T23" fmla="*/ 869 h 116"/>
                  <a:gd name="T24" fmla="*/ 16458 w 101"/>
                  <a:gd name="T25" fmla="*/ 8312 h 116"/>
                  <a:gd name="T26" fmla="*/ 11200 w 101"/>
                  <a:gd name="T27" fmla="*/ 19981 h 116"/>
                  <a:gd name="T28" fmla="*/ 11200 w 101"/>
                  <a:gd name="T29" fmla="*/ 19981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116"/>
                  <a:gd name="T47" fmla="*/ 101 w 101"/>
                  <a:gd name="T48" fmla="*/ 116 h 1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116">
                    <a:moveTo>
                      <a:pt x="64" y="115"/>
                    </a:moveTo>
                    <a:cubicBezTo>
                      <a:pt x="87" y="103"/>
                      <a:pt x="101" y="77"/>
                      <a:pt x="98" y="51"/>
                    </a:cubicBezTo>
                    <a:cubicBezTo>
                      <a:pt x="95" y="24"/>
                      <a:pt x="77" y="2"/>
                      <a:pt x="49" y="1"/>
                    </a:cubicBezTo>
                    <a:cubicBezTo>
                      <a:pt x="23" y="0"/>
                      <a:pt x="0" y="22"/>
                      <a:pt x="3" y="49"/>
                    </a:cubicBezTo>
                    <a:cubicBezTo>
                      <a:pt x="5" y="61"/>
                      <a:pt x="11" y="73"/>
                      <a:pt x="23" y="78"/>
                    </a:cubicBezTo>
                    <a:cubicBezTo>
                      <a:pt x="34" y="83"/>
                      <a:pt x="47" y="81"/>
                      <a:pt x="57" y="73"/>
                    </a:cubicBezTo>
                    <a:cubicBezTo>
                      <a:pt x="66" y="65"/>
                      <a:pt x="67" y="51"/>
                      <a:pt x="63" y="40"/>
                    </a:cubicBezTo>
                    <a:cubicBezTo>
                      <a:pt x="62" y="38"/>
                      <a:pt x="58" y="40"/>
                      <a:pt x="59" y="42"/>
                    </a:cubicBezTo>
                    <a:cubicBezTo>
                      <a:pt x="65" y="56"/>
                      <a:pt x="59" y="71"/>
                      <a:pt x="45" y="76"/>
                    </a:cubicBezTo>
                    <a:cubicBezTo>
                      <a:pt x="32" y="80"/>
                      <a:pt x="18" y="73"/>
                      <a:pt x="11" y="62"/>
                    </a:cubicBezTo>
                    <a:cubicBezTo>
                      <a:pt x="5" y="51"/>
                      <a:pt x="6" y="36"/>
                      <a:pt x="11" y="25"/>
                    </a:cubicBezTo>
                    <a:cubicBezTo>
                      <a:pt x="18" y="13"/>
                      <a:pt x="30" y="7"/>
                      <a:pt x="43" y="5"/>
                    </a:cubicBezTo>
                    <a:cubicBezTo>
                      <a:pt x="70" y="1"/>
                      <a:pt x="90" y="23"/>
                      <a:pt x="94" y="48"/>
                    </a:cubicBezTo>
                    <a:cubicBezTo>
                      <a:pt x="98" y="74"/>
                      <a:pt x="86" y="103"/>
                      <a:pt x="64" y="115"/>
                    </a:cubicBezTo>
                    <a:cubicBezTo>
                      <a:pt x="62" y="116"/>
                      <a:pt x="62" y="116"/>
                      <a:pt x="64" y="11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6" name="Freeform 67"/>
              <p:cNvSpPr>
                <a:spLocks noChangeArrowheads="1"/>
              </p:cNvSpPr>
              <p:nvPr/>
            </p:nvSpPr>
            <p:spPr bwMode="auto">
              <a:xfrm>
                <a:off x="975" y="66"/>
                <a:ext cx="234" cy="458"/>
              </a:xfrm>
              <a:custGeom>
                <a:avLst/>
                <a:gdLst>
                  <a:gd name="T0" fmla="*/ 17257 w 99"/>
                  <a:gd name="T1" fmla="*/ 368 h 194"/>
                  <a:gd name="T2" fmla="*/ 8329 w 99"/>
                  <a:gd name="T3" fmla="*/ 5222 h 194"/>
                  <a:gd name="T4" fmla="*/ 6431 w 99"/>
                  <a:gd name="T5" fmla="*/ 15249 h 194"/>
                  <a:gd name="T6" fmla="*/ 156 w 99"/>
                  <a:gd name="T7" fmla="*/ 33580 h 194"/>
                  <a:gd name="T8" fmla="*/ 156 w 99"/>
                  <a:gd name="T9" fmla="*/ 33580 h 194"/>
                  <a:gd name="T10" fmla="*/ 5614 w 99"/>
                  <a:gd name="T11" fmla="*/ 15777 h 194"/>
                  <a:gd name="T12" fmla="*/ 7145 w 99"/>
                  <a:gd name="T13" fmla="*/ 5340 h 194"/>
                  <a:gd name="T14" fmla="*/ 17257 w 99"/>
                  <a:gd name="T15" fmla="*/ 368 h 194"/>
                  <a:gd name="T16" fmla="*/ 17257 w 99"/>
                  <a:gd name="T17" fmla="*/ 368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
                  <a:gd name="T28" fmla="*/ 0 h 194"/>
                  <a:gd name="T29" fmla="*/ 99 w 99"/>
                  <a:gd name="T30" fmla="*/ 194 h 1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 h="194">
                    <a:moveTo>
                      <a:pt x="99" y="2"/>
                    </a:moveTo>
                    <a:cubicBezTo>
                      <a:pt x="76" y="0"/>
                      <a:pt x="59" y="15"/>
                      <a:pt x="48" y="30"/>
                    </a:cubicBezTo>
                    <a:cubicBezTo>
                      <a:pt x="34" y="48"/>
                      <a:pt x="34" y="69"/>
                      <a:pt x="37" y="88"/>
                    </a:cubicBezTo>
                    <a:cubicBezTo>
                      <a:pt x="41" y="121"/>
                      <a:pt x="49" y="171"/>
                      <a:pt x="1" y="194"/>
                    </a:cubicBezTo>
                    <a:cubicBezTo>
                      <a:pt x="0" y="194"/>
                      <a:pt x="2" y="193"/>
                      <a:pt x="1" y="194"/>
                    </a:cubicBezTo>
                    <a:cubicBezTo>
                      <a:pt x="47" y="172"/>
                      <a:pt x="37" y="122"/>
                      <a:pt x="32" y="91"/>
                    </a:cubicBezTo>
                    <a:cubicBezTo>
                      <a:pt x="29" y="70"/>
                      <a:pt x="29" y="51"/>
                      <a:pt x="41" y="31"/>
                    </a:cubicBezTo>
                    <a:cubicBezTo>
                      <a:pt x="51" y="15"/>
                      <a:pt x="75" y="0"/>
                      <a:pt x="99" y="2"/>
                    </a:cubicBezTo>
                    <a:cubicBezTo>
                      <a:pt x="99" y="2"/>
                      <a:pt x="99" y="2"/>
                      <a:pt x="9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7" name="Freeform 68"/>
              <p:cNvSpPr>
                <a:spLocks noChangeArrowheads="1"/>
              </p:cNvSpPr>
              <p:nvPr/>
            </p:nvSpPr>
            <p:spPr bwMode="auto">
              <a:xfrm>
                <a:off x="930" y="448"/>
                <a:ext cx="331" cy="282"/>
              </a:xfrm>
              <a:custGeom>
                <a:avLst/>
                <a:gdLst>
                  <a:gd name="T0" fmla="*/ 660 w 140"/>
                  <a:gd name="T1" fmla="*/ 10474 h 119"/>
                  <a:gd name="T2" fmla="*/ 11682 w 140"/>
                  <a:gd name="T3" fmla="*/ 1263 h 119"/>
                  <a:gd name="T4" fmla="*/ 22900 w 140"/>
                  <a:gd name="T5" fmla="*/ 10086 h 119"/>
                  <a:gd name="T6" fmla="*/ 12940 w 140"/>
                  <a:gd name="T7" fmla="*/ 19138 h 119"/>
                  <a:gd name="T8" fmla="*/ 8719 w 140"/>
                  <a:gd name="T9" fmla="*/ 12775 h 119"/>
                  <a:gd name="T10" fmla="*/ 14685 w 140"/>
                  <a:gd name="T11" fmla="*/ 8131 h 119"/>
                  <a:gd name="T12" fmla="*/ 14997 w 140"/>
                  <a:gd name="T13" fmla="*/ 7626 h 119"/>
                  <a:gd name="T14" fmla="*/ 9251 w 140"/>
                  <a:gd name="T15" fmla="*/ 9552 h 119"/>
                  <a:gd name="T16" fmla="*/ 8563 w 140"/>
                  <a:gd name="T17" fmla="*/ 15932 h 119"/>
                  <a:gd name="T18" fmla="*/ 20245 w 140"/>
                  <a:gd name="T19" fmla="*/ 18392 h 119"/>
                  <a:gd name="T20" fmla="*/ 22153 w 140"/>
                  <a:gd name="T21" fmla="*/ 5830 h 119"/>
                  <a:gd name="T22" fmla="*/ 9968 w 140"/>
                  <a:gd name="T23" fmla="*/ 877 h 119"/>
                  <a:gd name="T24" fmla="*/ 156 w 140"/>
                  <a:gd name="T25" fmla="*/ 10249 h 119"/>
                  <a:gd name="T26" fmla="*/ 660 w 140"/>
                  <a:gd name="T27" fmla="*/ 10474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0"/>
                  <a:gd name="T43" fmla="*/ 0 h 119"/>
                  <a:gd name="T44" fmla="*/ 140 w 140"/>
                  <a:gd name="T45" fmla="*/ 119 h 1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0" h="119">
                    <a:moveTo>
                      <a:pt x="4" y="59"/>
                    </a:moveTo>
                    <a:cubicBezTo>
                      <a:pt x="12" y="30"/>
                      <a:pt x="37" y="10"/>
                      <a:pt x="67" y="7"/>
                    </a:cubicBezTo>
                    <a:cubicBezTo>
                      <a:pt x="99" y="5"/>
                      <a:pt x="127" y="25"/>
                      <a:pt x="131" y="57"/>
                    </a:cubicBezTo>
                    <a:cubicBezTo>
                      <a:pt x="136" y="89"/>
                      <a:pt x="106" y="117"/>
                      <a:pt x="74" y="108"/>
                    </a:cubicBezTo>
                    <a:cubicBezTo>
                      <a:pt x="59" y="103"/>
                      <a:pt x="49" y="88"/>
                      <a:pt x="50" y="72"/>
                    </a:cubicBezTo>
                    <a:cubicBezTo>
                      <a:pt x="50" y="54"/>
                      <a:pt x="67" y="42"/>
                      <a:pt x="84" y="46"/>
                    </a:cubicBezTo>
                    <a:cubicBezTo>
                      <a:pt x="87" y="47"/>
                      <a:pt x="88" y="43"/>
                      <a:pt x="86" y="43"/>
                    </a:cubicBezTo>
                    <a:cubicBezTo>
                      <a:pt x="74" y="40"/>
                      <a:pt x="60" y="44"/>
                      <a:pt x="53" y="54"/>
                    </a:cubicBezTo>
                    <a:cubicBezTo>
                      <a:pt x="45" y="64"/>
                      <a:pt x="44" y="78"/>
                      <a:pt x="49" y="90"/>
                    </a:cubicBezTo>
                    <a:cubicBezTo>
                      <a:pt x="60" y="116"/>
                      <a:pt x="95" y="119"/>
                      <a:pt x="116" y="104"/>
                    </a:cubicBezTo>
                    <a:cubicBezTo>
                      <a:pt x="138" y="88"/>
                      <a:pt x="140" y="56"/>
                      <a:pt x="127" y="33"/>
                    </a:cubicBezTo>
                    <a:cubicBezTo>
                      <a:pt x="113" y="8"/>
                      <a:pt x="83" y="0"/>
                      <a:pt x="57" y="5"/>
                    </a:cubicBezTo>
                    <a:cubicBezTo>
                      <a:pt x="30" y="10"/>
                      <a:pt x="8" y="32"/>
                      <a:pt x="1" y="58"/>
                    </a:cubicBezTo>
                    <a:cubicBezTo>
                      <a:pt x="0" y="60"/>
                      <a:pt x="4" y="62"/>
                      <a:pt x="4" y="5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8" name="Freeform 69"/>
              <p:cNvSpPr>
                <a:spLocks noChangeArrowheads="1"/>
              </p:cNvSpPr>
              <p:nvPr/>
            </p:nvSpPr>
            <p:spPr bwMode="auto">
              <a:xfrm>
                <a:off x="985" y="71"/>
                <a:ext cx="75" cy="163"/>
              </a:xfrm>
              <a:custGeom>
                <a:avLst/>
                <a:gdLst>
                  <a:gd name="T0" fmla="*/ 4676 w 32"/>
                  <a:gd name="T1" fmla="*/ 5603 h 69"/>
                  <a:gd name="T2" fmla="*/ 3680 w 32"/>
                  <a:gd name="T3" fmla="*/ 2925 h 69"/>
                  <a:gd name="T4" fmla="*/ 3169 w 32"/>
                  <a:gd name="T5" fmla="*/ 3678 h 69"/>
                  <a:gd name="T6" fmla="*/ 2473 w 32"/>
                  <a:gd name="T7" fmla="*/ 1897 h 69"/>
                  <a:gd name="T8" fmla="*/ 1840 w 32"/>
                  <a:gd name="T9" fmla="*/ 2806 h 69"/>
                  <a:gd name="T10" fmla="*/ 490 w 32"/>
                  <a:gd name="T11" fmla="*/ 1028 h 69"/>
                  <a:gd name="T12" fmla="*/ 1484 w 32"/>
                  <a:gd name="T13" fmla="*/ 659 h 69"/>
                  <a:gd name="T14" fmla="*/ 633 w 32"/>
                  <a:gd name="T15" fmla="*/ 156 h 69"/>
                  <a:gd name="T16" fmla="*/ 0 w 32"/>
                  <a:gd name="T17" fmla="*/ 1396 h 69"/>
                  <a:gd name="T18" fmla="*/ 490 w 32"/>
                  <a:gd name="T19" fmla="*/ 2806 h 69"/>
                  <a:gd name="T20" fmla="*/ 851 w 32"/>
                  <a:gd name="T21" fmla="*/ 4207 h 69"/>
                  <a:gd name="T22" fmla="*/ 155 w 32"/>
                  <a:gd name="T23" fmla="*/ 3978 h 69"/>
                  <a:gd name="T24" fmla="*/ 490 w 32"/>
                  <a:gd name="T25" fmla="*/ 4866 h 69"/>
                  <a:gd name="T26" fmla="*/ 1148 w 32"/>
                  <a:gd name="T27" fmla="*/ 5736 h 69"/>
                  <a:gd name="T28" fmla="*/ 633 w 32"/>
                  <a:gd name="T29" fmla="*/ 5882 h 69"/>
                  <a:gd name="T30" fmla="*/ 851 w 32"/>
                  <a:gd name="T31" fmla="*/ 6763 h 69"/>
                  <a:gd name="T32" fmla="*/ 3954 w 32"/>
                  <a:gd name="T33" fmla="*/ 10430 h 69"/>
                  <a:gd name="T34" fmla="*/ 4312 w 32"/>
                  <a:gd name="T35" fmla="*/ 11835 h 69"/>
                  <a:gd name="T36" fmla="*/ 3954 w 32"/>
                  <a:gd name="T37" fmla="*/ 10430 h 69"/>
                  <a:gd name="T38" fmla="*/ 4465 w 32"/>
                  <a:gd name="T39" fmla="*/ 7132 h 69"/>
                  <a:gd name="T40" fmla="*/ 4676 w 32"/>
                  <a:gd name="T41" fmla="*/ 5603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69"/>
                  <a:gd name="T65" fmla="*/ 32 w 32"/>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69">
                    <a:moveTo>
                      <a:pt x="28" y="32"/>
                    </a:moveTo>
                    <a:cubicBezTo>
                      <a:pt x="23" y="35"/>
                      <a:pt x="24" y="18"/>
                      <a:pt x="22" y="17"/>
                    </a:cubicBezTo>
                    <a:cubicBezTo>
                      <a:pt x="20" y="16"/>
                      <a:pt x="19" y="21"/>
                      <a:pt x="19" y="21"/>
                    </a:cubicBezTo>
                    <a:cubicBezTo>
                      <a:pt x="19" y="21"/>
                      <a:pt x="17" y="12"/>
                      <a:pt x="15" y="11"/>
                    </a:cubicBezTo>
                    <a:cubicBezTo>
                      <a:pt x="12" y="10"/>
                      <a:pt x="11" y="15"/>
                      <a:pt x="11" y="16"/>
                    </a:cubicBezTo>
                    <a:cubicBezTo>
                      <a:pt x="11" y="17"/>
                      <a:pt x="2" y="11"/>
                      <a:pt x="3" y="6"/>
                    </a:cubicBezTo>
                    <a:cubicBezTo>
                      <a:pt x="4" y="0"/>
                      <a:pt x="9" y="4"/>
                      <a:pt x="9" y="4"/>
                    </a:cubicBezTo>
                    <a:cubicBezTo>
                      <a:pt x="9" y="4"/>
                      <a:pt x="7" y="0"/>
                      <a:pt x="4" y="1"/>
                    </a:cubicBezTo>
                    <a:cubicBezTo>
                      <a:pt x="1" y="2"/>
                      <a:pt x="0" y="5"/>
                      <a:pt x="0" y="8"/>
                    </a:cubicBezTo>
                    <a:cubicBezTo>
                      <a:pt x="0" y="10"/>
                      <a:pt x="1" y="12"/>
                      <a:pt x="3" y="16"/>
                    </a:cubicBezTo>
                    <a:cubicBezTo>
                      <a:pt x="5" y="20"/>
                      <a:pt x="5" y="24"/>
                      <a:pt x="5" y="24"/>
                    </a:cubicBezTo>
                    <a:cubicBezTo>
                      <a:pt x="5" y="24"/>
                      <a:pt x="2" y="22"/>
                      <a:pt x="1" y="23"/>
                    </a:cubicBezTo>
                    <a:cubicBezTo>
                      <a:pt x="0" y="25"/>
                      <a:pt x="0" y="26"/>
                      <a:pt x="3" y="28"/>
                    </a:cubicBezTo>
                    <a:cubicBezTo>
                      <a:pt x="5" y="30"/>
                      <a:pt x="7" y="33"/>
                      <a:pt x="7" y="33"/>
                    </a:cubicBezTo>
                    <a:cubicBezTo>
                      <a:pt x="7" y="33"/>
                      <a:pt x="4" y="33"/>
                      <a:pt x="4" y="34"/>
                    </a:cubicBezTo>
                    <a:cubicBezTo>
                      <a:pt x="3" y="36"/>
                      <a:pt x="3" y="37"/>
                      <a:pt x="5" y="39"/>
                    </a:cubicBezTo>
                    <a:cubicBezTo>
                      <a:pt x="8" y="40"/>
                      <a:pt x="20" y="50"/>
                      <a:pt x="24" y="60"/>
                    </a:cubicBezTo>
                    <a:cubicBezTo>
                      <a:pt x="28" y="69"/>
                      <a:pt x="26" y="68"/>
                      <a:pt x="26" y="68"/>
                    </a:cubicBezTo>
                    <a:cubicBezTo>
                      <a:pt x="24" y="60"/>
                      <a:pt x="24" y="60"/>
                      <a:pt x="24" y="60"/>
                    </a:cubicBezTo>
                    <a:cubicBezTo>
                      <a:pt x="24" y="59"/>
                      <a:pt x="21" y="47"/>
                      <a:pt x="27" y="41"/>
                    </a:cubicBezTo>
                    <a:cubicBezTo>
                      <a:pt x="32" y="35"/>
                      <a:pt x="28" y="32"/>
                      <a:pt x="28" y="3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69" name="Freeform 70"/>
              <p:cNvSpPr>
                <a:spLocks noChangeArrowheads="1"/>
              </p:cNvSpPr>
              <p:nvPr/>
            </p:nvSpPr>
            <p:spPr bwMode="auto">
              <a:xfrm>
                <a:off x="1053" y="182"/>
                <a:ext cx="109" cy="85"/>
              </a:xfrm>
              <a:custGeom>
                <a:avLst/>
                <a:gdLst>
                  <a:gd name="T0" fmla="*/ 1955 w 46"/>
                  <a:gd name="T1" fmla="*/ 4314 h 36"/>
                  <a:gd name="T2" fmla="*/ 5294 w 46"/>
                  <a:gd name="T3" fmla="*/ 5001 h 36"/>
                  <a:gd name="T4" fmla="*/ 4789 w 46"/>
                  <a:gd name="T5" fmla="*/ 4699 h 36"/>
                  <a:gd name="T6" fmla="*/ 6334 w 46"/>
                  <a:gd name="T7" fmla="*/ 3818 h 36"/>
                  <a:gd name="T8" fmla="*/ 6215 w 46"/>
                  <a:gd name="T9" fmla="*/ 2420 h 36"/>
                  <a:gd name="T10" fmla="*/ 8130 w 46"/>
                  <a:gd name="T11" fmla="*/ 524 h 36"/>
                  <a:gd name="T12" fmla="*/ 6215 w 46"/>
                  <a:gd name="T13" fmla="*/ 869 h 36"/>
                  <a:gd name="T14" fmla="*/ 5294 w 46"/>
                  <a:gd name="T15" fmla="*/ 1237 h 36"/>
                  <a:gd name="T16" fmla="*/ 5178 w 46"/>
                  <a:gd name="T17" fmla="*/ 524 h 36"/>
                  <a:gd name="T18" fmla="*/ 4099 w 46"/>
                  <a:gd name="T19" fmla="*/ 524 h 36"/>
                  <a:gd name="T20" fmla="*/ 3379 w 46"/>
                  <a:gd name="T21" fmla="*/ 1025 h 36"/>
                  <a:gd name="T22" fmla="*/ 2673 w 46"/>
                  <a:gd name="T23" fmla="*/ 0 h 36"/>
                  <a:gd name="T24" fmla="*/ 1263 w 46"/>
                  <a:gd name="T25" fmla="*/ 2420 h 36"/>
                  <a:gd name="T26" fmla="*/ 1426 w 46"/>
                  <a:gd name="T27" fmla="*/ 3674 h 36"/>
                  <a:gd name="T28" fmla="*/ 0 w 46"/>
                  <a:gd name="T29" fmla="*/ 3674 h 36"/>
                  <a:gd name="T30" fmla="*/ 1955 w 46"/>
                  <a:gd name="T31" fmla="*/ 4477 h 36"/>
                  <a:gd name="T32" fmla="*/ 1955 w 46"/>
                  <a:gd name="T33" fmla="*/ 431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36"/>
                  <a:gd name="T53" fmla="*/ 46 w 4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36">
                    <a:moveTo>
                      <a:pt x="11" y="25"/>
                    </a:moveTo>
                    <a:cubicBezTo>
                      <a:pt x="12" y="34"/>
                      <a:pt x="24" y="36"/>
                      <a:pt x="30" y="29"/>
                    </a:cubicBezTo>
                    <a:cubicBezTo>
                      <a:pt x="29" y="28"/>
                      <a:pt x="28" y="28"/>
                      <a:pt x="27" y="27"/>
                    </a:cubicBezTo>
                    <a:cubicBezTo>
                      <a:pt x="29" y="25"/>
                      <a:pt x="33" y="25"/>
                      <a:pt x="36" y="22"/>
                    </a:cubicBezTo>
                    <a:cubicBezTo>
                      <a:pt x="38" y="19"/>
                      <a:pt x="39" y="16"/>
                      <a:pt x="35" y="14"/>
                    </a:cubicBezTo>
                    <a:cubicBezTo>
                      <a:pt x="36" y="11"/>
                      <a:pt x="42" y="4"/>
                      <a:pt x="46" y="3"/>
                    </a:cubicBezTo>
                    <a:cubicBezTo>
                      <a:pt x="43" y="3"/>
                      <a:pt x="38" y="4"/>
                      <a:pt x="35" y="5"/>
                    </a:cubicBezTo>
                    <a:cubicBezTo>
                      <a:pt x="33" y="5"/>
                      <a:pt x="31" y="7"/>
                      <a:pt x="30" y="7"/>
                    </a:cubicBezTo>
                    <a:cubicBezTo>
                      <a:pt x="29" y="6"/>
                      <a:pt x="30" y="4"/>
                      <a:pt x="29" y="3"/>
                    </a:cubicBezTo>
                    <a:cubicBezTo>
                      <a:pt x="28" y="3"/>
                      <a:pt x="24" y="3"/>
                      <a:pt x="23" y="3"/>
                    </a:cubicBezTo>
                    <a:cubicBezTo>
                      <a:pt x="21" y="4"/>
                      <a:pt x="20" y="5"/>
                      <a:pt x="19" y="6"/>
                    </a:cubicBezTo>
                    <a:cubicBezTo>
                      <a:pt x="14" y="7"/>
                      <a:pt x="18" y="1"/>
                      <a:pt x="15" y="0"/>
                    </a:cubicBezTo>
                    <a:cubicBezTo>
                      <a:pt x="10" y="5"/>
                      <a:pt x="6" y="7"/>
                      <a:pt x="7" y="14"/>
                    </a:cubicBezTo>
                    <a:cubicBezTo>
                      <a:pt x="7" y="16"/>
                      <a:pt x="10" y="20"/>
                      <a:pt x="8" y="21"/>
                    </a:cubicBezTo>
                    <a:cubicBezTo>
                      <a:pt x="6" y="22"/>
                      <a:pt x="1" y="21"/>
                      <a:pt x="0" y="21"/>
                    </a:cubicBezTo>
                    <a:cubicBezTo>
                      <a:pt x="2" y="25"/>
                      <a:pt x="13" y="18"/>
                      <a:pt x="11" y="26"/>
                    </a:cubicBezTo>
                    <a:lnTo>
                      <a:pt x="11" y="25"/>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0" name="Freeform 71"/>
              <p:cNvSpPr>
                <a:spLocks noChangeArrowheads="1"/>
              </p:cNvSpPr>
              <p:nvPr/>
            </p:nvSpPr>
            <p:spPr bwMode="auto">
              <a:xfrm>
                <a:off x="1270" y="238"/>
                <a:ext cx="88" cy="118"/>
              </a:xfrm>
              <a:custGeom>
                <a:avLst/>
                <a:gdLst>
                  <a:gd name="T0" fmla="*/ 3972 w 37"/>
                  <a:gd name="T1" fmla="*/ 6889 h 50"/>
                  <a:gd name="T2" fmla="*/ 5946 w 37"/>
                  <a:gd name="T3" fmla="*/ 4194 h 50"/>
                  <a:gd name="T4" fmla="*/ 5408 w 37"/>
                  <a:gd name="T5" fmla="*/ 4467 h 50"/>
                  <a:gd name="T6" fmla="*/ 5085 w 37"/>
                  <a:gd name="T7" fmla="*/ 2785 h 50"/>
                  <a:gd name="T8" fmla="*/ 3648 w 37"/>
                  <a:gd name="T9" fmla="*/ 2417 h 50"/>
                  <a:gd name="T10" fmla="*/ 2500 w 37"/>
                  <a:gd name="T11" fmla="*/ 0 h 50"/>
                  <a:gd name="T12" fmla="*/ 2207 w 37"/>
                  <a:gd name="T13" fmla="*/ 1893 h 50"/>
                  <a:gd name="T14" fmla="*/ 2207 w 37"/>
                  <a:gd name="T15" fmla="*/ 2785 h 50"/>
                  <a:gd name="T16" fmla="*/ 1437 w 37"/>
                  <a:gd name="T17" fmla="*/ 2785 h 50"/>
                  <a:gd name="T18" fmla="*/ 1051 w 37"/>
                  <a:gd name="T19" fmla="*/ 3653 h 50"/>
                  <a:gd name="T20" fmla="*/ 1280 w 37"/>
                  <a:gd name="T21" fmla="*/ 4467 h 50"/>
                  <a:gd name="T22" fmla="*/ 0 w 37"/>
                  <a:gd name="T23" fmla="*/ 4833 h 50"/>
                  <a:gd name="T24" fmla="*/ 1827 w 37"/>
                  <a:gd name="T25" fmla="*/ 6889 h 50"/>
                  <a:gd name="T26" fmla="*/ 3044 w 37"/>
                  <a:gd name="T27" fmla="*/ 7257 h 50"/>
                  <a:gd name="T28" fmla="*/ 2761 w 37"/>
                  <a:gd name="T29" fmla="*/ 8621 h 50"/>
                  <a:gd name="T30" fmla="*/ 4198 w 37"/>
                  <a:gd name="T31" fmla="*/ 6889 h 50"/>
                  <a:gd name="T32" fmla="*/ 3972 w 37"/>
                  <a:gd name="T33" fmla="*/ 6889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50"/>
                  <a:gd name="T53" fmla="*/ 37 w 37"/>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50">
                    <a:moveTo>
                      <a:pt x="22" y="40"/>
                    </a:moveTo>
                    <a:cubicBezTo>
                      <a:pt x="31" y="42"/>
                      <a:pt x="37" y="32"/>
                      <a:pt x="33" y="24"/>
                    </a:cubicBezTo>
                    <a:cubicBezTo>
                      <a:pt x="32" y="25"/>
                      <a:pt x="31" y="25"/>
                      <a:pt x="30" y="26"/>
                    </a:cubicBezTo>
                    <a:cubicBezTo>
                      <a:pt x="28" y="23"/>
                      <a:pt x="30" y="19"/>
                      <a:pt x="28" y="16"/>
                    </a:cubicBezTo>
                    <a:cubicBezTo>
                      <a:pt x="26" y="13"/>
                      <a:pt x="24" y="11"/>
                      <a:pt x="20" y="14"/>
                    </a:cubicBezTo>
                    <a:cubicBezTo>
                      <a:pt x="18" y="12"/>
                      <a:pt x="13" y="4"/>
                      <a:pt x="14" y="0"/>
                    </a:cubicBezTo>
                    <a:cubicBezTo>
                      <a:pt x="12" y="3"/>
                      <a:pt x="12" y="8"/>
                      <a:pt x="12" y="11"/>
                    </a:cubicBezTo>
                    <a:cubicBezTo>
                      <a:pt x="12" y="12"/>
                      <a:pt x="13" y="15"/>
                      <a:pt x="12" y="16"/>
                    </a:cubicBezTo>
                    <a:cubicBezTo>
                      <a:pt x="10" y="17"/>
                      <a:pt x="9" y="15"/>
                      <a:pt x="8" y="16"/>
                    </a:cubicBezTo>
                    <a:cubicBezTo>
                      <a:pt x="7" y="17"/>
                      <a:pt x="6" y="20"/>
                      <a:pt x="6" y="21"/>
                    </a:cubicBezTo>
                    <a:cubicBezTo>
                      <a:pt x="6" y="23"/>
                      <a:pt x="7" y="24"/>
                      <a:pt x="7" y="26"/>
                    </a:cubicBezTo>
                    <a:cubicBezTo>
                      <a:pt x="7" y="31"/>
                      <a:pt x="2" y="25"/>
                      <a:pt x="0" y="28"/>
                    </a:cubicBezTo>
                    <a:cubicBezTo>
                      <a:pt x="3" y="34"/>
                      <a:pt x="3" y="39"/>
                      <a:pt x="10" y="40"/>
                    </a:cubicBezTo>
                    <a:cubicBezTo>
                      <a:pt x="13" y="41"/>
                      <a:pt x="17" y="39"/>
                      <a:pt x="17" y="42"/>
                    </a:cubicBezTo>
                    <a:cubicBezTo>
                      <a:pt x="17" y="44"/>
                      <a:pt x="15" y="48"/>
                      <a:pt x="15" y="50"/>
                    </a:cubicBezTo>
                    <a:cubicBezTo>
                      <a:pt x="19" y="49"/>
                      <a:pt x="16" y="36"/>
                      <a:pt x="23" y="40"/>
                    </a:cubicBezTo>
                    <a:lnTo>
                      <a:pt x="22" y="40"/>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1" name="Freeform 72"/>
              <p:cNvSpPr>
                <a:spLocks noChangeArrowheads="1"/>
              </p:cNvSpPr>
              <p:nvPr/>
            </p:nvSpPr>
            <p:spPr bwMode="auto">
              <a:xfrm>
                <a:off x="1377" y="375"/>
                <a:ext cx="156" cy="64"/>
              </a:xfrm>
              <a:custGeom>
                <a:avLst/>
                <a:gdLst>
                  <a:gd name="T0" fmla="*/ 4491 w 66"/>
                  <a:gd name="T1" fmla="*/ 4421 h 27"/>
                  <a:gd name="T2" fmla="*/ 7022 w 66"/>
                  <a:gd name="T3" fmla="*/ 4636 h 27"/>
                  <a:gd name="T4" fmla="*/ 7022 w 66"/>
                  <a:gd name="T5" fmla="*/ 3887 h 27"/>
                  <a:gd name="T6" fmla="*/ 8705 w 66"/>
                  <a:gd name="T7" fmla="*/ 3887 h 27"/>
                  <a:gd name="T8" fmla="*/ 8559 w 66"/>
                  <a:gd name="T9" fmla="*/ 2994 h 27"/>
                  <a:gd name="T10" fmla="*/ 10828 w 66"/>
                  <a:gd name="T11" fmla="*/ 2468 h 27"/>
                  <a:gd name="T12" fmla="*/ 10275 w 66"/>
                  <a:gd name="T13" fmla="*/ 3501 h 27"/>
                  <a:gd name="T14" fmla="*/ 11357 w 66"/>
                  <a:gd name="T15" fmla="*/ 2994 h 27"/>
                  <a:gd name="T16" fmla="*/ 10989 w 66"/>
                  <a:gd name="T17" fmla="*/ 1956 h 27"/>
                  <a:gd name="T18" fmla="*/ 9587 w 66"/>
                  <a:gd name="T19" fmla="*/ 1799 h 27"/>
                  <a:gd name="T20" fmla="*/ 8329 w 66"/>
                  <a:gd name="T21" fmla="*/ 1427 h 27"/>
                  <a:gd name="T22" fmla="*/ 8927 w 66"/>
                  <a:gd name="T23" fmla="*/ 668 h 27"/>
                  <a:gd name="T24" fmla="*/ 8173 w 66"/>
                  <a:gd name="T25" fmla="*/ 668 h 27"/>
                  <a:gd name="T26" fmla="*/ 6777 w 66"/>
                  <a:gd name="T27" fmla="*/ 1041 h 27"/>
                  <a:gd name="T28" fmla="*/ 7301 w 66"/>
                  <a:gd name="T29" fmla="*/ 370 h 27"/>
                  <a:gd name="T30" fmla="*/ 6431 w 66"/>
                  <a:gd name="T31" fmla="*/ 156 h 27"/>
                  <a:gd name="T32" fmla="*/ 1558 w 66"/>
                  <a:gd name="T33" fmla="*/ 1583 h 27"/>
                  <a:gd name="T34" fmla="*/ 156 w 66"/>
                  <a:gd name="T35" fmla="*/ 1041 h 27"/>
                  <a:gd name="T36" fmla="*/ 1558 w 66"/>
                  <a:gd name="T37" fmla="*/ 1583 h 27"/>
                  <a:gd name="T38" fmla="*/ 3458 w 66"/>
                  <a:gd name="T39" fmla="*/ 3501 h 27"/>
                  <a:gd name="T40" fmla="*/ 4491 w 66"/>
                  <a:gd name="T41" fmla="*/ 4421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27"/>
                  <a:gd name="T65" fmla="*/ 66 w 66"/>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27">
                    <a:moveTo>
                      <a:pt x="26" y="25"/>
                    </a:moveTo>
                    <a:cubicBezTo>
                      <a:pt x="27" y="18"/>
                      <a:pt x="39" y="27"/>
                      <a:pt x="40" y="26"/>
                    </a:cubicBezTo>
                    <a:cubicBezTo>
                      <a:pt x="42" y="25"/>
                      <a:pt x="40" y="22"/>
                      <a:pt x="40" y="22"/>
                    </a:cubicBezTo>
                    <a:cubicBezTo>
                      <a:pt x="40" y="22"/>
                      <a:pt x="47" y="24"/>
                      <a:pt x="50" y="22"/>
                    </a:cubicBezTo>
                    <a:cubicBezTo>
                      <a:pt x="53" y="20"/>
                      <a:pt x="50" y="17"/>
                      <a:pt x="49" y="17"/>
                    </a:cubicBezTo>
                    <a:cubicBezTo>
                      <a:pt x="49" y="17"/>
                      <a:pt x="59" y="11"/>
                      <a:pt x="62" y="14"/>
                    </a:cubicBezTo>
                    <a:cubicBezTo>
                      <a:pt x="65" y="18"/>
                      <a:pt x="59" y="20"/>
                      <a:pt x="59" y="20"/>
                    </a:cubicBezTo>
                    <a:cubicBezTo>
                      <a:pt x="59" y="20"/>
                      <a:pt x="64" y="20"/>
                      <a:pt x="65" y="17"/>
                    </a:cubicBezTo>
                    <a:cubicBezTo>
                      <a:pt x="66" y="14"/>
                      <a:pt x="65" y="12"/>
                      <a:pt x="63" y="11"/>
                    </a:cubicBezTo>
                    <a:cubicBezTo>
                      <a:pt x="61" y="10"/>
                      <a:pt x="59" y="10"/>
                      <a:pt x="55" y="10"/>
                    </a:cubicBezTo>
                    <a:cubicBezTo>
                      <a:pt x="50" y="9"/>
                      <a:pt x="48" y="8"/>
                      <a:pt x="48" y="8"/>
                    </a:cubicBezTo>
                    <a:cubicBezTo>
                      <a:pt x="48" y="8"/>
                      <a:pt x="52" y="6"/>
                      <a:pt x="51" y="4"/>
                    </a:cubicBezTo>
                    <a:cubicBezTo>
                      <a:pt x="51" y="3"/>
                      <a:pt x="50" y="3"/>
                      <a:pt x="47" y="4"/>
                    </a:cubicBezTo>
                    <a:cubicBezTo>
                      <a:pt x="44" y="5"/>
                      <a:pt x="39" y="6"/>
                      <a:pt x="39" y="6"/>
                    </a:cubicBezTo>
                    <a:cubicBezTo>
                      <a:pt x="39" y="6"/>
                      <a:pt x="42" y="3"/>
                      <a:pt x="42" y="2"/>
                    </a:cubicBezTo>
                    <a:cubicBezTo>
                      <a:pt x="41" y="0"/>
                      <a:pt x="40" y="0"/>
                      <a:pt x="37" y="1"/>
                    </a:cubicBezTo>
                    <a:cubicBezTo>
                      <a:pt x="34" y="3"/>
                      <a:pt x="19" y="9"/>
                      <a:pt x="9" y="9"/>
                    </a:cubicBezTo>
                    <a:cubicBezTo>
                      <a:pt x="0" y="8"/>
                      <a:pt x="1" y="6"/>
                      <a:pt x="1" y="6"/>
                    </a:cubicBezTo>
                    <a:cubicBezTo>
                      <a:pt x="9" y="9"/>
                      <a:pt x="9" y="9"/>
                      <a:pt x="9" y="9"/>
                    </a:cubicBezTo>
                    <a:cubicBezTo>
                      <a:pt x="9" y="9"/>
                      <a:pt x="20" y="12"/>
                      <a:pt x="20" y="20"/>
                    </a:cubicBezTo>
                    <a:cubicBezTo>
                      <a:pt x="20" y="27"/>
                      <a:pt x="26" y="25"/>
                      <a:pt x="26" y="2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2" name="Freeform 73"/>
              <p:cNvSpPr>
                <a:spLocks noChangeArrowheads="1"/>
              </p:cNvSpPr>
              <p:nvPr/>
            </p:nvSpPr>
            <p:spPr bwMode="auto">
              <a:xfrm>
                <a:off x="1230" y="534"/>
                <a:ext cx="175" cy="224"/>
              </a:xfrm>
              <a:custGeom>
                <a:avLst/>
                <a:gdLst>
                  <a:gd name="T0" fmla="*/ 3848 w 74"/>
                  <a:gd name="T1" fmla="*/ 11525 h 95"/>
                  <a:gd name="T2" fmla="*/ 10358 w 74"/>
                  <a:gd name="T3" fmla="*/ 14801 h 95"/>
                  <a:gd name="T4" fmla="*/ 8731 w 74"/>
                  <a:gd name="T5" fmla="*/ 11525 h 95"/>
                  <a:gd name="T6" fmla="*/ 6134 w 74"/>
                  <a:gd name="T7" fmla="*/ 10134 h 95"/>
                  <a:gd name="T8" fmla="*/ 7035 w 74"/>
                  <a:gd name="T9" fmla="*/ 9123 h 95"/>
                  <a:gd name="T10" fmla="*/ 3188 w 74"/>
                  <a:gd name="T11" fmla="*/ 6555 h 95"/>
                  <a:gd name="T12" fmla="*/ 4011 w 74"/>
                  <a:gd name="T13" fmla="*/ 1023 h 95"/>
                  <a:gd name="T14" fmla="*/ 5408 w 74"/>
                  <a:gd name="T15" fmla="*/ 368 h 95"/>
                  <a:gd name="T16" fmla="*/ 2594 w 74"/>
                  <a:gd name="T17" fmla="*/ 1544 h 95"/>
                  <a:gd name="T18" fmla="*/ 3848 w 74"/>
                  <a:gd name="T19" fmla="*/ 11525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95"/>
                  <a:gd name="T32" fmla="*/ 74 w 74"/>
                  <a:gd name="T33" fmla="*/ 95 h 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95">
                    <a:moveTo>
                      <a:pt x="22" y="67"/>
                    </a:moveTo>
                    <a:cubicBezTo>
                      <a:pt x="25" y="72"/>
                      <a:pt x="43" y="95"/>
                      <a:pt x="59" y="86"/>
                    </a:cubicBezTo>
                    <a:cubicBezTo>
                      <a:pt x="74" y="76"/>
                      <a:pt x="62" y="57"/>
                      <a:pt x="50" y="67"/>
                    </a:cubicBezTo>
                    <a:cubicBezTo>
                      <a:pt x="42" y="75"/>
                      <a:pt x="33" y="64"/>
                      <a:pt x="35" y="59"/>
                    </a:cubicBezTo>
                    <a:cubicBezTo>
                      <a:pt x="36" y="55"/>
                      <a:pt x="40" y="53"/>
                      <a:pt x="40" y="53"/>
                    </a:cubicBezTo>
                    <a:cubicBezTo>
                      <a:pt x="40" y="53"/>
                      <a:pt x="23" y="53"/>
                      <a:pt x="18" y="38"/>
                    </a:cubicBezTo>
                    <a:cubicBezTo>
                      <a:pt x="12" y="24"/>
                      <a:pt x="16" y="11"/>
                      <a:pt x="23" y="6"/>
                    </a:cubicBezTo>
                    <a:cubicBezTo>
                      <a:pt x="29" y="1"/>
                      <a:pt x="31" y="2"/>
                      <a:pt x="31" y="2"/>
                    </a:cubicBezTo>
                    <a:cubicBezTo>
                      <a:pt x="31" y="2"/>
                      <a:pt x="22" y="0"/>
                      <a:pt x="15" y="9"/>
                    </a:cubicBezTo>
                    <a:cubicBezTo>
                      <a:pt x="0" y="30"/>
                      <a:pt x="19" y="63"/>
                      <a:pt x="22" y="67"/>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3" name="Freeform 74"/>
              <p:cNvSpPr>
                <a:spLocks noChangeArrowheads="1"/>
              </p:cNvSpPr>
              <p:nvPr/>
            </p:nvSpPr>
            <p:spPr bwMode="auto">
              <a:xfrm>
                <a:off x="645" y="1044"/>
                <a:ext cx="158" cy="186"/>
              </a:xfrm>
              <a:custGeom>
                <a:avLst/>
                <a:gdLst>
                  <a:gd name="T0" fmla="*/ 9770 w 67"/>
                  <a:gd name="T1" fmla="*/ 5782 h 79"/>
                  <a:gd name="T2" fmla="*/ 8603 w 67"/>
                  <a:gd name="T3" fmla="*/ 12074 h 79"/>
                  <a:gd name="T4" fmla="*/ 7079 w 67"/>
                  <a:gd name="T5" fmla="*/ 9684 h 79"/>
                  <a:gd name="T6" fmla="*/ 7579 w 67"/>
                  <a:gd name="T7" fmla="*/ 6785 h 79"/>
                  <a:gd name="T8" fmla="*/ 6190 w 67"/>
                  <a:gd name="T9" fmla="*/ 7007 h 79"/>
                  <a:gd name="T10" fmla="*/ 6334 w 67"/>
                  <a:gd name="T11" fmla="*/ 3044 h 79"/>
                  <a:gd name="T12" fmla="*/ 1547 w 67"/>
                  <a:gd name="T13" fmla="*/ 1163 h 79"/>
                  <a:gd name="T14" fmla="*/ 0 w 67"/>
                  <a:gd name="T15" fmla="*/ 2022 h 79"/>
                  <a:gd name="T16" fmla="*/ 2780 w 67"/>
                  <a:gd name="T17" fmla="*/ 365 h 79"/>
                  <a:gd name="T18" fmla="*/ 9770 w 67"/>
                  <a:gd name="T19" fmla="*/ 5782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79"/>
                  <a:gd name="T32" fmla="*/ 67 w 67"/>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79">
                    <a:moveTo>
                      <a:pt x="57" y="34"/>
                    </a:moveTo>
                    <a:cubicBezTo>
                      <a:pt x="59" y="38"/>
                      <a:pt x="67" y="63"/>
                      <a:pt x="50" y="71"/>
                    </a:cubicBezTo>
                    <a:cubicBezTo>
                      <a:pt x="34" y="79"/>
                      <a:pt x="26" y="61"/>
                      <a:pt x="41" y="57"/>
                    </a:cubicBezTo>
                    <a:cubicBezTo>
                      <a:pt x="51" y="53"/>
                      <a:pt x="49" y="41"/>
                      <a:pt x="44" y="40"/>
                    </a:cubicBezTo>
                    <a:cubicBezTo>
                      <a:pt x="39" y="39"/>
                      <a:pt x="36" y="41"/>
                      <a:pt x="36" y="41"/>
                    </a:cubicBezTo>
                    <a:cubicBezTo>
                      <a:pt x="36" y="41"/>
                      <a:pt x="45" y="29"/>
                      <a:pt x="37" y="18"/>
                    </a:cubicBezTo>
                    <a:cubicBezTo>
                      <a:pt x="29" y="7"/>
                      <a:pt x="17" y="4"/>
                      <a:pt x="9" y="7"/>
                    </a:cubicBezTo>
                    <a:cubicBezTo>
                      <a:pt x="1" y="10"/>
                      <a:pt x="0" y="12"/>
                      <a:pt x="0" y="12"/>
                    </a:cubicBezTo>
                    <a:cubicBezTo>
                      <a:pt x="0" y="12"/>
                      <a:pt x="5" y="4"/>
                      <a:pt x="16" y="2"/>
                    </a:cubicBezTo>
                    <a:cubicBezTo>
                      <a:pt x="41" y="0"/>
                      <a:pt x="56" y="30"/>
                      <a:pt x="57" y="3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4" name="Freeform 75"/>
              <p:cNvSpPr>
                <a:spLocks noChangeArrowheads="1"/>
              </p:cNvSpPr>
              <p:nvPr/>
            </p:nvSpPr>
            <p:spPr bwMode="auto">
              <a:xfrm>
                <a:off x="316" y="1020"/>
                <a:ext cx="29" cy="26"/>
              </a:xfrm>
              <a:custGeom>
                <a:avLst/>
                <a:gdLst>
                  <a:gd name="T0" fmla="*/ 1805 w 12"/>
                  <a:gd name="T1" fmla="*/ 369 h 11"/>
                  <a:gd name="T2" fmla="*/ 1974 w 12"/>
                  <a:gd name="T3" fmla="*/ 1558 h 11"/>
                  <a:gd name="T4" fmla="*/ 578 w 12"/>
                  <a:gd name="T5" fmla="*/ 1558 h 11"/>
                  <a:gd name="T6" fmla="*/ 169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0" y="9"/>
                    </a:cubicBezTo>
                    <a:cubicBezTo>
                      <a:pt x="9" y="11"/>
                      <a:pt x="6" y="11"/>
                      <a:pt x="3" y="9"/>
                    </a:cubicBezTo>
                    <a:cubicBezTo>
                      <a:pt x="1" y="7"/>
                      <a:pt x="0" y="3"/>
                      <a:pt x="1"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5" name="Freeform 76"/>
              <p:cNvSpPr>
                <a:spLocks noChangeArrowheads="1"/>
              </p:cNvSpPr>
              <p:nvPr/>
            </p:nvSpPr>
            <p:spPr bwMode="auto">
              <a:xfrm>
                <a:off x="316" y="1020"/>
                <a:ext cx="29" cy="26"/>
              </a:xfrm>
              <a:custGeom>
                <a:avLst/>
                <a:gdLst>
                  <a:gd name="T0" fmla="*/ 1805 w 12"/>
                  <a:gd name="T1" fmla="*/ 369 h 11"/>
                  <a:gd name="T2" fmla="*/ 1566 w 12"/>
                  <a:gd name="T3" fmla="*/ 532 h 11"/>
                  <a:gd name="T4" fmla="*/ 2214 w 12"/>
                  <a:gd name="T5" fmla="*/ 1028 h 11"/>
                  <a:gd name="T6" fmla="*/ 1974 w 12"/>
                  <a:gd name="T7" fmla="*/ 1558 h 11"/>
                  <a:gd name="T8" fmla="*/ 1974 w 12"/>
                  <a:gd name="T9" fmla="*/ 1558 h 11"/>
                  <a:gd name="T10" fmla="*/ 1397 w 12"/>
                  <a:gd name="T11" fmla="*/ 1782 h 11"/>
                  <a:gd name="T12" fmla="*/ 817 w 12"/>
                  <a:gd name="T13" fmla="*/ 1558 h 11"/>
                  <a:gd name="T14" fmla="*/ 578 w 12"/>
                  <a:gd name="T15" fmla="*/ 1402 h 11"/>
                  <a:gd name="T16" fmla="*/ 169 w 12"/>
                  <a:gd name="T17" fmla="*/ 872 h 11"/>
                  <a:gd name="T18" fmla="*/ 408 w 12"/>
                  <a:gd name="T19" fmla="*/ 369 h 11"/>
                  <a:gd name="T20" fmla="*/ 408 w 12"/>
                  <a:gd name="T21" fmla="*/ 369 h 11"/>
                  <a:gd name="T22" fmla="*/ 817 w 12"/>
                  <a:gd name="T23" fmla="*/ 156 h 11"/>
                  <a:gd name="T24" fmla="*/ 1566 w 12"/>
                  <a:gd name="T25" fmla="*/ 369 h 11"/>
                  <a:gd name="T26" fmla="*/ 1566 w 12"/>
                  <a:gd name="T27" fmla="*/ 532 h 11"/>
                  <a:gd name="T28" fmla="*/ 1805 w 12"/>
                  <a:gd name="T29" fmla="*/ 369 h 11"/>
                  <a:gd name="T30" fmla="*/ 1805 w 12"/>
                  <a:gd name="T31" fmla="*/ 369 h 11"/>
                  <a:gd name="T32" fmla="*/ 1805 w 12"/>
                  <a:gd name="T33" fmla="*/ 369 h 11"/>
                  <a:gd name="T34" fmla="*/ 817 w 12"/>
                  <a:gd name="T35" fmla="*/ 0 h 11"/>
                  <a:gd name="T36" fmla="*/ 169 w 12"/>
                  <a:gd name="T37" fmla="*/ 156 h 11"/>
                  <a:gd name="T38" fmla="*/ 169 w 12"/>
                  <a:gd name="T39" fmla="*/ 156 h 11"/>
                  <a:gd name="T40" fmla="*/ 0 w 12"/>
                  <a:gd name="T41" fmla="*/ 872 h 11"/>
                  <a:gd name="T42" fmla="*/ 578 w 12"/>
                  <a:gd name="T43" fmla="*/ 1558 h 11"/>
                  <a:gd name="T44" fmla="*/ 578 w 12"/>
                  <a:gd name="T45" fmla="*/ 1558 h 11"/>
                  <a:gd name="T46" fmla="*/ 1397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9" y="4"/>
                      <a:pt x="10" y="5"/>
                      <a:pt x="11" y="6"/>
                    </a:cubicBezTo>
                    <a:cubicBezTo>
                      <a:pt x="11" y="7"/>
                      <a:pt x="11" y="8"/>
                      <a:pt x="10" y="9"/>
                    </a:cubicBezTo>
                    <a:cubicBezTo>
                      <a:pt x="10" y="9"/>
                      <a:pt x="10" y="9"/>
                      <a:pt x="10" y="9"/>
                    </a:cubicBezTo>
                    <a:cubicBezTo>
                      <a:pt x="9" y="10"/>
                      <a:pt x="8" y="10"/>
                      <a:pt x="7" y="10"/>
                    </a:cubicBezTo>
                    <a:cubicBezTo>
                      <a:pt x="6" y="10"/>
                      <a:pt x="5" y="9"/>
                      <a:pt x="4" y="9"/>
                    </a:cubicBezTo>
                    <a:cubicBezTo>
                      <a:pt x="4" y="8"/>
                      <a:pt x="4" y="8"/>
                      <a:pt x="3" y="8"/>
                    </a:cubicBezTo>
                    <a:cubicBezTo>
                      <a:pt x="2" y="7"/>
                      <a:pt x="1" y="6"/>
                      <a:pt x="1" y="5"/>
                    </a:cubicBezTo>
                    <a:cubicBezTo>
                      <a:pt x="1" y="4"/>
                      <a:pt x="1" y="3"/>
                      <a:pt x="2" y="2"/>
                    </a:cubicBezTo>
                    <a:cubicBezTo>
                      <a:pt x="2" y="2"/>
                      <a:pt x="2" y="2"/>
                      <a:pt x="2" y="2"/>
                    </a:cubicBezTo>
                    <a:cubicBezTo>
                      <a:pt x="2" y="1"/>
                      <a:pt x="3" y="1"/>
                      <a:pt x="4" y="1"/>
                    </a:cubicBezTo>
                    <a:cubicBezTo>
                      <a:pt x="5" y="1"/>
                      <a:pt x="7" y="1"/>
                      <a:pt x="8" y="2"/>
                    </a:cubicBezTo>
                    <a:cubicBezTo>
                      <a:pt x="8" y="2"/>
                      <a:pt x="8" y="3"/>
                      <a:pt x="8" y="3"/>
                    </a:cubicBezTo>
                    <a:cubicBezTo>
                      <a:pt x="9" y="2"/>
                      <a:pt x="9" y="2"/>
                      <a:pt x="9" y="2"/>
                    </a:cubicBezTo>
                    <a:cubicBezTo>
                      <a:pt x="9" y="2"/>
                      <a:pt x="9" y="2"/>
                      <a:pt x="9" y="2"/>
                    </a:cubicBezTo>
                    <a:cubicBezTo>
                      <a:pt x="9" y="2"/>
                      <a:pt x="9" y="2"/>
                      <a:pt x="9" y="2"/>
                    </a:cubicBezTo>
                    <a:cubicBezTo>
                      <a:pt x="7" y="0"/>
                      <a:pt x="6" y="0"/>
                      <a:pt x="4" y="0"/>
                    </a:cubicBezTo>
                    <a:cubicBezTo>
                      <a:pt x="3" y="0"/>
                      <a:pt x="2" y="0"/>
                      <a:pt x="1" y="1"/>
                    </a:cubicBezTo>
                    <a:cubicBezTo>
                      <a:pt x="1" y="1"/>
                      <a:pt x="1" y="1"/>
                      <a:pt x="1" y="1"/>
                    </a:cubicBezTo>
                    <a:cubicBezTo>
                      <a:pt x="0" y="2"/>
                      <a:pt x="0" y="4"/>
                      <a:pt x="0" y="5"/>
                    </a:cubicBezTo>
                    <a:cubicBezTo>
                      <a:pt x="0" y="7"/>
                      <a:pt x="1" y="8"/>
                      <a:pt x="3" y="9"/>
                    </a:cubicBezTo>
                    <a:cubicBezTo>
                      <a:pt x="3" y="9"/>
                      <a:pt x="3" y="9"/>
                      <a:pt x="3" y="9"/>
                    </a:cubicBezTo>
                    <a:cubicBezTo>
                      <a:pt x="4" y="10"/>
                      <a:pt x="6" y="11"/>
                      <a:pt x="7" y="11"/>
                    </a:cubicBezTo>
                    <a:cubicBezTo>
                      <a:pt x="9" y="11"/>
                      <a:pt x="10" y="11"/>
                      <a:pt x="11" y="10"/>
                    </a:cubicBezTo>
                    <a:cubicBezTo>
                      <a:pt x="11" y="10"/>
                      <a:pt x="11" y="10"/>
                      <a:pt x="11" y="10"/>
                    </a:cubicBezTo>
                    <a:cubicBezTo>
                      <a:pt x="12" y="8"/>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6" name="Freeform 77"/>
              <p:cNvSpPr>
                <a:spLocks noChangeArrowheads="1"/>
              </p:cNvSpPr>
              <p:nvPr/>
            </p:nvSpPr>
            <p:spPr bwMode="auto">
              <a:xfrm>
                <a:off x="307" y="994"/>
                <a:ext cx="28" cy="26"/>
              </a:xfrm>
              <a:custGeom>
                <a:avLst/>
                <a:gdLst>
                  <a:gd name="T0" fmla="*/ 1449 w 12"/>
                  <a:gd name="T1" fmla="*/ 369 h 11"/>
                  <a:gd name="T2" fmla="*/ 1801 w 12"/>
                  <a:gd name="T3" fmla="*/ 1558 h 11"/>
                  <a:gd name="T4" fmla="*/ 469 w 12"/>
                  <a:gd name="T5" fmla="*/ 1558 h 11"/>
                  <a:gd name="T6" fmla="*/ 355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2" y="4"/>
                      <a:pt x="12" y="7"/>
                      <a:pt x="11" y="9"/>
                    </a:cubicBezTo>
                    <a:cubicBezTo>
                      <a:pt x="9" y="11"/>
                      <a:pt x="6" y="11"/>
                      <a:pt x="3" y="9"/>
                    </a:cubicBezTo>
                    <a:cubicBezTo>
                      <a:pt x="1" y="6"/>
                      <a:pt x="0" y="3"/>
                      <a:pt x="2" y="1"/>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7" name="Freeform 78"/>
              <p:cNvSpPr>
                <a:spLocks noChangeArrowheads="1"/>
              </p:cNvSpPr>
              <p:nvPr/>
            </p:nvSpPr>
            <p:spPr bwMode="auto">
              <a:xfrm>
                <a:off x="307" y="994"/>
                <a:ext cx="28" cy="26"/>
              </a:xfrm>
              <a:custGeom>
                <a:avLst/>
                <a:gdLst>
                  <a:gd name="T0" fmla="*/ 1449 w 12"/>
                  <a:gd name="T1" fmla="*/ 369 h 11"/>
                  <a:gd name="T2" fmla="*/ 1449 w 12"/>
                  <a:gd name="T3" fmla="*/ 369 h 11"/>
                  <a:gd name="T4" fmla="*/ 1801 w 12"/>
                  <a:gd name="T5" fmla="*/ 1028 h 11"/>
                  <a:gd name="T6" fmla="*/ 1801 w 12"/>
                  <a:gd name="T7" fmla="*/ 1558 h 11"/>
                  <a:gd name="T8" fmla="*/ 1601 w 12"/>
                  <a:gd name="T9" fmla="*/ 1558 h 11"/>
                  <a:gd name="T10" fmla="*/ 1307 w 12"/>
                  <a:gd name="T11" fmla="*/ 1782 h 11"/>
                  <a:gd name="T12" fmla="*/ 621 w 12"/>
                  <a:gd name="T13" fmla="*/ 1402 h 11"/>
                  <a:gd name="T14" fmla="*/ 621 w 12"/>
                  <a:gd name="T15" fmla="*/ 1402 h 11"/>
                  <a:gd name="T16" fmla="*/ 355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369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152 w 12"/>
                  <a:gd name="T41" fmla="*/ 872 h 11"/>
                  <a:gd name="T42" fmla="*/ 469 w 12"/>
                  <a:gd name="T43" fmla="*/ 1558 h 11"/>
                  <a:gd name="T44" fmla="*/ 469 w 12"/>
                  <a:gd name="T45" fmla="*/ 1558 h 11"/>
                  <a:gd name="T46" fmla="*/ 1307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2"/>
                      <a:pt x="9" y="2"/>
                      <a:pt x="9" y="2"/>
                    </a:cubicBezTo>
                    <a:cubicBezTo>
                      <a:pt x="10" y="3"/>
                      <a:pt x="11" y="5"/>
                      <a:pt x="11" y="6"/>
                    </a:cubicBezTo>
                    <a:cubicBezTo>
                      <a:pt x="11" y="7"/>
                      <a:pt x="11" y="8"/>
                      <a:pt x="11" y="9"/>
                    </a:cubicBezTo>
                    <a:cubicBezTo>
                      <a:pt x="10" y="9"/>
                      <a:pt x="10" y="9"/>
                      <a:pt x="10" y="9"/>
                    </a:cubicBezTo>
                    <a:cubicBezTo>
                      <a:pt x="10" y="10"/>
                      <a:pt x="9" y="10"/>
                      <a:pt x="8" y="10"/>
                    </a:cubicBezTo>
                    <a:cubicBezTo>
                      <a:pt x="7" y="10"/>
                      <a:pt x="5" y="9"/>
                      <a:pt x="4" y="8"/>
                    </a:cubicBezTo>
                    <a:cubicBezTo>
                      <a:pt x="4" y="8"/>
                      <a:pt x="4" y="8"/>
                      <a:pt x="4" y="8"/>
                    </a:cubicBezTo>
                    <a:cubicBezTo>
                      <a:pt x="3" y="7"/>
                      <a:pt x="2" y="6"/>
                      <a:pt x="2" y="5"/>
                    </a:cubicBezTo>
                    <a:cubicBezTo>
                      <a:pt x="1" y="4"/>
                      <a:pt x="1" y="3"/>
                      <a:pt x="2" y="2"/>
                    </a:cubicBezTo>
                    <a:cubicBezTo>
                      <a:pt x="2" y="2"/>
                      <a:pt x="2" y="2"/>
                      <a:pt x="2" y="2"/>
                    </a:cubicBezTo>
                    <a:cubicBezTo>
                      <a:pt x="3" y="1"/>
                      <a:pt x="4" y="1"/>
                      <a:pt x="5" y="1"/>
                    </a:cubicBezTo>
                    <a:cubicBezTo>
                      <a:pt x="6" y="1"/>
                      <a:pt x="7" y="1"/>
                      <a:pt x="8" y="2"/>
                    </a:cubicBezTo>
                    <a:cubicBezTo>
                      <a:pt x="8" y="2"/>
                      <a:pt x="9" y="2"/>
                      <a:pt x="9" y="2"/>
                    </a:cubicBezTo>
                    <a:cubicBezTo>
                      <a:pt x="9" y="2"/>
                      <a:pt x="9" y="2"/>
                      <a:pt x="9" y="2"/>
                    </a:cubicBezTo>
                    <a:cubicBezTo>
                      <a:pt x="9" y="2"/>
                      <a:pt x="9" y="2"/>
                      <a:pt x="9" y="2"/>
                    </a:cubicBezTo>
                    <a:cubicBezTo>
                      <a:pt x="9" y="2"/>
                      <a:pt x="9" y="1"/>
                      <a:pt x="9" y="1"/>
                    </a:cubicBezTo>
                    <a:cubicBezTo>
                      <a:pt x="8" y="0"/>
                      <a:pt x="6" y="0"/>
                      <a:pt x="5" y="0"/>
                    </a:cubicBezTo>
                    <a:cubicBezTo>
                      <a:pt x="3" y="0"/>
                      <a:pt x="2" y="0"/>
                      <a:pt x="1" y="1"/>
                    </a:cubicBezTo>
                    <a:cubicBezTo>
                      <a:pt x="1" y="1"/>
                      <a:pt x="1" y="1"/>
                      <a:pt x="1" y="1"/>
                    </a:cubicBezTo>
                    <a:cubicBezTo>
                      <a:pt x="0" y="2"/>
                      <a:pt x="0" y="4"/>
                      <a:pt x="1" y="5"/>
                    </a:cubicBezTo>
                    <a:cubicBezTo>
                      <a:pt x="1" y="6"/>
                      <a:pt x="2" y="8"/>
                      <a:pt x="3" y="9"/>
                    </a:cubicBezTo>
                    <a:cubicBezTo>
                      <a:pt x="3" y="9"/>
                      <a:pt x="3" y="9"/>
                      <a:pt x="3" y="9"/>
                    </a:cubicBezTo>
                    <a:cubicBezTo>
                      <a:pt x="5" y="10"/>
                      <a:pt x="6" y="11"/>
                      <a:pt x="8" y="11"/>
                    </a:cubicBezTo>
                    <a:cubicBezTo>
                      <a:pt x="9" y="11"/>
                      <a:pt x="10" y="11"/>
                      <a:pt x="11" y="10"/>
                    </a:cubicBezTo>
                    <a:cubicBezTo>
                      <a:pt x="11" y="9"/>
                      <a:pt x="11" y="9"/>
                      <a:pt x="11" y="9"/>
                    </a:cubicBezTo>
                    <a:cubicBezTo>
                      <a:pt x="12" y="8"/>
                      <a:pt x="12" y="7"/>
                      <a:pt x="12" y="6"/>
                    </a:cubicBezTo>
                    <a:cubicBezTo>
                      <a:pt x="12" y="4"/>
                      <a:pt x="11"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8" name="Freeform 79"/>
              <p:cNvSpPr>
                <a:spLocks noChangeArrowheads="1"/>
              </p:cNvSpPr>
              <p:nvPr/>
            </p:nvSpPr>
            <p:spPr bwMode="auto">
              <a:xfrm>
                <a:off x="255" y="895"/>
                <a:ext cx="28" cy="26"/>
              </a:xfrm>
              <a:custGeom>
                <a:avLst/>
                <a:gdLst>
                  <a:gd name="T0" fmla="*/ 1449 w 12"/>
                  <a:gd name="T1" fmla="*/ 369 h 11"/>
                  <a:gd name="T2" fmla="*/ 1801 w 12"/>
                  <a:gd name="T3" fmla="*/ 1558 h 11"/>
                  <a:gd name="T4" fmla="*/ 469 w 12"/>
                  <a:gd name="T5" fmla="*/ 1558 h 11"/>
                  <a:gd name="T6" fmla="*/ 152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79" name="Freeform 80"/>
              <p:cNvSpPr>
                <a:spLocks noChangeArrowheads="1"/>
              </p:cNvSpPr>
              <p:nvPr/>
            </p:nvSpPr>
            <p:spPr bwMode="auto">
              <a:xfrm>
                <a:off x="255" y="895"/>
                <a:ext cx="28" cy="26"/>
              </a:xfrm>
              <a:custGeom>
                <a:avLst/>
                <a:gdLst>
                  <a:gd name="T0" fmla="*/ 1449 w 12"/>
                  <a:gd name="T1" fmla="*/ 369 h 11"/>
                  <a:gd name="T2" fmla="*/ 1307 w 12"/>
                  <a:gd name="T3" fmla="*/ 532 h 11"/>
                  <a:gd name="T4" fmla="*/ 1801 w 12"/>
                  <a:gd name="T5" fmla="*/ 1028 h 11"/>
                  <a:gd name="T6" fmla="*/ 1601 w 12"/>
                  <a:gd name="T7" fmla="*/ 1558 h 11"/>
                  <a:gd name="T8" fmla="*/ 1601 w 12"/>
                  <a:gd name="T9" fmla="*/ 1558 h 11"/>
                  <a:gd name="T10" fmla="*/ 1094 w 12"/>
                  <a:gd name="T11" fmla="*/ 1782 h 11"/>
                  <a:gd name="T12" fmla="*/ 621 w 12"/>
                  <a:gd name="T13" fmla="*/ 1402 h 11"/>
                  <a:gd name="T14" fmla="*/ 621 w 12"/>
                  <a:gd name="T15" fmla="*/ 1402 h 11"/>
                  <a:gd name="T16" fmla="*/ 152 w 12"/>
                  <a:gd name="T17" fmla="*/ 872 h 11"/>
                  <a:gd name="T18" fmla="*/ 355 w 12"/>
                  <a:gd name="T19" fmla="*/ 369 h 11"/>
                  <a:gd name="T20" fmla="*/ 355 w 12"/>
                  <a:gd name="T21" fmla="*/ 369 h 11"/>
                  <a:gd name="T22" fmla="*/ 621 w 12"/>
                  <a:gd name="T23" fmla="*/ 156 h 11"/>
                  <a:gd name="T24" fmla="*/ 1307 w 12"/>
                  <a:gd name="T25" fmla="*/ 369 h 11"/>
                  <a:gd name="T26" fmla="*/ 1307 w 12"/>
                  <a:gd name="T27" fmla="*/ 532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3"/>
                    </a:cubicBezTo>
                    <a:cubicBezTo>
                      <a:pt x="9" y="2"/>
                      <a:pt x="9" y="2"/>
                      <a:pt x="9" y="2"/>
                    </a:cubicBezTo>
                    <a:cubicBezTo>
                      <a:pt x="9" y="2"/>
                      <a:pt x="9" y="2"/>
                      <a:pt x="9" y="2"/>
                    </a:cubicBezTo>
                    <a:cubicBezTo>
                      <a:pt x="9" y="2"/>
                      <a:pt x="9" y="2"/>
                      <a:pt x="9" y="1"/>
                    </a:cubicBezTo>
                    <a:cubicBezTo>
                      <a:pt x="7" y="0"/>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0" name="Freeform 81"/>
              <p:cNvSpPr>
                <a:spLocks noChangeArrowheads="1"/>
              </p:cNvSpPr>
              <p:nvPr/>
            </p:nvSpPr>
            <p:spPr bwMode="auto">
              <a:xfrm>
                <a:off x="297" y="968"/>
                <a:ext cx="31" cy="26"/>
              </a:xfrm>
              <a:custGeom>
                <a:avLst/>
                <a:gdLst>
                  <a:gd name="T0" fmla="*/ 1614 w 13"/>
                  <a:gd name="T1" fmla="*/ 369 h 11"/>
                  <a:gd name="T2" fmla="*/ 2008 w 13"/>
                  <a:gd name="T3" fmla="*/ 1558 h 11"/>
                  <a:gd name="T4" fmla="*/ 773 w 13"/>
                  <a:gd name="T5" fmla="*/ 1558 h 11"/>
                  <a:gd name="T6" fmla="*/ 393 w 13"/>
                  <a:gd name="T7" fmla="*/ 156 h 11"/>
                  <a:gd name="T8" fmla="*/ 161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7"/>
                      <a:pt x="11" y="9"/>
                    </a:cubicBezTo>
                    <a:cubicBezTo>
                      <a:pt x="10" y="11"/>
                      <a:pt x="6" y="11"/>
                      <a:pt x="4" y="9"/>
                    </a:cubicBezTo>
                    <a:cubicBezTo>
                      <a:pt x="1" y="6"/>
                      <a:pt x="0" y="3"/>
                      <a:pt x="2" y="1"/>
                    </a:cubicBezTo>
                    <a:cubicBezTo>
                      <a:pt x="3" y="0"/>
                      <a:pt x="7"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1" name="Freeform 82"/>
              <p:cNvSpPr>
                <a:spLocks noChangeArrowheads="1"/>
              </p:cNvSpPr>
              <p:nvPr/>
            </p:nvSpPr>
            <p:spPr bwMode="auto">
              <a:xfrm>
                <a:off x="297" y="968"/>
                <a:ext cx="31" cy="26"/>
              </a:xfrm>
              <a:custGeom>
                <a:avLst/>
                <a:gdLst>
                  <a:gd name="T0" fmla="*/ 1614 w 13"/>
                  <a:gd name="T1" fmla="*/ 369 h 11"/>
                  <a:gd name="T2" fmla="*/ 1614 w 13"/>
                  <a:gd name="T3" fmla="*/ 369 h 11"/>
                  <a:gd name="T4" fmla="*/ 2008 w 13"/>
                  <a:gd name="T5" fmla="*/ 1028 h 11"/>
                  <a:gd name="T6" fmla="*/ 2008 w 13"/>
                  <a:gd name="T7" fmla="*/ 1558 h 11"/>
                  <a:gd name="T8" fmla="*/ 2008 w 13"/>
                  <a:gd name="T9" fmla="*/ 1558 h 11"/>
                  <a:gd name="T10" fmla="*/ 1450 w 13"/>
                  <a:gd name="T11" fmla="*/ 1782 h 11"/>
                  <a:gd name="T12" fmla="*/ 773 w 13"/>
                  <a:gd name="T13" fmla="*/ 1402 h 11"/>
                  <a:gd name="T14" fmla="*/ 773 w 13"/>
                  <a:gd name="T15" fmla="*/ 1402 h 11"/>
                  <a:gd name="T16" fmla="*/ 393 w 13"/>
                  <a:gd name="T17" fmla="*/ 872 h 11"/>
                  <a:gd name="T18" fmla="*/ 393 w 13"/>
                  <a:gd name="T19" fmla="*/ 369 h 11"/>
                  <a:gd name="T20" fmla="*/ 393 w 13"/>
                  <a:gd name="T21" fmla="*/ 369 h 11"/>
                  <a:gd name="T22" fmla="*/ 937 w 13"/>
                  <a:gd name="T23" fmla="*/ 156 h 11"/>
                  <a:gd name="T24" fmla="*/ 1614 w 13"/>
                  <a:gd name="T25" fmla="*/ 369 h 11"/>
                  <a:gd name="T26" fmla="*/ 1614 w 13"/>
                  <a:gd name="T27" fmla="*/ 369 h 11"/>
                  <a:gd name="T28" fmla="*/ 1614 w 13"/>
                  <a:gd name="T29" fmla="*/ 369 h 11"/>
                  <a:gd name="T30" fmla="*/ 1843 w 13"/>
                  <a:gd name="T31" fmla="*/ 369 h 11"/>
                  <a:gd name="T32" fmla="*/ 1614 w 13"/>
                  <a:gd name="T33" fmla="*/ 156 h 11"/>
                  <a:gd name="T34" fmla="*/ 937 w 13"/>
                  <a:gd name="T35" fmla="*/ 0 h 11"/>
                  <a:gd name="T36" fmla="*/ 393 w 13"/>
                  <a:gd name="T37" fmla="*/ 156 h 11"/>
                  <a:gd name="T38" fmla="*/ 165 w 13"/>
                  <a:gd name="T39" fmla="*/ 156 h 11"/>
                  <a:gd name="T40" fmla="*/ 165 w 13"/>
                  <a:gd name="T41" fmla="*/ 872 h 11"/>
                  <a:gd name="T42" fmla="*/ 558 w 13"/>
                  <a:gd name="T43" fmla="*/ 1558 h 11"/>
                  <a:gd name="T44" fmla="*/ 773 w 13"/>
                  <a:gd name="T45" fmla="*/ 1558 h 11"/>
                  <a:gd name="T46" fmla="*/ 1450 w 13"/>
                  <a:gd name="T47" fmla="*/ 1900 h 11"/>
                  <a:gd name="T48" fmla="*/ 2234 w 13"/>
                  <a:gd name="T49" fmla="*/ 1782 h 11"/>
                  <a:gd name="T50" fmla="*/ 2234 w 13"/>
                  <a:gd name="T51" fmla="*/ 1558 h 11"/>
                  <a:gd name="T52" fmla="*/ 2234 w 13"/>
                  <a:gd name="T53" fmla="*/ 872 h 11"/>
                  <a:gd name="T54" fmla="*/ 1843 w 13"/>
                  <a:gd name="T55" fmla="*/ 369 h 11"/>
                  <a:gd name="T56" fmla="*/ 161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2"/>
                      <a:pt x="9" y="2"/>
                      <a:pt x="9" y="2"/>
                    </a:cubicBezTo>
                    <a:cubicBezTo>
                      <a:pt x="10" y="3"/>
                      <a:pt x="11" y="5"/>
                      <a:pt x="11" y="6"/>
                    </a:cubicBezTo>
                    <a:cubicBezTo>
                      <a:pt x="12" y="7"/>
                      <a:pt x="11" y="8"/>
                      <a:pt x="11" y="9"/>
                    </a:cubicBezTo>
                    <a:cubicBezTo>
                      <a:pt x="11" y="9"/>
                      <a:pt x="11" y="9"/>
                      <a:pt x="11" y="9"/>
                    </a:cubicBezTo>
                    <a:cubicBezTo>
                      <a:pt x="10" y="10"/>
                      <a:pt x="9" y="10"/>
                      <a:pt x="8" y="10"/>
                    </a:cubicBezTo>
                    <a:cubicBezTo>
                      <a:pt x="7" y="10"/>
                      <a:pt x="6" y="9"/>
                      <a:pt x="4" y="8"/>
                    </a:cubicBezTo>
                    <a:cubicBezTo>
                      <a:pt x="4" y="8"/>
                      <a:pt x="4" y="8"/>
                      <a:pt x="4" y="8"/>
                    </a:cubicBezTo>
                    <a:cubicBezTo>
                      <a:pt x="3" y="7"/>
                      <a:pt x="2" y="6"/>
                      <a:pt x="2" y="5"/>
                    </a:cubicBezTo>
                    <a:cubicBezTo>
                      <a:pt x="2" y="4"/>
                      <a:pt x="2" y="3"/>
                      <a:pt x="2" y="2"/>
                    </a:cubicBezTo>
                    <a:cubicBezTo>
                      <a:pt x="2" y="2"/>
                      <a:pt x="2" y="2"/>
                      <a:pt x="2" y="2"/>
                    </a:cubicBezTo>
                    <a:cubicBezTo>
                      <a:pt x="3" y="1"/>
                      <a:pt x="4" y="1"/>
                      <a:pt x="5" y="1"/>
                    </a:cubicBezTo>
                    <a:cubicBezTo>
                      <a:pt x="6" y="1"/>
                      <a:pt x="8" y="1"/>
                      <a:pt x="9" y="2"/>
                    </a:cubicBezTo>
                    <a:cubicBezTo>
                      <a:pt x="9" y="2"/>
                      <a:pt x="9" y="2"/>
                      <a:pt x="9" y="2"/>
                    </a:cubicBezTo>
                    <a:cubicBezTo>
                      <a:pt x="9" y="2"/>
                      <a:pt x="9" y="2"/>
                      <a:pt x="9" y="2"/>
                    </a:cubicBezTo>
                    <a:cubicBezTo>
                      <a:pt x="10" y="2"/>
                      <a:pt x="10" y="2"/>
                      <a:pt x="10" y="2"/>
                    </a:cubicBezTo>
                    <a:cubicBezTo>
                      <a:pt x="10" y="1"/>
                      <a:pt x="9" y="1"/>
                      <a:pt x="9" y="1"/>
                    </a:cubicBezTo>
                    <a:cubicBezTo>
                      <a:pt x="8" y="0"/>
                      <a:pt x="7" y="0"/>
                      <a:pt x="5" y="0"/>
                    </a:cubicBezTo>
                    <a:cubicBezTo>
                      <a:pt x="4" y="0"/>
                      <a:pt x="2" y="0"/>
                      <a:pt x="2" y="1"/>
                    </a:cubicBezTo>
                    <a:cubicBezTo>
                      <a:pt x="1" y="1"/>
                      <a:pt x="1" y="1"/>
                      <a:pt x="1" y="1"/>
                    </a:cubicBezTo>
                    <a:cubicBezTo>
                      <a:pt x="1" y="2"/>
                      <a:pt x="0" y="4"/>
                      <a:pt x="1" y="5"/>
                    </a:cubicBezTo>
                    <a:cubicBezTo>
                      <a:pt x="1" y="6"/>
                      <a:pt x="2" y="8"/>
                      <a:pt x="3" y="9"/>
                    </a:cubicBezTo>
                    <a:cubicBezTo>
                      <a:pt x="4" y="9"/>
                      <a:pt x="4" y="9"/>
                      <a:pt x="4" y="9"/>
                    </a:cubicBezTo>
                    <a:cubicBezTo>
                      <a:pt x="5" y="10"/>
                      <a:pt x="7" y="11"/>
                      <a:pt x="8" y="11"/>
                    </a:cubicBezTo>
                    <a:cubicBezTo>
                      <a:pt x="9" y="11"/>
                      <a:pt x="11" y="11"/>
                      <a:pt x="12" y="10"/>
                    </a:cubicBezTo>
                    <a:cubicBezTo>
                      <a:pt x="12" y="9"/>
                      <a:pt x="12" y="9"/>
                      <a:pt x="12" y="9"/>
                    </a:cubicBezTo>
                    <a:cubicBezTo>
                      <a:pt x="13" y="8"/>
                      <a:pt x="13" y="7"/>
                      <a:pt x="12" y="5"/>
                    </a:cubicBezTo>
                    <a:cubicBezTo>
                      <a:pt x="12" y="4"/>
                      <a:pt x="11" y="3"/>
                      <a:pt x="10"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2" name="Freeform 83"/>
              <p:cNvSpPr>
                <a:spLocks noChangeArrowheads="1"/>
              </p:cNvSpPr>
              <p:nvPr/>
            </p:nvSpPr>
            <p:spPr bwMode="auto">
              <a:xfrm>
                <a:off x="286" y="942"/>
                <a:ext cx="28" cy="26"/>
              </a:xfrm>
              <a:custGeom>
                <a:avLst/>
                <a:gdLst>
                  <a:gd name="T0" fmla="*/ 1449 w 12"/>
                  <a:gd name="T1" fmla="*/ 369 h 11"/>
                  <a:gd name="T2" fmla="*/ 1801 w 12"/>
                  <a:gd name="T3" fmla="*/ 1558 h 11"/>
                  <a:gd name="T4" fmla="*/ 621 w 12"/>
                  <a:gd name="T5" fmla="*/ 1558 h 11"/>
                  <a:gd name="T6" fmla="*/ 355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2" y="4"/>
                      <a:pt x="12" y="7"/>
                      <a:pt x="11" y="9"/>
                    </a:cubicBezTo>
                    <a:cubicBezTo>
                      <a:pt x="9" y="11"/>
                      <a:pt x="6" y="11"/>
                      <a:pt x="4" y="9"/>
                    </a:cubicBezTo>
                    <a:cubicBezTo>
                      <a:pt x="1" y="7"/>
                      <a:pt x="0" y="3"/>
                      <a:pt x="2" y="2"/>
                    </a:cubicBezTo>
                    <a:cubicBezTo>
                      <a:pt x="3" y="0"/>
                      <a:pt x="7"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3" name="Freeform 84"/>
              <p:cNvSpPr>
                <a:spLocks noChangeArrowheads="1"/>
              </p:cNvSpPr>
              <p:nvPr/>
            </p:nvSpPr>
            <p:spPr bwMode="auto">
              <a:xfrm>
                <a:off x="286" y="942"/>
                <a:ext cx="28" cy="26"/>
              </a:xfrm>
              <a:custGeom>
                <a:avLst/>
                <a:gdLst>
                  <a:gd name="T0" fmla="*/ 1449 w 12"/>
                  <a:gd name="T1" fmla="*/ 369 h 11"/>
                  <a:gd name="T2" fmla="*/ 1449 w 12"/>
                  <a:gd name="T3" fmla="*/ 532 h 11"/>
                  <a:gd name="T4" fmla="*/ 1801 w 12"/>
                  <a:gd name="T5" fmla="*/ 1028 h 11"/>
                  <a:gd name="T6" fmla="*/ 1801 w 12"/>
                  <a:gd name="T7" fmla="*/ 1558 h 11"/>
                  <a:gd name="T8" fmla="*/ 1801 w 12"/>
                  <a:gd name="T9" fmla="*/ 1558 h 11"/>
                  <a:gd name="T10" fmla="*/ 1307 w 12"/>
                  <a:gd name="T11" fmla="*/ 1782 h 11"/>
                  <a:gd name="T12" fmla="*/ 621 w 12"/>
                  <a:gd name="T13" fmla="*/ 1402 h 11"/>
                  <a:gd name="T14" fmla="*/ 621 w 12"/>
                  <a:gd name="T15" fmla="*/ 1402 h 11"/>
                  <a:gd name="T16" fmla="*/ 355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156 h 11"/>
                  <a:gd name="T34" fmla="*/ 828 w 12"/>
                  <a:gd name="T35" fmla="*/ 0 h 11"/>
                  <a:gd name="T36" fmla="*/ 152 w 12"/>
                  <a:gd name="T37" fmla="*/ 156 h 11"/>
                  <a:gd name="T38" fmla="*/ 152 w 12"/>
                  <a:gd name="T39" fmla="*/ 156 h 11"/>
                  <a:gd name="T40" fmla="*/ 152 w 12"/>
                  <a:gd name="T41" fmla="*/ 872 h 11"/>
                  <a:gd name="T42" fmla="*/ 469 w 12"/>
                  <a:gd name="T43" fmla="*/ 1558 h 11"/>
                  <a:gd name="T44" fmla="*/ 621 w 12"/>
                  <a:gd name="T45" fmla="*/ 1558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1" y="9"/>
                    </a:cubicBezTo>
                    <a:cubicBezTo>
                      <a:pt x="11" y="9"/>
                      <a:pt x="11" y="9"/>
                      <a:pt x="11" y="9"/>
                    </a:cubicBezTo>
                    <a:cubicBezTo>
                      <a:pt x="10" y="10"/>
                      <a:pt x="9" y="10"/>
                      <a:pt x="8" y="10"/>
                    </a:cubicBezTo>
                    <a:cubicBezTo>
                      <a:pt x="7" y="10"/>
                      <a:pt x="5" y="9"/>
                      <a:pt x="4" y="8"/>
                    </a:cubicBezTo>
                    <a:cubicBezTo>
                      <a:pt x="4" y="8"/>
                      <a:pt x="4" y="8"/>
                      <a:pt x="4" y="8"/>
                    </a:cubicBezTo>
                    <a:cubicBezTo>
                      <a:pt x="3" y="7"/>
                      <a:pt x="2" y="6"/>
                      <a:pt x="2" y="5"/>
                    </a:cubicBezTo>
                    <a:cubicBezTo>
                      <a:pt x="1" y="4"/>
                      <a:pt x="1" y="3"/>
                      <a:pt x="2" y="2"/>
                    </a:cubicBezTo>
                    <a:cubicBezTo>
                      <a:pt x="2" y="2"/>
                      <a:pt x="2" y="2"/>
                      <a:pt x="2" y="2"/>
                    </a:cubicBezTo>
                    <a:cubicBezTo>
                      <a:pt x="3" y="1"/>
                      <a:pt x="4" y="1"/>
                      <a:pt x="5" y="1"/>
                    </a:cubicBezTo>
                    <a:cubicBezTo>
                      <a:pt x="6" y="1"/>
                      <a:pt x="7" y="1"/>
                      <a:pt x="8" y="2"/>
                    </a:cubicBezTo>
                    <a:cubicBezTo>
                      <a:pt x="9" y="2"/>
                      <a:pt x="9" y="2"/>
                      <a:pt x="9" y="3"/>
                    </a:cubicBezTo>
                    <a:cubicBezTo>
                      <a:pt x="9" y="2"/>
                      <a:pt x="9" y="2"/>
                      <a:pt x="9" y="2"/>
                    </a:cubicBezTo>
                    <a:cubicBezTo>
                      <a:pt x="9" y="2"/>
                      <a:pt x="9" y="2"/>
                      <a:pt x="9" y="2"/>
                    </a:cubicBezTo>
                    <a:cubicBezTo>
                      <a:pt x="9" y="2"/>
                      <a:pt x="9" y="2"/>
                      <a:pt x="9" y="1"/>
                    </a:cubicBezTo>
                    <a:cubicBezTo>
                      <a:pt x="8" y="0"/>
                      <a:pt x="6" y="0"/>
                      <a:pt x="5" y="0"/>
                    </a:cubicBezTo>
                    <a:cubicBezTo>
                      <a:pt x="3" y="0"/>
                      <a:pt x="2" y="0"/>
                      <a:pt x="1" y="1"/>
                    </a:cubicBezTo>
                    <a:cubicBezTo>
                      <a:pt x="1" y="1"/>
                      <a:pt x="1" y="1"/>
                      <a:pt x="1" y="1"/>
                    </a:cubicBezTo>
                    <a:cubicBezTo>
                      <a:pt x="0" y="2"/>
                      <a:pt x="0" y="4"/>
                      <a:pt x="1" y="5"/>
                    </a:cubicBezTo>
                    <a:cubicBezTo>
                      <a:pt x="1" y="7"/>
                      <a:pt x="2" y="8"/>
                      <a:pt x="3" y="9"/>
                    </a:cubicBezTo>
                    <a:cubicBezTo>
                      <a:pt x="3" y="9"/>
                      <a:pt x="3" y="9"/>
                      <a:pt x="4" y="9"/>
                    </a:cubicBezTo>
                    <a:cubicBezTo>
                      <a:pt x="5" y="10"/>
                      <a:pt x="6" y="11"/>
                      <a:pt x="8" y="11"/>
                    </a:cubicBezTo>
                    <a:cubicBezTo>
                      <a:pt x="9" y="11"/>
                      <a:pt x="11" y="11"/>
                      <a:pt x="11" y="10"/>
                    </a:cubicBezTo>
                    <a:cubicBezTo>
                      <a:pt x="11" y="10"/>
                      <a:pt x="11" y="10"/>
                      <a:pt x="11" y="10"/>
                    </a:cubicBezTo>
                    <a:cubicBezTo>
                      <a:pt x="12" y="8"/>
                      <a:pt x="12" y="7"/>
                      <a:pt x="12" y="6"/>
                    </a:cubicBezTo>
                    <a:cubicBezTo>
                      <a:pt x="12" y="4"/>
                      <a:pt x="11"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4" name="Freeform 85"/>
              <p:cNvSpPr>
                <a:spLocks noChangeArrowheads="1"/>
              </p:cNvSpPr>
              <p:nvPr/>
            </p:nvSpPr>
            <p:spPr bwMode="auto">
              <a:xfrm>
                <a:off x="271" y="919"/>
                <a:ext cx="29" cy="25"/>
              </a:xfrm>
              <a:custGeom>
                <a:avLst/>
                <a:gdLst>
                  <a:gd name="T0" fmla="*/ 1805 w 12"/>
                  <a:gd name="T1" fmla="*/ 295 h 11"/>
                  <a:gd name="T2" fmla="*/ 2214 w 12"/>
                  <a:gd name="T3" fmla="*/ 1198 h 11"/>
                  <a:gd name="T4" fmla="*/ 578 w 12"/>
                  <a:gd name="T5" fmla="*/ 1198 h 11"/>
                  <a:gd name="T6" fmla="*/ 169 w 12"/>
                  <a:gd name="T7" fmla="*/ 130 h 11"/>
                  <a:gd name="T8" fmla="*/ 1805 w 12"/>
                  <a:gd name="T9" fmla="*/ 295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5" name="Freeform 86"/>
              <p:cNvSpPr>
                <a:spLocks noChangeArrowheads="1"/>
              </p:cNvSpPr>
              <p:nvPr/>
            </p:nvSpPr>
            <p:spPr bwMode="auto">
              <a:xfrm>
                <a:off x="271" y="919"/>
                <a:ext cx="29" cy="25"/>
              </a:xfrm>
              <a:custGeom>
                <a:avLst/>
                <a:gdLst>
                  <a:gd name="T0" fmla="*/ 1805 w 12"/>
                  <a:gd name="T1" fmla="*/ 295 h 11"/>
                  <a:gd name="T2" fmla="*/ 1566 w 12"/>
                  <a:gd name="T3" fmla="*/ 295 h 11"/>
                  <a:gd name="T4" fmla="*/ 2214 w 12"/>
                  <a:gd name="T5" fmla="*/ 857 h 11"/>
                  <a:gd name="T6" fmla="*/ 1974 w 12"/>
                  <a:gd name="T7" fmla="*/ 1198 h 11"/>
                  <a:gd name="T8" fmla="*/ 1974 w 12"/>
                  <a:gd name="T9" fmla="*/ 1198 h 11"/>
                  <a:gd name="T10" fmla="*/ 1397 w 12"/>
                  <a:gd name="T11" fmla="*/ 1384 h 11"/>
                  <a:gd name="T12" fmla="*/ 817 w 12"/>
                  <a:gd name="T13" fmla="*/ 1091 h 11"/>
                  <a:gd name="T14" fmla="*/ 817 w 12"/>
                  <a:gd name="T15" fmla="*/ 1091 h 11"/>
                  <a:gd name="T16" fmla="*/ 169 w 12"/>
                  <a:gd name="T17" fmla="*/ 670 h 11"/>
                  <a:gd name="T18" fmla="*/ 408 w 12"/>
                  <a:gd name="T19" fmla="*/ 295 h 11"/>
                  <a:gd name="T20" fmla="*/ 408 w 12"/>
                  <a:gd name="T21" fmla="*/ 295 h 11"/>
                  <a:gd name="T22" fmla="*/ 817 w 12"/>
                  <a:gd name="T23" fmla="*/ 130 h 11"/>
                  <a:gd name="T24" fmla="*/ 1566 w 12"/>
                  <a:gd name="T25" fmla="*/ 295 h 11"/>
                  <a:gd name="T26" fmla="*/ 1566 w 12"/>
                  <a:gd name="T27" fmla="*/ 295 h 11"/>
                  <a:gd name="T28" fmla="*/ 1805 w 12"/>
                  <a:gd name="T29" fmla="*/ 295 h 11"/>
                  <a:gd name="T30" fmla="*/ 1805 w 12"/>
                  <a:gd name="T31" fmla="*/ 295 h 11"/>
                  <a:gd name="T32" fmla="*/ 1805 w 12"/>
                  <a:gd name="T33" fmla="*/ 130 h 11"/>
                  <a:gd name="T34" fmla="*/ 817 w 12"/>
                  <a:gd name="T35" fmla="*/ 0 h 11"/>
                  <a:gd name="T36" fmla="*/ 169 w 12"/>
                  <a:gd name="T37" fmla="*/ 130 h 11"/>
                  <a:gd name="T38" fmla="*/ 169 w 12"/>
                  <a:gd name="T39" fmla="*/ 130 h 11"/>
                  <a:gd name="T40" fmla="*/ 0 w 12"/>
                  <a:gd name="T41" fmla="*/ 670 h 11"/>
                  <a:gd name="T42" fmla="*/ 578 w 12"/>
                  <a:gd name="T43" fmla="*/ 1198 h 11"/>
                  <a:gd name="T44" fmla="*/ 578 w 12"/>
                  <a:gd name="T45" fmla="*/ 1198 h 11"/>
                  <a:gd name="T46" fmla="*/ 1397 w 12"/>
                  <a:gd name="T47" fmla="*/ 1523 h 11"/>
                  <a:gd name="T48" fmla="*/ 2214 w 12"/>
                  <a:gd name="T49" fmla="*/ 1384 h 11"/>
                  <a:gd name="T50" fmla="*/ 2214 w 12"/>
                  <a:gd name="T51" fmla="*/ 1198 h 11"/>
                  <a:gd name="T52" fmla="*/ 2383 w 12"/>
                  <a:gd name="T53" fmla="*/ 857 h 11"/>
                  <a:gd name="T54" fmla="*/ 1805 w 12"/>
                  <a:gd name="T55" fmla="*/ 295 h 11"/>
                  <a:gd name="T56" fmla="*/ 1805 w 12"/>
                  <a:gd name="T57" fmla="*/ 295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2"/>
                      <a:pt x="8" y="2"/>
                      <a:pt x="8" y="2"/>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2"/>
                    </a:cubicBezTo>
                    <a:cubicBezTo>
                      <a:pt x="9" y="2"/>
                      <a:pt x="9" y="2"/>
                      <a:pt x="9" y="2"/>
                    </a:cubicBezTo>
                    <a:cubicBezTo>
                      <a:pt x="9" y="2"/>
                      <a:pt x="9" y="2"/>
                      <a:pt x="9" y="2"/>
                    </a:cubicBezTo>
                    <a:cubicBezTo>
                      <a:pt x="9" y="2"/>
                      <a:pt x="9" y="1"/>
                      <a:pt x="9" y="1"/>
                    </a:cubicBezTo>
                    <a:cubicBezTo>
                      <a:pt x="7" y="0"/>
                      <a:pt x="6" y="0"/>
                      <a:pt x="4" y="0"/>
                    </a:cubicBezTo>
                    <a:cubicBezTo>
                      <a:pt x="3" y="0"/>
                      <a:pt x="2" y="0"/>
                      <a:pt x="1" y="1"/>
                    </a:cubicBezTo>
                    <a:cubicBezTo>
                      <a:pt x="1" y="1"/>
                      <a:pt x="1" y="1"/>
                      <a:pt x="1" y="1"/>
                    </a:cubicBezTo>
                    <a:cubicBezTo>
                      <a:pt x="0" y="2"/>
                      <a:pt x="0" y="4"/>
                      <a:pt x="0" y="5"/>
                    </a:cubicBezTo>
                    <a:cubicBezTo>
                      <a:pt x="1" y="6"/>
                      <a:pt x="2" y="8"/>
                      <a:pt x="3" y="9"/>
                    </a:cubicBezTo>
                    <a:cubicBezTo>
                      <a:pt x="3" y="9"/>
                      <a:pt x="3" y="9"/>
                      <a:pt x="3" y="9"/>
                    </a:cubicBezTo>
                    <a:cubicBezTo>
                      <a:pt x="5"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6" name="Freeform 87"/>
              <p:cNvSpPr>
                <a:spLocks noChangeArrowheads="1"/>
              </p:cNvSpPr>
              <p:nvPr/>
            </p:nvSpPr>
            <p:spPr bwMode="auto">
              <a:xfrm>
                <a:off x="236" y="871"/>
                <a:ext cx="28" cy="26"/>
              </a:xfrm>
              <a:custGeom>
                <a:avLst/>
                <a:gdLst>
                  <a:gd name="T0" fmla="*/ 1307 w 12"/>
                  <a:gd name="T1" fmla="*/ 369 h 11"/>
                  <a:gd name="T2" fmla="*/ 1601 w 12"/>
                  <a:gd name="T3" fmla="*/ 1782 h 11"/>
                  <a:gd name="T4" fmla="*/ 469 w 12"/>
                  <a:gd name="T5" fmla="*/ 1558 h 11"/>
                  <a:gd name="T6" fmla="*/ 152 w 12"/>
                  <a:gd name="T7" fmla="*/ 369 h 11"/>
                  <a:gd name="T8" fmla="*/ 1307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8" y="2"/>
                    </a:moveTo>
                    <a:cubicBezTo>
                      <a:pt x="11" y="5"/>
                      <a:pt x="12" y="8"/>
                      <a:pt x="10" y="10"/>
                    </a:cubicBezTo>
                    <a:cubicBezTo>
                      <a:pt x="9" y="11"/>
                      <a:pt x="6" y="11"/>
                      <a:pt x="3" y="9"/>
                    </a:cubicBezTo>
                    <a:cubicBezTo>
                      <a:pt x="0" y="7"/>
                      <a:pt x="0" y="4"/>
                      <a:pt x="1" y="2"/>
                    </a:cubicBezTo>
                    <a:cubicBezTo>
                      <a:pt x="3" y="0"/>
                      <a:pt x="6" y="0"/>
                      <a:pt x="8"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7" name="Freeform 88"/>
              <p:cNvSpPr>
                <a:spLocks noChangeArrowheads="1"/>
              </p:cNvSpPr>
              <p:nvPr/>
            </p:nvSpPr>
            <p:spPr bwMode="auto">
              <a:xfrm>
                <a:off x="236" y="871"/>
                <a:ext cx="28" cy="26"/>
              </a:xfrm>
              <a:custGeom>
                <a:avLst/>
                <a:gdLst>
                  <a:gd name="T0" fmla="*/ 1307 w 12"/>
                  <a:gd name="T1" fmla="*/ 369 h 11"/>
                  <a:gd name="T2" fmla="*/ 1307 w 12"/>
                  <a:gd name="T3" fmla="*/ 532 h 11"/>
                  <a:gd name="T4" fmla="*/ 1601 w 12"/>
                  <a:gd name="T5" fmla="*/ 1028 h 11"/>
                  <a:gd name="T6" fmla="*/ 1601 w 12"/>
                  <a:gd name="T7" fmla="*/ 1558 h 11"/>
                  <a:gd name="T8" fmla="*/ 1601 w 12"/>
                  <a:gd name="T9" fmla="*/ 1558 h 11"/>
                  <a:gd name="T10" fmla="*/ 1094 w 12"/>
                  <a:gd name="T11" fmla="*/ 1782 h 11"/>
                  <a:gd name="T12" fmla="*/ 621 w 12"/>
                  <a:gd name="T13" fmla="*/ 1558 h 11"/>
                  <a:gd name="T14" fmla="*/ 469 w 12"/>
                  <a:gd name="T15" fmla="*/ 1558 h 11"/>
                  <a:gd name="T16" fmla="*/ 152 w 12"/>
                  <a:gd name="T17" fmla="*/ 872 h 11"/>
                  <a:gd name="T18" fmla="*/ 152 w 12"/>
                  <a:gd name="T19" fmla="*/ 369 h 11"/>
                  <a:gd name="T20" fmla="*/ 355 w 12"/>
                  <a:gd name="T21" fmla="*/ 369 h 11"/>
                  <a:gd name="T22" fmla="*/ 621 w 12"/>
                  <a:gd name="T23" fmla="*/ 156 h 11"/>
                  <a:gd name="T24" fmla="*/ 1307 w 12"/>
                  <a:gd name="T25" fmla="*/ 532 h 11"/>
                  <a:gd name="T26" fmla="*/ 1307 w 12"/>
                  <a:gd name="T27" fmla="*/ 532 h 11"/>
                  <a:gd name="T28" fmla="*/ 1307 w 12"/>
                  <a:gd name="T29" fmla="*/ 369 h 11"/>
                  <a:gd name="T30" fmla="*/ 1449 w 12"/>
                  <a:gd name="T31" fmla="*/ 369 h 11"/>
                  <a:gd name="T32" fmla="*/ 1449 w 12"/>
                  <a:gd name="T33" fmla="*/ 369 h 11"/>
                  <a:gd name="T34" fmla="*/ 621 w 12"/>
                  <a:gd name="T35" fmla="*/ 0 h 11"/>
                  <a:gd name="T36" fmla="*/ 152 w 12"/>
                  <a:gd name="T37" fmla="*/ 369 h 11"/>
                  <a:gd name="T38" fmla="*/ 152 w 12"/>
                  <a:gd name="T39" fmla="*/ 369 h 11"/>
                  <a:gd name="T40" fmla="*/ 0 w 12"/>
                  <a:gd name="T41" fmla="*/ 1028 h 11"/>
                  <a:gd name="T42" fmla="*/ 469 w 12"/>
                  <a:gd name="T43" fmla="*/ 1558 h 11"/>
                  <a:gd name="T44" fmla="*/ 469 w 12"/>
                  <a:gd name="T45" fmla="*/ 1782 h 11"/>
                  <a:gd name="T46" fmla="*/ 1094 w 12"/>
                  <a:gd name="T47" fmla="*/ 1900 h 11"/>
                  <a:gd name="T48" fmla="*/ 1801 w 12"/>
                  <a:gd name="T49" fmla="*/ 1782 h 11"/>
                  <a:gd name="T50" fmla="*/ 1801 w 12"/>
                  <a:gd name="T51" fmla="*/ 1782 h 11"/>
                  <a:gd name="T52" fmla="*/ 1801 w 12"/>
                  <a:gd name="T53" fmla="*/ 1028 h 11"/>
                  <a:gd name="T54" fmla="*/ 1449 w 12"/>
                  <a:gd name="T55" fmla="*/ 369 h 11"/>
                  <a:gd name="T56" fmla="*/ 1307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8" y="2"/>
                    </a:moveTo>
                    <a:cubicBezTo>
                      <a:pt x="8" y="3"/>
                      <a:pt x="8" y="3"/>
                      <a:pt x="8" y="3"/>
                    </a:cubicBezTo>
                    <a:cubicBezTo>
                      <a:pt x="9" y="4"/>
                      <a:pt x="10" y="5"/>
                      <a:pt x="10" y="6"/>
                    </a:cubicBezTo>
                    <a:cubicBezTo>
                      <a:pt x="11" y="7"/>
                      <a:pt x="11" y="8"/>
                      <a:pt x="10" y="9"/>
                    </a:cubicBezTo>
                    <a:cubicBezTo>
                      <a:pt x="10" y="9"/>
                      <a:pt x="10" y="9"/>
                      <a:pt x="10" y="9"/>
                    </a:cubicBezTo>
                    <a:cubicBezTo>
                      <a:pt x="9" y="10"/>
                      <a:pt x="8" y="10"/>
                      <a:pt x="7" y="10"/>
                    </a:cubicBezTo>
                    <a:cubicBezTo>
                      <a:pt x="6" y="10"/>
                      <a:pt x="5" y="10"/>
                      <a:pt x="4" y="9"/>
                    </a:cubicBezTo>
                    <a:cubicBezTo>
                      <a:pt x="4" y="9"/>
                      <a:pt x="3" y="9"/>
                      <a:pt x="3" y="9"/>
                    </a:cubicBezTo>
                    <a:cubicBezTo>
                      <a:pt x="2" y="8"/>
                      <a:pt x="1" y="6"/>
                      <a:pt x="1" y="5"/>
                    </a:cubicBezTo>
                    <a:cubicBezTo>
                      <a:pt x="1" y="4"/>
                      <a:pt x="1" y="3"/>
                      <a:pt x="1" y="2"/>
                    </a:cubicBezTo>
                    <a:cubicBezTo>
                      <a:pt x="2" y="2"/>
                      <a:pt x="2" y="2"/>
                      <a:pt x="2" y="2"/>
                    </a:cubicBezTo>
                    <a:cubicBezTo>
                      <a:pt x="2" y="1"/>
                      <a:pt x="3" y="1"/>
                      <a:pt x="4" y="1"/>
                    </a:cubicBezTo>
                    <a:cubicBezTo>
                      <a:pt x="5" y="1"/>
                      <a:pt x="7" y="2"/>
                      <a:pt x="8" y="3"/>
                    </a:cubicBezTo>
                    <a:cubicBezTo>
                      <a:pt x="8" y="3"/>
                      <a:pt x="8" y="3"/>
                      <a:pt x="8" y="3"/>
                    </a:cubicBezTo>
                    <a:cubicBezTo>
                      <a:pt x="8" y="2"/>
                      <a:pt x="8" y="2"/>
                      <a:pt x="8" y="2"/>
                    </a:cubicBezTo>
                    <a:cubicBezTo>
                      <a:pt x="9" y="2"/>
                      <a:pt x="9" y="2"/>
                      <a:pt x="9" y="2"/>
                    </a:cubicBezTo>
                    <a:cubicBezTo>
                      <a:pt x="9" y="2"/>
                      <a:pt x="9" y="2"/>
                      <a:pt x="9" y="2"/>
                    </a:cubicBezTo>
                    <a:cubicBezTo>
                      <a:pt x="7" y="1"/>
                      <a:pt x="6" y="0"/>
                      <a:pt x="4" y="0"/>
                    </a:cubicBezTo>
                    <a:cubicBezTo>
                      <a:pt x="3" y="0"/>
                      <a:pt x="2" y="0"/>
                      <a:pt x="1" y="2"/>
                    </a:cubicBezTo>
                    <a:cubicBezTo>
                      <a:pt x="1" y="2"/>
                      <a:pt x="1" y="2"/>
                      <a:pt x="1" y="2"/>
                    </a:cubicBezTo>
                    <a:cubicBezTo>
                      <a:pt x="0" y="3"/>
                      <a:pt x="0" y="4"/>
                      <a:pt x="0" y="6"/>
                    </a:cubicBezTo>
                    <a:cubicBezTo>
                      <a:pt x="0" y="7"/>
                      <a:pt x="1" y="8"/>
                      <a:pt x="3" y="9"/>
                    </a:cubicBezTo>
                    <a:cubicBezTo>
                      <a:pt x="3" y="10"/>
                      <a:pt x="3" y="10"/>
                      <a:pt x="3" y="10"/>
                    </a:cubicBezTo>
                    <a:cubicBezTo>
                      <a:pt x="4" y="11"/>
                      <a:pt x="6" y="11"/>
                      <a:pt x="7" y="11"/>
                    </a:cubicBezTo>
                    <a:cubicBezTo>
                      <a:pt x="9" y="11"/>
                      <a:pt x="10" y="11"/>
                      <a:pt x="11" y="10"/>
                    </a:cubicBezTo>
                    <a:cubicBezTo>
                      <a:pt x="11" y="10"/>
                      <a:pt x="11" y="10"/>
                      <a:pt x="11" y="10"/>
                    </a:cubicBezTo>
                    <a:cubicBezTo>
                      <a:pt x="12" y="9"/>
                      <a:pt x="12" y="7"/>
                      <a:pt x="11" y="6"/>
                    </a:cubicBezTo>
                    <a:cubicBezTo>
                      <a:pt x="11" y="5"/>
                      <a:pt x="10" y="3"/>
                      <a:pt x="9" y="2"/>
                    </a:cubicBezTo>
                    <a:cubicBezTo>
                      <a:pt x="8" y="2"/>
                      <a:pt x="8" y="2"/>
                      <a:pt x="8"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8" name="Freeform 89"/>
              <p:cNvSpPr>
                <a:spLocks noChangeArrowheads="1"/>
              </p:cNvSpPr>
              <p:nvPr/>
            </p:nvSpPr>
            <p:spPr bwMode="auto">
              <a:xfrm>
                <a:off x="215" y="850"/>
                <a:ext cx="28" cy="26"/>
              </a:xfrm>
              <a:custGeom>
                <a:avLst/>
                <a:gdLst>
                  <a:gd name="T0" fmla="*/ 1449 w 12"/>
                  <a:gd name="T1" fmla="*/ 369 h 11"/>
                  <a:gd name="T2" fmla="*/ 1801 w 12"/>
                  <a:gd name="T3" fmla="*/ 1558 h 11"/>
                  <a:gd name="T4" fmla="*/ 469 w 12"/>
                  <a:gd name="T5" fmla="*/ 1558 h 11"/>
                  <a:gd name="T6" fmla="*/ 152 w 12"/>
                  <a:gd name="T7" fmla="*/ 156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7"/>
                      <a:pt x="11" y="9"/>
                    </a:cubicBezTo>
                    <a:cubicBezTo>
                      <a:pt x="9" y="11"/>
                      <a:pt x="6" y="11"/>
                      <a:pt x="3" y="9"/>
                    </a:cubicBezTo>
                    <a:cubicBezTo>
                      <a:pt x="1" y="6"/>
                      <a:pt x="0" y="3"/>
                      <a:pt x="1" y="1"/>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89" name="Freeform 90"/>
              <p:cNvSpPr>
                <a:spLocks noChangeArrowheads="1"/>
              </p:cNvSpPr>
              <p:nvPr/>
            </p:nvSpPr>
            <p:spPr bwMode="auto">
              <a:xfrm>
                <a:off x="215" y="850"/>
                <a:ext cx="28" cy="26"/>
              </a:xfrm>
              <a:custGeom>
                <a:avLst/>
                <a:gdLst>
                  <a:gd name="T0" fmla="*/ 1449 w 12"/>
                  <a:gd name="T1" fmla="*/ 369 h 11"/>
                  <a:gd name="T2" fmla="*/ 1307 w 12"/>
                  <a:gd name="T3" fmla="*/ 369 h 11"/>
                  <a:gd name="T4" fmla="*/ 1801 w 12"/>
                  <a:gd name="T5" fmla="*/ 1028 h 11"/>
                  <a:gd name="T6" fmla="*/ 1601 w 12"/>
                  <a:gd name="T7" fmla="*/ 1558 h 11"/>
                  <a:gd name="T8" fmla="*/ 1601 w 12"/>
                  <a:gd name="T9" fmla="*/ 1558 h 11"/>
                  <a:gd name="T10" fmla="*/ 1094 w 12"/>
                  <a:gd name="T11" fmla="*/ 1782 h 11"/>
                  <a:gd name="T12" fmla="*/ 621 w 12"/>
                  <a:gd name="T13" fmla="*/ 1402 h 11"/>
                  <a:gd name="T14" fmla="*/ 621 w 12"/>
                  <a:gd name="T15" fmla="*/ 1402 h 11"/>
                  <a:gd name="T16" fmla="*/ 152 w 12"/>
                  <a:gd name="T17" fmla="*/ 872 h 11"/>
                  <a:gd name="T18" fmla="*/ 355 w 12"/>
                  <a:gd name="T19" fmla="*/ 369 h 11"/>
                  <a:gd name="T20" fmla="*/ 355 w 12"/>
                  <a:gd name="T21" fmla="*/ 369 h 11"/>
                  <a:gd name="T22" fmla="*/ 621 w 12"/>
                  <a:gd name="T23" fmla="*/ 156 h 11"/>
                  <a:gd name="T24" fmla="*/ 1307 w 12"/>
                  <a:gd name="T25" fmla="*/ 369 h 11"/>
                  <a:gd name="T26" fmla="*/ 1307 w 12"/>
                  <a:gd name="T27" fmla="*/ 369 h 11"/>
                  <a:gd name="T28" fmla="*/ 1449 w 12"/>
                  <a:gd name="T29" fmla="*/ 369 h 11"/>
                  <a:gd name="T30" fmla="*/ 1449 w 12"/>
                  <a:gd name="T31" fmla="*/ 369 h 11"/>
                  <a:gd name="T32" fmla="*/ 1449 w 12"/>
                  <a:gd name="T33" fmla="*/ 156 h 11"/>
                  <a:gd name="T34" fmla="*/ 621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558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2"/>
                      <a:pt x="8" y="2"/>
                      <a:pt x="8" y="2"/>
                    </a:cubicBezTo>
                    <a:cubicBezTo>
                      <a:pt x="10" y="3"/>
                      <a:pt x="10" y="5"/>
                      <a:pt x="11" y="6"/>
                    </a:cubicBezTo>
                    <a:cubicBezTo>
                      <a:pt x="11" y="7"/>
                      <a:pt x="11" y="8"/>
                      <a:pt x="10" y="9"/>
                    </a:cubicBezTo>
                    <a:cubicBezTo>
                      <a:pt x="10" y="9"/>
                      <a:pt x="10" y="9"/>
                      <a:pt x="10" y="9"/>
                    </a:cubicBezTo>
                    <a:cubicBezTo>
                      <a:pt x="10" y="10"/>
                      <a:pt x="9" y="10"/>
                      <a:pt x="7" y="10"/>
                    </a:cubicBezTo>
                    <a:cubicBezTo>
                      <a:pt x="6" y="10"/>
                      <a:pt x="5" y="9"/>
                      <a:pt x="4" y="8"/>
                    </a:cubicBezTo>
                    <a:cubicBezTo>
                      <a:pt x="4" y="8"/>
                      <a:pt x="4" y="8"/>
                      <a:pt x="4" y="8"/>
                    </a:cubicBezTo>
                    <a:cubicBezTo>
                      <a:pt x="2" y="7"/>
                      <a:pt x="2" y="6"/>
                      <a:pt x="1" y="5"/>
                    </a:cubicBezTo>
                    <a:cubicBezTo>
                      <a:pt x="1" y="4"/>
                      <a:pt x="1" y="3"/>
                      <a:pt x="2" y="2"/>
                    </a:cubicBezTo>
                    <a:cubicBezTo>
                      <a:pt x="2" y="2"/>
                      <a:pt x="2" y="2"/>
                      <a:pt x="2" y="2"/>
                    </a:cubicBezTo>
                    <a:cubicBezTo>
                      <a:pt x="2" y="1"/>
                      <a:pt x="3" y="1"/>
                      <a:pt x="4" y="1"/>
                    </a:cubicBezTo>
                    <a:cubicBezTo>
                      <a:pt x="6" y="1"/>
                      <a:pt x="7" y="1"/>
                      <a:pt x="8" y="2"/>
                    </a:cubicBezTo>
                    <a:cubicBezTo>
                      <a:pt x="8" y="2"/>
                      <a:pt x="8" y="2"/>
                      <a:pt x="8" y="2"/>
                    </a:cubicBezTo>
                    <a:cubicBezTo>
                      <a:pt x="9" y="2"/>
                      <a:pt x="9" y="2"/>
                      <a:pt x="9" y="2"/>
                    </a:cubicBezTo>
                    <a:cubicBezTo>
                      <a:pt x="9" y="2"/>
                      <a:pt x="9" y="2"/>
                      <a:pt x="9" y="2"/>
                    </a:cubicBezTo>
                    <a:cubicBezTo>
                      <a:pt x="9" y="2"/>
                      <a:pt x="9" y="1"/>
                      <a:pt x="9" y="1"/>
                    </a:cubicBezTo>
                    <a:cubicBezTo>
                      <a:pt x="7" y="0"/>
                      <a:pt x="6" y="0"/>
                      <a:pt x="4" y="0"/>
                    </a:cubicBezTo>
                    <a:cubicBezTo>
                      <a:pt x="3" y="0"/>
                      <a:pt x="2" y="0"/>
                      <a:pt x="1" y="1"/>
                    </a:cubicBezTo>
                    <a:cubicBezTo>
                      <a:pt x="1" y="1"/>
                      <a:pt x="1" y="1"/>
                      <a:pt x="1" y="1"/>
                    </a:cubicBezTo>
                    <a:cubicBezTo>
                      <a:pt x="0" y="2"/>
                      <a:pt x="0" y="4"/>
                      <a:pt x="0" y="5"/>
                    </a:cubicBezTo>
                    <a:cubicBezTo>
                      <a:pt x="1" y="6"/>
                      <a:pt x="1" y="8"/>
                      <a:pt x="3" y="9"/>
                    </a:cubicBezTo>
                    <a:cubicBezTo>
                      <a:pt x="3" y="9"/>
                      <a:pt x="3" y="9"/>
                      <a:pt x="3" y="9"/>
                    </a:cubicBezTo>
                    <a:cubicBezTo>
                      <a:pt x="4" y="10"/>
                      <a:pt x="6" y="11"/>
                      <a:pt x="7" y="11"/>
                    </a:cubicBezTo>
                    <a:cubicBezTo>
                      <a:pt x="9" y="11"/>
                      <a:pt x="10" y="11"/>
                      <a:pt x="11" y="10"/>
                    </a:cubicBezTo>
                    <a:cubicBezTo>
                      <a:pt x="11" y="9"/>
                      <a:pt x="11" y="9"/>
                      <a:pt x="11" y="9"/>
                    </a:cubicBezTo>
                    <a:cubicBezTo>
                      <a:pt x="12" y="8"/>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0" name="Freeform 91"/>
              <p:cNvSpPr>
                <a:spLocks noChangeArrowheads="1"/>
              </p:cNvSpPr>
              <p:nvPr/>
            </p:nvSpPr>
            <p:spPr bwMode="auto">
              <a:xfrm>
                <a:off x="328" y="1018"/>
                <a:ext cx="29" cy="26"/>
              </a:xfrm>
              <a:custGeom>
                <a:avLst/>
                <a:gdLst>
                  <a:gd name="T0" fmla="*/ 1805 w 12"/>
                  <a:gd name="T1" fmla="*/ 369 h 11"/>
                  <a:gd name="T2" fmla="*/ 2214 w 12"/>
                  <a:gd name="T3" fmla="*/ 1782 h 11"/>
                  <a:gd name="T4" fmla="*/ 578 w 12"/>
                  <a:gd name="T5" fmla="*/ 1558 h 11"/>
                  <a:gd name="T6" fmla="*/ 169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5"/>
                      <a:pt x="12" y="8"/>
                      <a:pt x="11" y="10"/>
                    </a:cubicBezTo>
                    <a:cubicBezTo>
                      <a:pt x="9" y="11"/>
                      <a:pt x="6" y="11"/>
                      <a:pt x="3" y="9"/>
                    </a:cubicBezTo>
                    <a:cubicBezTo>
                      <a:pt x="1" y="7"/>
                      <a:pt x="0" y="4"/>
                      <a:pt x="1"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1" name="Freeform 92"/>
              <p:cNvSpPr>
                <a:spLocks noChangeArrowheads="1"/>
              </p:cNvSpPr>
              <p:nvPr/>
            </p:nvSpPr>
            <p:spPr bwMode="auto">
              <a:xfrm>
                <a:off x="328" y="1018"/>
                <a:ext cx="29" cy="26"/>
              </a:xfrm>
              <a:custGeom>
                <a:avLst/>
                <a:gdLst>
                  <a:gd name="T0" fmla="*/ 1805 w 12"/>
                  <a:gd name="T1" fmla="*/ 369 h 11"/>
                  <a:gd name="T2" fmla="*/ 1566 w 12"/>
                  <a:gd name="T3" fmla="*/ 532 h 11"/>
                  <a:gd name="T4" fmla="*/ 2214 w 12"/>
                  <a:gd name="T5" fmla="*/ 1028 h 11"/>
                  <a:gd name="T6" fmla="*/ 1974 w 12"/>
                  <a:gd name="T7" fmla="*/ 1558 h 11"/>
                  <a:gd name="T8" fmla="*/ 1974 w 12"/>
                  <a:gd name="T9" fmla="*/ 1558 h 11"/>
                  <a:gd name="T10" fmla="*/ 1566 w 12"/>
                  <a:gd name="T11" fmla="*/ 1782 h 11"/>
                  <a:gd name="T12" fmla="*/ 817 w 12"/>
                  <a:gd name="T13" fmla="*/ 1558 h 11"/>
                  <a:gd name="T14" fmla="*/ 817 w 12"/>
                  <a:gd name="T15" fmla="*/ 1558 h 11"/>
                  <a:gd name="T16" fmla="*/ 169 w 12"/>
                  <a:gd name="T17" fmla="*/ 872 h 11"/>
                  <a:gd name="T18" fmla="*/ 408 w 12"/>
                  <a:gd name="T19" fmla="*/ 369 h 11"/>
                  <a:gd name="T20" fmla="*/ 408 w 12"/>
                  <a:gd name="T21" fmla="*/ 369 h 11"/>
                  <a:gd name="T22" fmla="*/ 986 w 12"/>
                  <a:gd name="T23" fmla="*/ 156 h 11"/>
                  <a:gd name="T24" fmla="*/ 1566 w 12"/>
                  <a:gd name="T25" fmla="*/ 532 h 11"/>
                  <a:gd name="T26" fmla="*/ 1566 w 12"/>
                  <a:gd name="T27" fmla="*/ 532 h 11"/>
                  <a:gd name="T28" fmla="*/ 1805 w 12"/>
                  <a:gd name="T29" fmla="*/ 369 h 11"/>
                  <a:gd name="T30" fmla="*/ 1805 w 12"/>
                  <a:gd name="T31" fmla="*/ 369 h 11"/>
                  <a:gd name="T32" fmla="*/ 1805 w 12"/>
                  <a:gd name="T33" fmla="*/ 369 h 11"/>
                  <a:gd name="T34" fmla="*/ 986 w 12"/>
                  <a:gd name="T35" fmla="*/ 0 h 11"/>
                  <a:gd name="T36" fmla="*/ 169 w 12"/>
                  <a:gd name="T37" fmla="*/ 156 h 11"/>
                  <a:gd name="T38" fmla="*/ 169 w 12"/>
                  <a:gd name="T39" fmla="*/ 369 h 11"/>
                  <a:gd name="T40" fmla="*/ 0 w 12"/>
                  <a:gd name="T41" fmla="*/ 872 h 11"/>
                  <a:gd name="T42" fmla="*/ 578 w 12"/>
                  <a:gd name="T43" fmla="*/ 1558 h 11"/>
                  <a:gd name="T44" fmla="*/ 578 w 12"/>
                  <a:gd name="T45" fmla="*/ 1782 h 11"/>
                  <a:gd name="T46" fmla="*/ 1397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10" y="4"/>
                      <a:pt x="10" y="5"/>
                      <a:pt x="11" y="6"/>
                    </a:cubicBezTo>
                    <a:cubicBezTo>
                      <a:pt x="11" y="7"/>
                      <a:pt x="11" y="8"/>
                      <a:pt x="10" y="9"/>
                    </a:cubicBezTo>
                    <a:cubicBezTo>
                      <a:pt x="10" y="9"/>
                      <a:pt x="10" y="9"/>
                      <a:pt x="10" y="9"/>
                    </a:cubicBezTo>
                    <a:cubicBezTo>
                      <a:pt x="10" y="10"/>
                      <a:pt x="9" y="10"/>
                      <a:pt x="8" y="10"/>
                    </a:cubicBezTo>
                    <a:cubicBezTo>
                      <a:pt x="6" y="10"/>
                      <a:pt x="5" y="10"/>
                      <a:pt x="4" y="9"/>
                    </a:cubicBezTo>
                    <a:cubicBezTo>
                      <a:pt x="4" y="9"/>
                      <a:pt x="4" y="9"/>
                      <a:pt x="4" y="9"/>
                    </a:cubicBezTo>
                    <a:cubicBezTo>
                      <a:pt x="2" y="8"/>
                      <a:pt x="2" y="6"/>
                      <a:pt x="1" y="5"/>
                    </a:cubicBezTo>
                    <a:cubicBezTo>
                      <a:pt x="1" y="4"/>
                      <a:pt x="1" y="3"/>
                      <a:pt x="2" y="2"/>
                    </a:cubicBezTo>
                    <a:cubicBezTo>
                      <a:pt x="2" y="2"/>
                      <a:pt x="2" y="2"/>
                      <a:pt x="2" y="2"/>
                    </a:cubicBezTo>
                    <a:cubicBezTo>
                      <a:pt x="2" y="1"/>
                      <a:pt x="3" y="1"/>
                      <a:pt x="5" y="1"/>
                    </a:cubicBezTo>
                    <a:cubicBezTo>
                      <a:pt x="6" y="1"/>
                      <a:pt x="7" y="2"/>
                      <a:pt x="8" y="3"/>
                    </a:cubicBezTo>
                    <a:cubicBezTo>
                      <a:pt x="8" y="3"/>
                      <a:pt x="8" y="3"/>
                      <a:pt x="8" y="3"/>
                    </a:cubicBezTo>
                    <a:cubicBezTo>
                      <a:pt x="9" y="2"/>
                      <a:pt x="9" y="2"/>
                      <a:pt x="9" y="2"/>
                    </a:cubicBezTo>
                    <a:cubicBezTo>
                      <a:pt x="9" y="2"/>
                      <a:pt x="9" y="2"/>
                      <a:pt x="9" y="2"/>
                    </a:cubicBezTo>
                    <a:cubicBezTo>
                      <a:pt x="9" y="2"/>
                      <a:pt x="9" y="2"/>
                      <a:pt x="9" y="2"/>
                    </a:cubicBezTo>
                    <a:cubicBezTo>
                      <a:pt x="7" y="1"/>
                      <a:pt x="6" y="0"/>
                      <a:pt x="5" y="0"/>
                    </a:cubicBezTo>
                    <a:cubicBezTo>
                      <a:pt x="3" y="0"/>
                      <a:pt x="2" y="0"/>
                      <a:pt x="1" y="1"/>
                    </a:cubicBezTo>
                    <a:cubicBezTo>
                      <a:pt x="1" y="2"/>
                      <a:pt x="1" y="2"/>
                      <a:pt x="1" y="2"/>
                    </a:cubicBezTo>
                    <a:cubicBezTo>
                      <a:pt x="0" y="3"/>
                      <a:pt x="0" y="4"/>
                      <a:pt x="0" y="5"/>
                    </a:cubicBezTo>
                    <a:cubicBezTo>
                      <a:pt x="1" y="7"/>
                      <a:pt x="2" y="8"/>
                      <a:pt x="3" y="9"/>
                    </a:cubicBezTo>
                    <a:cubicBezTo>
                      <a:pt x="3" y="9"/>
                      <a:pt x="3" y="10"/>
                      <a:pt x="3" y="10"/>
                    </a:cubicBezTo>
                    <a:cubicBezTo>
                      <a:pt x="5" y="11"/>
                      <a:pt x="6" y="11"/>
                      <a:pt x="7" y="11"/>
                    </a:cubicBezTo>
                    <a:cubicBezTo>
                      <a:pt x="9" y="11"/>
                      <a:pt x="10" y="11"/>
                      <a:pt x="11" y="10"/>
                    </a:cubicBezTo>
                    <a:cubicBezTo>
                      <a:pt x="11" y="10"/>
                      <a:pt x="11" y="10"/>
                      <a:pt x="11" y="10"/>
                    </a:cubicBezTo>
                    <a:cubicBezTo>
                      <a:pt x="12" y="9"/>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2" name="Freeform 93"/>
              <p:cNvSpPr>
                <a:spLocks noChangeArrowheads="1"/>
              </p:cNvSpPr>
              <p:nvPr/>
            </p:nvSpPr>
            <p:spPr bwMode="auto">
              <a:xfrm>
                <a:off x="319" y="992"/>
                <a:ext cx="30" cy="26"/>
              </a:xfrm>
              <a:custGeom>
                <a:avLst/>
                <a:gdLst>
                  <a:gd name="T0" fmla="*/ 1364 w 13"/>
                  <a:gd name="T1" fmla="*/ 369 h 11"/>
                  <a:gd name="T2" fmla="*/ 1645 w 13"/>
                  <a:gd name="T3" fmla="*/ 1558 h 11"/>
                  <a:gd name="T4" fmla="*/ 591 w 13"/>
                  <a:gd name="T5" fmla="*/ 1558 h 11"/>
                  <a:gd name="T6" fmla="*/ 346 w 13"/>
                  <a:gd name="T7" fmla="*/ 369 h 11"/>
                  <a:gd name="T8" fmla="*/ 136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8"/>
                      <a:pt x="11" y="9"/>
                    </a:cubicBezTo>
                    <a:cubicBezTo>
                      <a:pt x="10" y="11"/>
                      <a:pt x="6" y="11"/>
                      <a:pt x="4" y="9"/>
                    </a:cubicBezTo>
                    <a:cubicBezTo>
                      <a:pt x="1" y="7"/>
                      <a:pt x="0" y="3"/>
                      <a:pt x="2" y="2"/>
                    </a:cubicBezTo>
                    <a:cubicBezTo>
                      <a:pt x="3" y="0"/>
                      <a:pt x="7"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3" name="Freeform 94"/>
              <p:cNvSpPr>
                <a:spLocks noChangeArrowheads="1"/>
              </p:cNvSpPr>
              <p:nvPr/>
            </p:nvSpPr>
            <p:spPr bwMode="auto">
              <a:xfrm>
                <a:off x="319" y="992"/>
                <a:ext cx="30" cy="26"/>
              </a:xfrm>
              <a:custGeom>
                <a:avLst/>
                <a:gdLst>
                  <a:gd name="T0" fmla="*/ 1364 w 13"/>
                  <a:gd name="T1" fmla="*/ 369 h 11"/>
                  <a:gd name="T2" fmla="*/ 1364 w 13"/>
                  <a:gd name="T3" fmla="*/ 532 h 11"/>
                  <a:gd name="T4" fmla="*/ 1645 w 13"/>
                  <a:gd name="T5" fmla="*/ 1028 h 11"/>
                  <a:gd name="T6" fmla="*/ 1645 w 13"/>
                  <a:gd name="T7" fmla="*/ 1558 h 11"/>
                  <a:gd name="T8" fmla="*/ 1645 w 13"/>
                  <a:gd name="T9" fmla="*/ 1558 h 11"/>
                  <a:gd name="T10" fmla="*/ 1193 w 13"/>
                  <a:gd name="T11" fmla="*/ 1782 h 11"/>
                  <a:gd name="T12" fmla="*/ 591 w 13"/>
                  <a:gd name="T13" fmla="*/ 1558 h 11"/>
                  <a:gd name="T14" fmla="*/ 591 w 13"/>
                  <a:gd name="T15" fmla="*/ 1402 h 11"/>
                  <a:gd name="T16" fmla="*/ 346 w 13"/>
                  <a:gd name="T17" fmla="*/ 872 h 11"/>
                  <a:gd name="T18" fmla="*/ 346 w 13"/>
                  <a:gd name="T19" fmla="*/ 369 h 11"/>
                  <a:gd name="T20" fmla="*/ 346 w 13"/>
                  <a:gd name="T21" fmla="*/ 369 h 11"/>
                  <a:gd name="T22" fmla="*/ 798 w 13"/>
                  <a:gd name="T23" fmla="*/ 156 h 11"/>
                  <a:gd name="T24" fmla="*/ 1364 w 13"/>
                  <a:gd name="T25" fmla="*/ 369 h 11"/>
                  <a:gd name="T26" fmla="*/ 1364 w 13"/>
                  <a:gd name="T27" fmla="*/ 532 h 11"/>
                  <a:gd name="T28" fmla="*/ 1364 w 13"/>
                  <a:gd name="T29" fmla="*/ 369 h 11"/>
                  <a:gd name="T30" fmla="*/ 1502 w 13"/>
                  <a:gd name="T31" fmla="*/ 369 h 11"/>
                  <a:gd name="T32" fmla="*/ 1364 w 13"/>
                  <a:gd name="T33" fmla="*/ 369 h 11"/>
                  <a:gd name="T34" fmla="*/ 798 w 13"/>
                  <a:gd name="T35" fmla="*/ 0 h 11"/>
                  <a:gd name="T36" fmla="*/ 150 w 13"/>
                  <a:gd name="T37" fmla="*/ 156 h 11"/>
                  <a:gd name="T38" fmla="*/ 150 w 13"/>
                  <a:gd name="T39" fmla="*/ 156 h 11"/>
                  <a:gd name="T40" fmla="*/ 150 w 13"/>
                  <a:gd name="T41" fmla="*/ 872 h 11"/>
                  <a:gd name="T42" fmla="*/ 452 w 13"/>
                  <a:gd name="T43" fmla="*/ 1558 h 11"/>
                  <a:gd name="T44" fmla="*/ 591 w 13"/>
                  <a:gd name="T45" fmla="*/ 1558 h 11"/>
                  <a:gd name="T46" fmla="*/ 1193 w 13"/>
                  <a:gd name="T47" fmla="*/ 1900 h 11"/>
                  <a:gd name="T48" fmla="*/ 1842 w 13"/>
                  <a:gd name="T49" fmla="*/ 1782 h 11"/>
                  <a:gd name="T50" fmla="*/ 1842 w 13"/>
                  <a:gd name="T51" fmla="*/ 1782 h 11"/>
                  <a:gd name="T52" fmla="*/ 1842 w 13"/>
                  <a:gd name="T53" fmla="*/ 1028 h 11"/>
                  <a:gd name="T54" fmla="*/ 1502 w 13"/>
                  <a:gd name="T55" fmla="*/ 369 h 11"/>
                  <a:gd name="T56" fmla="*/ 136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3"/>
                      <a:pt x="9" y="3"/>
                      <a:pt x="9" y="3"/>
                    </a:cubicBezTo>
                    <a:cubicBezTo>
                      <a:pt x="10" y="4"/>
                      <a:pt x="11" y="5"/>
                      <a:pt x="11" y="6"/>
                    </a:cubicBezTo>
                    <a:cubicBezTo>
                      <a:pt x="11" y="7"/>
                      <a:pt x="11" y="8"/>
                      <a:pt x="11" y="9"/>
                    </a:cubicBezTo>
                    <a:cubicBezTo>
                      <a:pt x="11" y="9"/>
                      <a:pt x="11" y="9"/>
                      <a:pt x="11" y="9"/>
                    </a:cubicBezTo>
                    <a:cubicBezTo>
                      <a:pt x="10" y="10"/>
                      <a:pt x="9" y="10"/>
                      <a:pt x="8" y="10"/>
                    </a:cubicBezTo>
                    <a:cubicBezTo>
                      <a:pt x="7" y="10"/>
                      <a:pt x="6" y="10"/>
                      <a:pt x="4" y="9"/>
                    </a:cubicBezTo>
                    <a:cubicBezTo>
                      <a:pt x="4" y="9"/>
                      <a:pt x="4" y="8"/>
                      <a:pt x="4" y="8"/>
                    </a:cubicBezTo>
                    <a:cubicBezTo>
                      <a:pt x="3" y="7"/>
                      <a:pt x="2" y="6"/>
                      <a:pt x="2" y="5"/>
                    </a:cubicBezTo>
                    <a:cubicBezTo>
                      <a:pt x="1" y="4"/>
                      <a:pt x="2" y="3"/>
                      <a:pt x="2" y="2"/>
                    </a:cubicBezTo>
                    <a:cubicBezTo>
                      <a:pt x="2" y="2"/>
                      <a:pt x="2" y="2"/>
                      <a:pt x="2" y="2"/>
                    </a:cubicBezTo>
                    <a:cubicBezTo>
                      <a:pt x="3" y="1"/>
                      <a:pt x="4" y="1"/>
                      <a:pt x="5" y="1"/>
                    </a:cubicBezTo>
                    <a:cubicBezTo>
                      <a:pt x="6" y="1"/>
                      <a:pt x="7" y="2"/>
                      <a:pt x="9" y="2"/>
                    </a:cubicBezTo>
                    <a:cubicBezTo>
                      <a:pt x="9" y="3"/>
                      <a:pt x="9" y="3"/>
                      <a:pt x="9" y="3"/>
                    </a:cubicBezTo>
                    <a:cubicBezTo>
                      <a:pt x="9" y="2"/>
                      <a:pt x="9" y="2"/>
                      <a:pt x="9" y="2"/>
                    </a:cubicBezTo>
                    <a:cubicBezTo>
                      <a:pt x="10" y="2"/>
                      <a:pt x="10" y="2"/>
                      <a:pt x="10" y="2"/>
                    </a:cubicBezTo>
                    <a:cubicBezTo>
                      <a:pt x="9" y="2"/>
                      <a:pt x="9" y="2"/>
                      <a:pt x="9" y="2"/>
                    </a:cubicBezTo>
                    <a:cubicBezTo>
                      <a:pt x="8" y="1"/>
                      <a:pt x="6" y="0"/>
                      <a:pt x="5" y="0"/>
                    </a:cubicBezTo>
                    <a:cubicBezTo>
                      <a:pt x="4" y="0"/>
                      <a:pt x="2" y="0"/>
                      <a:pt x="1" y="1"/>
                    </a:cubicBezTo>
                    <a:cubicBezTo>
                      <a:pt x="1" y="1"/>
                      <a:pt x="1" y="1"/>
                      <a:pt x="1" y="1"/>
                    </a:cubicBezTo>
                    <a:cubicBezTo>
                      <a:pt x="0" y="2"/>
                      <a:pt x="0" y="4"/>
                      <a:pt x="1" y="5"/>
                    </a:cubicBezTo>
                    <a:cubicBezTo>
                      <a:pt x="1" y="7"/>
                      <a:pt x="2" y="8"/>
                      <a:pt x="3" y="9"/>
                    </a:cubicBezTo>
                    <a:cubicBezTo>
                      <a:pt x="3" y="9"/>
                      <a:pt x="4" y="9"/>
                      <a:pt x="4" y="9"/>
                    </a:cubicBezTo>
                    <a:cubicBezTo>
                      <a:pt x="5" y="10"/>
                      <a:pt x="7" y="11"/>
                      <a:pt x="8" y="11"/>
                    </a:cubicBezTo>
                    <a:cubicBezTo>
                      <a:pt x="9" y="11"/>
                      <a:pt x="11" y="11"/>
                      <a:pt x="12" y="10"/>
                    </a:cubicBezTo>
                    <a:cubicBezTo>
                      <a:pt x="12" y="10"/>
                      <a:pt x="12" y="10"/>
                      <a:pt x="12" y="10"/>
                    </a:cubicBezTo>
                    <a:cubicBezTo>
                      <a:pt x="12" y="9"/>
                      <a:pt x="13" y="7"/>
                      <a:pt x="12" y="6"/>
                    </a:cubicBezTo>
                    <a:cubicBezTo>
                      <a:pt x="12" y="4"/>
                      <a:pt x="11" y="3"/>
                      <a:pt x="10"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4" name="Freeform 95"/>
              <p:cNvSpPr>
                <a:spLocks noChangeArrowheads="1"/>
              </p:cNvSpPr>
              <p:nvPr/>
            </p:nvSpPr>
            <p:spPr bwMode="auto">
              <a:xfrm>
                <a:off x="267" y="893"/>
                <a:ext cx="28" cy="26"/>
              </a:xfrm>
              <a:custGeom>
                <a:avLst/>
                <a:gdLst>
                  <a:gd name="T0" fmla="*/ 1449 w 12"/>
                  <a:gd name="T1" fmla="*/ 369 h 11"/>
                  <a:gd name="T2" fmla="*/ 1801 w 12"/>
                  <a:gd name="T3" fmla="*/ 1558 h 11"/>
                  <a:gd name="T4" fmla="*/ 469 w 12"/>
                  <a:gd name="T5" fmla="*/ 1558 h 11"/>
                  <a:gd name="T6" fmla="*/ 355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2"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5" name="Freeform 96"/>
              <p:cNvSpPr>
                <a:spLocks noChangeArrowheads="1"/>
              </p:cNvSpPr>
              <p:nvPr/>
            </p:nvSpPr>
            <p:spPr bwMode="auto">
              <a:xfrm>
                <a:off x="267" y="893"/>
                <a:ext cx="28" cy="26"/>
              </a:xfrm>
              <a:custGeom>
                <a:avLst/>
                <a:gdLst>
                  <a:gd name="T0" fmla="*/ 1449 w 12"/>
                  <a:gd name="T1" fmla="*/ 369 h 11"/>
                  <a:gd name="T2" fmla="*/ 1449 w 12"/>
                  <a:gd name="T3" fmla="*/ 532 h 11"/>
                  <a:gd name="T4" fmla="*/ 1801 w 12"/>
                  <a:gd name="T5" fmla="*/ 1028 h 11"/>
                  <a:gd name="T6" fmla="*/ 1601 w 12"/>
                  <a:gd name="T7" fmla="*/ 1558 h 11"/>
                  <a:gd name="T8" fmla="*/ 1601 w 12"/>
                  <a:gd name="T9" fmla="*/ 1558 h 11"/>
                  <a:gd name="T10" fmla="*/ 1307 w 12"/>
                  <a:gd name="T11" fmla="*/ 1782 h 11"/>
                  <a:gd name="T12" fmla="*/ 621 w 12"/>
                  <a:gd name="T13" fmla="*/ 1558 h 11"/>
                  <a:gd name="T14" fmla="*/ 621 w 12"/>
                  <a:gd name="T15" fmla="*/ 1402 h 11"/>
                  <a:gd name="T16" fmla="*/ 152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369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782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0" y="9"/>
                    </a:cubicBezTo>
                    <a:cubicBezTo>
                      <a:pt x="10" y="9"/>
                      <a:pt x="10" y="9"/>
                      <a:pt x="10" y="9"/>
                    </a:cubicBezTo>
                    <a:cubicBezTo>
                      <a:pt x="10" y="10"/>
                      <a:pt x="9" y="10"/>
                      <a:pt x="8" y="10"/>
                    </a:cubicBezTo>
                    <a:cubicBezTo>
                      <a:pt x="7" y="10"/>
                      <a:pt x="5" y="10"/>
                      <a:pt x="4" y="9"/>
                    </a:cubicBezTo>
                    <a:cubicBezTo>
                      <a:pt x="4" y="9"/>
                      <a:pt x="4" y="9"/>
                      <a:pt x="4" y="8"/>
                    </a:cubicBezTo>
                    <a:cubicBezTo>
                      <a:pt x="3" y="7"/>
                      <a:pt x="2" y="6"/>
                      <a:pt x="1" y="5"/>
                    </a:cubicBezTo>
                    <a:cubicBezTo>
                      <a:pt x="1" y="4"/>
                      <a:pt x="1" y="3"/>
                      <a:pt x="2" y="2"/>
                    </a:cubicBezTo>
                    <a:cubicBezTo>
                      <a:pt x="2" y="2"/>
                      <a:pt x="2" y="2"/>
                      <a:pt x="2" y="2"/>
                    </a:cubicBezTo>
                    <a:cubicBezTo>
                      <a:pt x="3" y="1"/>
                      <a:pt x="4" y="1"/>
                      <a:pt x="5" y="1"/>
                    </a:cubicBezTo>
                    <a:cubicBezTo>
                      <a:pt x="6" y="1"/>
                      <a:pt x="7" y="2"/>
                      <a:pt x="8" y="2"/>
                    </a:cubicBezTo>
                    <a:cubicBezTo>
                      <a:pt x="8" y="3"/>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3"/>
                      <a:pt x="0" y="4"/>
                      <a:pt x="0" y="5"/>
                    </a:cubicBezTo>
                    <a:cubicBezTo>
                      <a:pt x="1" y="7"/>
                      <a:pt x="2" y="8"/>
                      <a:pt x="3" y="9"/>
                    </a:cubicBezTo>
                    <a:cubicBezTo>
                      <a:pt x="3" y="9"/>
                      <a:pt x="3" y="9"/>
                      <a:pt x="3" y="10"/>
                    </a:cubicBezTo>
                    <a:cubicBezTo>
                      <a:pt x="5" y="11"/>
                      <a:pt x="6" y="11"/>
                      <a:pt x="8" y="11"/>
                    </a:cubicBezTo>
                    <a:cubicBezTo>
                      <a:pt x="9" y="11"/>
                      <a:pt x="10" y="11"/>
                      <a:pt x="11" y="10"/>
                    </a:cubicBezTo>
                    <a:cubicBezTo>
                      <a:pt x="11" y="10"/>
                      <a:pt x="11" y="10"/>
                      <a:pt x="11" y="10"/>
                    </a:cubicBezTo>
                    <a:cubicBezTo>
                      <a:pt x="12" y="9"/>
                      <a:pt x="12" y="7"/>
                      <a:pt x="12" y="6"/>
                    </a:cubicBezTo>
                    <a:cubicBezTo>
                      <a:pt x="12" y="4"/>
                      <a:pt x="11"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6" name="Freeform 97"/>
              <p:cNvSpPr>
                <a:spLocks noChangeArrowheads="1"/>
              </p:cNvSpPr>
              <p:nvPr/>
            </p:nvSpPr>
            <p:spPr bwMode="auto">
              <a:xfrm>
                <a:off x="312" y="966"/>
                <a:ext cx="28" cy="26"/>
              </a:xfrm>
              <a:custGeom>
                <a:avLst/>
                <a:gdLst>
                  <a:gd name="T0" fmla="*/ 1449 w 12"/>
                  <a:gd name="T1" fmla="*/ 369 h 11"/>
                  <a:gd name="T2" fmla="*/ 1601 w 12"/>
                  <a:gd name="T3" fmla="*/ 1558 h 11"/>
                  <a:gd name="T4" fmla="*/ 469 w 12"/>
                  <a:gd name="T5" fmla="*/ 1558 h 11"/>
                  <a:gd name="T6" fmla="*/ 152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0" y="9"/>
                    </a:cubicBezTo>
                    <a:cubicBezTo>
                      <a:pt x="9" y="11"/>
                      <a:pt x="6" y="11"/>
                      <a:pt x="3" y="9"/>
                    </a:cubicBezTo>
                    <a:cubicBezTo>
                      <a:pt x="0" y="7"/>
                      <a:pt x="0" y="3"/>
                      <a:pt x="1"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7" name="Freeform 98"/>
              <p:cNvSpPr>
                <a:spLocks noChangeArrowheads="1"/>
              </p:cNvSpPr>
              <p:nvPr/>
            </p:nvSpPr>
            <p:spPr bwMode="auto">
              <a:xfrm>
                <a:off x="312" y="966"/>
                <a:ext cx="28" cy="26"/>
              </a:xfrm>
              <a:custGeom>
                <a:avLst/>
                <a:gdLst>
                  <a:gd name="T0" fmla="*/ 1449 w 12"/>
                  <a:gd name="T1" fmla="*/ 369 h 11"/>
                  <a:gd name="T2" fmla="*/ 1307 w 12"/>
                  <a:gd name="T3" fmla="*/ 532 h 11"/>
                  <a:gd name="T4" fmla="*/ 1601 w 12"/>
                  <a:gd name="T5" fmla="*/ 1028 h 11"/>
                  <a:gd name="T6" fmla="*/ 1601 w 12"/>
                  <a:gd name="T7" fmla="*/ 1558 h 11"/>
                  <a:gd name="T8" fmla="*/ 1601 w 12"/>
                  <a:gd name="T9" fmla="*/ 1558 h 11"/>
                  <a:gd name="T10" fmla="*/ 1094 w 12"/>
                  <a:gd name="T11" fmla="*/ 1782 h 11"/>
                  <a:gd name="T12" fmla="*/ 621 w 12"/>
                  <a:gd name="T13" fmla="*/ 1558 h 11"/>
                  <a:gd name="T14" fmla="*/ 469 w 12"/>
                  <a:gd name="T15" fmla="*/ 1402 h 11"/>
                  <a:gd name="T16" fmla="*/ 152 w 12"/>
                  <a:gd name="T17" fmla="*/ 872 h 11"/>
                  <a:gd name="T18" fmla="*/ 152 w 12"/>
                  <a:gd name="T19" fmla="*/ 369 h 11"/>
                  <a:gd name="T20" fmla="*/ 355 w 12"/>
                  <a:gd name="T21" fmla="*/ 369 h 11"/>
                  <a:gd name="T22" fmla="*/ 621 w 12"/>
                  <a:gd name="T23" fmla="*/ 156 h 11"/>
                  <a:gd name="T24" fmla="*/ 1307 w 12"/>
                  <a:gd name="T25" fmla="*/ 369 h 11"/>
                  <a:gd name="T26" fmla="*/ 1307 w 12"/>
                  <a:gd name="T27" fmla="*/ 532 h 11"/>
                  <a:gd name="T28" fmla="*/ 1449 w 12"/>
                  <a:gd name="T29" fmla="*/ 369 h 11"/>
                  <a:gd name="T30" fmla="*/ 1449 w 12"/>
                  <a:gd name="T31" fmla="*/ 369 h 11"/>
                  <a:gd name="T32" fmla="*/ 1449 w 12"/>
                  <a:gd name="T33" fmla="*/ 369 h 11"/>
                  <a:gd name="T34" fmla="*/ 621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094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8" y="3"/>
                      <a:pt x="8" y="3"/>
                      <a:pt x="8" y="3"/>
                    </a:cubicBezTo>
                    <a:cubicBezTo>
                      <a:pt x="9" y="4"/>
                      <a:pt x="10" y="5"/>
                      <a:pt x="10" y="6"/>
                    </a:cubicBezTo>
                    <a:cubicBezTo>
                      <a:pt x="11" y="7"/>
                      <a:pt x="11" y="8"/>
                      <a:pt x="10" y="9"/>
                    </a:cubicBezTo>
                    <a:cubicBezTo>
                      <a:pt x="10" y="9"/>
                      <a:pt x="10" y="9"/>
                      <a:pt x="10" y="9"/>
                    </a:cubicBezTo>
                    <a:cubicBezTo>
                      <a:pt x="9" y="10"/>
                      <a:pt x="8" y="10"/>
                      <a:pt x="7" y="10"/>
                    </a:cubicBezTo>
                    <a:cubicBezTo>
                      <a:pt x="6" y="10"/>
                      <a:pt x="5" y="9"/>
                      <a:pt x="4" y="9"/>
                    </a:cubicBezTo>
                    <a:cubicBezTo>
                      <a:pt x="4" y="8"/>
                      <a:pt x="3" y="8"/>
                      <a:pt x="3" y="8"/>
                    </a:cubicBezTo>
                    <a:cubicBezTo>
                      <a:pt x="2" y="7"/>
                      <a:pt x="1" y="6"/>
                      <a:pt x="1" y="5"/>
                    </a:cubicBezTo>
                    <a:cubicBezTo>
                      <a:pt x="1" y="4"/>
                      <a:pt x="1" y="3"/>
                      <a:pt x="1" y="2"/>
                    </a:cubicBezTo>
                    <a:cubicBezTo>
                      <a:pt x="2" y="2"/>
                      <a:pt x="2" y="2"/>
                      <a:pt x="2" y="2"/>
                    </a:cubicBezTo>
                    <a:cubicBezTo>
                      <a:pt x="2" y="1"/>
                      <a:pt x="3" y="1"/>
                      <a:pt x="4" y="1"/>
                    </a:cubicBezTo>
                    <a:cubicBezTo>
                      <a:pt x="5" y="1"/>
                      <a:pt x="7" y="1"/>
                      <a:pt x="8" y="2"/>
                    </a:cubicBezTo>
                    <a:cubicBezTo>
                      <a:pt x="8" y="2"/>
                      <a:pt x="8" y="3"/>
                      <a:pt x="8" y="3"/>
                    </a:cubicBezTo>
                    <a:cubicBezTo>
                      <a:pt x="9" y="2"/>
                      <a:pt x="9" y="2"/>
                      <a:pt x="9" y="2"/>
                    </a:cubicBezTo>
                    <a:cubicBezTo>
                      <a:pt x="9" y="2"/>
                      <a:pt x="9" y="2"/>
                      <a:pt x="9" y="2"/>
                    </a:cubicBezTo>
                    <a:cubicBezTo>
                      <a:pt x="9" y="2"/>
                      <a:pt x="9" y="2"/>
                      <a:pt x="9" y="2"/>
                    </a:cubicBezTo>
                    <a:cubicBezTo>
                      <a:pt x="7" y="1"/>
                      <a:pt x="6" y="0"/>
                      <a:pt x="4" y="0"/>
                    </a:cubicBezTo>
                    <a:cubicBezTo>
                      <a:pt x="3" y="0"/>
                      <a:pt x="2" y="0"/>
                      <a:pt x="1" y="1"/>
                    </a:cubicBezTo>
                    <a:cubicBezTo>
                      <a:pt x="1" y="1"/>
                      <a:pt x="1" y="1"/>
                      <a:pt x="1" y="1"/>
                    </a:cubicBezTo>
                    <a:cubicBezTo>
                      <a:pt x="0" y="2"/>
                      <a:pt x="0" y="4"/>
                      <a:pt x="0" y="5"/>
                    </a:cubicBezTo>
                    <a:cubicBezTo>
                      <a:pt x="0" y="7"/>
                      <a:pt x="1" y="8"/>
                      <a:pt x="3" y="9"/>
                    </a:cubicBezTo>
                    <a:cubicBezTo>
                      <a:pt x="3" y="9"/>
                      <a:pt x="3" y="9"/>
                      <a:pt x="3" y="9"/>
                    </a:cubicBezTo>
                    <a:cubicBezTo>
                      <a:pt x="4" y="10"/>
                      <a:pt x="6" y="11"/>
                      <a:pt x="7" y="11"/>
                    </a:cubicBezTo>
                    <a:cubicBezTo>
                      <a:pt x="9" y="11"/>
                      <a:pt x="10" y="11"/>
                      <a:pt x="11" y="10"/>
                    </a:cubicBezTo>
                    <a:cubicBezTo>
                      <a:pt x="11" y="10"/>
                      <a:pt x="11" y="10"/>
                      <a:pt x="11" y="10"/>
                    </a:cubicBezTo>
                    <a:cubicBezTo>
                      <a:pt x="12" y="9"/>
                      <a:pt x="12" y="7"/>
                      <a:pt x="12" y="6"/>
                    </a:cubicBezTo>
                    <a:cubicBezTo>
                      <a:pt x="11" y="4"/>
                      <a:pt x="10"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8" name="Freeform 99"/>
              <p:cNvSpPr>
                <a:spLocks noChangeArrowheads="1"/>
              </p:cNvSpPr>
              <p:nvPr/>
            </p:nvSpPr>
            <p:spPr bwMode="auto">
              <a:xfrm>
                <a:off x="297" y="940"/>
                <a:ext cx="31" cy="26"/>
              </a:xfrm>
              <a:custGeom>
                <a:avLst/>
                <a:gdLst>
                  <a:gd name="T0" fmla="*/ 1614 w 13"/>
                  <a:gd name="T1" fmla="*/ 369 h 11"/>
                  <a:gd name="T2" fmla="*/ 2008 w 13"/>
                  <a:gd name="T3" fmla="*/ 1782 h 11"/>
                  <a:gd name="T4" fmla="*/ 773 w 13"/>
                  <a:gd name="T5" fmla="*/ 1558 h 11"/>
                  <a:gd name="T6" fmla="*/ 393 w 13"/>
                  <a:gd name="T7" fmla="*/ 369 h 11"/>
                  <a:gd name="T8" fmla="*/ 1614 w 13"/>
                  <a:gd name="T9" fmla="*/ 369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9" y="2"/>
                    </a:moveTo>
                    <a:cubicBezTo>
                      <a:pt x="12" y="4"/>
                      <a:pt x="13" y="8"/>
                      <a:pt x="11" y="10"/>
                    </a:cubicBezTo>
                    <a:cubicBezTo>
                      <a:pt x="10" y="11"/>
                      <a:pt x="6" y="11"/>
                      <a:pt x="4" y="9"/>
                    </a:cubicBezTo>
                    <a:cubicBezTo>
                      <a:pt x="1" y="7"/>
                      <a:pt x="0" y="4"/>
                      <a:pt x="2" y="2"/>
                    </a:cubicBezTo>
                    <a:cubicBezTo>
                      <a:pt x="3" y="0"/>
                      <a:pt x="7"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99" name="Freeform 100"/>
              <p:cNvSpPr>
                <a:spLocks noChangeArrowheads="1"/>
              </p:cNvSpPr>
              <p:nvPr/>
            </p:nvSpPr>
            <p:spPr bwMode="auto">
              <a:xfrm>
                <a:off x="297" y="940"/>
                <a:ext cx="31" cy="26"/>
              </a:xfrm>
              <a:custGeom>
                <a:avLst/>
                <a:gdLst>
                  <a:gd name="T0" fmla="*/ 1614 w 13"/>
                  <a:gd name="T1" fmla="*/ 369 h 11"/>
                  <a:gd name="T2" fmla="*/ 1614 w 13"/>
                  <a:gd name="T3" fmla="*/ 532 h 11"/>
                  <a:gd name="T4" fmla="*/ 2008 w 13"/>
                  <a:gd name="T5" fmla="*/ 1028 h 11"/>
                  <a:gd name="T6" fmla="*/ 2008 w 13"/>
                  <a:gd name="T7" fmla="*/ 1558 h 11"/>
                  <a:gd name="T8" fmla="*/ 2008 w 13"/>
                  <a:gd name="T9" fmla="*/ 1558 h 11"/>
                  <a:gd name="T10" fmla="*/ 1450 w 13"/>
                  <a:gd name="T11" fmla="*/ 1782 h 11"/>
                  <a:gd name="T12" fmla="*/ 773 w 13"/>
                  <a:gd name="T13" fmla="*/ 1558 h 11"/>
                  <a:gd name="T14" fmla="*/ 773 w 13"/>
                  <a:gd name="T15" fmla="*/ 1402 h 11"/>
                  <a:gd name="T16" fmla="*/ 393 w 13"/>
                  <a:gd name="T17" fmla="*/ 872 h 11"/>
                  <a:gd name="T18" fmla="*/ 393 w 13"/>
                  <a:gd name="T19" fmla="*/ 369 h 11"/>
                  <a:gd name="T20" fmla="*/ 393 w 13"/>
                  <a:gd name="T21" fmla="*/ 369 h 11"/>
                  <a:gd name="T22" fmla="*/ 937 w 13"/>
                  <a:gd name="T23" fmla="*/ 156 h 11"/>
                  <a:gd name="T24" fmla="*/ 1614 w 13"/>
                  <a:gd name="T25" fmla="*/ 532 h 11"/>
                  <a:gd name="T26" fmla="*/ 1614 w 13"/>
                  <a:gd name="T27" fmla="*/ 532 h 11"/>
                  <a:gd name="T28" fmla="*/ 1614 w 13"/>
                  <a:gd name="T29" fmla="*/ 369 h 11"/>
                  <a:gd name="T30" fmla="*/ 1843 w 13"/>
                  <a:gd name="T31" fmla="*/ 369 h 11"/>
                  <a:gd name="T32" fmla="*/ 1614 w 13"/>
                  <a:gd name="T33" fmla="*/ 369 h 11"/>
                  <a:gd name="T34" fmla="*/ 937 w 13"/>
                  <a:gd name="T35" fmla="*/ 0 h 11"/>
                  <a:gd name="T36" fmla="*/ 165 w 13"/>
                  <a:gd name="T37" fmla="*/ 156 h 11"/>
                  <a:gd name="T38" fmla="*/ 165 w 13"/>
                  <a:gd name="T39" fmla="*/ 369 h 11"/>
                  <a:gd name="T40" fmla="*/ 165 w 13"/>
                  <a:gd name="T41" fmla="*/ 872 h 11"/>
                  <a:gd name="T42" fmla="*/ 558 w 13"/>
                  <a:gd name="T43" fmla="*/ 1558 h 11"/>
                  <a:gd name="T44" fmla="*/ 773 w 13"/>
                  <a:gd name="T45" fmla="*/ 1782 h 11"/>
                  <a:gd name="T46" fmla="*/ 1450 w 13"/>
                  <a:gd name="T47" fmla="*/ 1900 h 11"/>
                  <a:gd name="T48" fmla="*/ 2234 w 13"/>
                  <a:gd name="T49" fmla="*/ 1782 h 11"/>
                  <a:gd name="T50" fmla="*/ 2234 w 13"/>
                  <a:gd name="T51" fmla="*/ 1782 h 11"/>
                  <a:gd name="T52" fmla="*/ 2234 w 13"/>
                  <a:gd name="T53" fmla="*/ 1028 h 11"/>
                  <a:gd name="T54" fmla="*/ 1843 w 13"/>
                  <a:gd name="T55" fmla="*/ 369 h 11"/>
                  <a:gd name="T56" fmla="*/ 1614 w 13"/>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9" y="2"/>
                    </a:moveTo>
                    <a:cubicBezTo>
                      <a:pt x="9" y="3"/>
                      <a:pt x="9" y="3"/>
                      <a:pt x="9" y="3"/>
                    </a:cubicBezTo>
                    <a:cubicBezTo>
                      <a:pt x="10" y="4"/>
                      <a:pt x="11" y="5"/>
                      <a:pt x="11" y="6"/>
                    </a:cubicBezTo>
                    <a:cubicBezTo>
                      <a:pt x="12" y="7"/>
                      <a:pt x="11" y="8"/>
                      <a:pt x="11" y="9"/>
                    </a:cubicBezTo>
                    <a:cubicBezTo>
                      <a:pt x="11" y="9"/>
                      <a:pt x="11" y="9"/>
                      <a:pt x="11" y="9"/>
                    </a:cubicBezTo>
                    <a:cubicBezTo>
                      <a:pt x="10" y="10"/>
                      <a:pt x="9" y="10"/>
                      <a:pt x="8" y="10"/>
                    </a:cubicBezTo>
                    <a:cubicBezTo>
                      <a:pt x="7" y="10"/>
                      <a:pt x="6" y="10"/>
                      <a:pt x="4" y="9"/>
                    </a:cubicBezTo>
                    <a:cubicBezTo>
                      <a:pt x="4" y="9"/>
                      <a:pt x="4" y="9"/>
                      <a:pt x="4" y="8"/>
                    </a:cubicBezTo>
                    <a:cubicBezTo>
                      <a:pt x="3" y="7"/>
                      <a:pt x="2" y="6"/>
                      <a:pt x="2" y="5"/>
                    </a:cubicBezTo>
                    <a:cubicBezTo>
                      <a:pt x="2" y="4"/>
                      <a:pt x="2" y="3"/>
                      <a:pt x="2" y="2"/>
                    </a:cubicBezTo>
                    <a:cubicBezTo>
                      <a:pt x="2" y="2"/>
                      <a:pt x="2" y="2"/>
                      <a:pt x="2" y="2"/>
                    </a:cubicBezTo>
                    <a:cubicBezTo>
                      <a:pt x="3" y="1"/>
                      <a:pt x="4" y="1"/>
                      <a:pt x="5" y="1"/>
                    </a:cubicBezTo>
                    <a:cubicBezTo>
                      <a:pt x="6" y="1"/>
                      <a:pt x="7" y="2"/>
                      <a:pt x="9" y="3"/>
                    </a:cubicBezTo>
                    <a:cubicBezTo>
                      <a:pt x="9" y="3"/>
                      <a:pt x="9" y="3"/>
                      <a:pt x="9" y="3"/>
                    </a:cubicBezTo>
                    <a:cubicBezTo>
                      <a:pt x="9" y="2"/>
                      <a:pt x="9" y="2"/>
                      <a:pt x="9" y="2"/>
                    </a:cubicBezTo>
                    <a:cubicBezTo>
                      <a:pt x="10" y="2"/>
                      <a:pt x="10" y="2"/>
                      <a:pt x="10" y="2"/>
                    </a:cubicBezTo>
                    <a:cubicBezTo>
                      <a:pt x="10" y="2"/>
                      <a:pt x="9" y="2"/>
                      <a:pt x="9" y="2"/>
                    </a:cubicBezTo>
                    <a:cubicBezTo>
                      <a:pt x="8" y="1"/>
                      <a:pt x="6" y="0"/>
                      <a:pt x="5" y="0"/>
                    </a:cubicBezTo>
                    <a:cubicBezTo>
                      <a:pt x="4" y="0"/>
                      <a:pt x="2" y="0"/>
                      <a:pt x="1" y="1"/>
                    </a:cubicBezTo>
                    <a:cubicBezTo>
                      <a:pt x="1" y="2"/>
                      <a:pt x="1" y="2"/>
                      <a:pt x="1" y="2"/>
                    </a:cubicBezTo>
                    <a:cubicBezTo>
                      <a:pt x="1" y="3"/>
                      <a:pt x="0" y="4"/>
                      <a:pt x="1" y="5"/>
                    </a:cubicBezTo>
                    <a:cubicBezTo>
                      <a:pt x="1" y="7"/>
                      <a:pt x="2" y="8"/>
                      <a:pt x="3" y="9"/>
                    </a:cubicBezTo>
                    <a:cubicBezTo>
                      <a:pt x="4" y="9"/>
                      <a:pt x="4" y="9"/>
                      <a:pt x="4" y="10"/>
                    </a:cubicBezTo>
                    <a:cubicBezTo>
                      <a:pt x="5" y="11"/>
                      <a:pt x="7" y="11"/>
                      <a:pt x="8" y="11"/>
                    </a:cubicBezTo>
                    <a:cubicBezTo>
                      <a:pt x="9" y="11"/>
                      <a:pt x="11" y="11"/>
                      <a:pt x="12" y="10"/>
                    </a:cubicBezTo>
                    <a:cubicBezTo>
                      <a:pt x="12" y="10"/>
                      <a:pt x="12" y="10"/>
                      <a:pt x="12" y="10"/>
                    </a:cubicBezTo>
                    <a:cubicBezTo>
                      <a:pt x="13" y="9"/>
                      <a:pt x="13" y="7"/>
                      <a:pt x="12" y="6"/>
                    </a:cubicBezTo>
                    <a:cubicBezTo>
                      <a:pt x="12" y="4"/>
                      <a:pt x="11" y="3"/>
                      <a:pt x="10"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0" name="Freeform 101"/>
              <p:cNvSpPr>
                <a:spLocks noChangeArrowheads="1"/>
              </p:cNvSpPr>
              <p:nvPr/>
            </p:nvSpPr>
            <p:spPr bwMode="auto">
              <a:xfrm>
                <a:off x="283" y="916"/>
                <a:ext cx="29" cy="26"/>
              </a:xfrm>
              <a:custGeom>
                <a:avLst/>
                <a:gdLst>
                  <a:gd name="T0" fmla="*/ 1805 w 12"/>
                  <a:gd name="T1" fmla="*/ 369 h 11"/>
                  <a:gd name="T2" fmla="*/ 2214 w 12"/>
                  <a:gd name="T3" fmla="*/ 1558 h 11"/>
                  <a:gd name="T4" fmla="*/ 578 w 12"/>
                  <a:gd name="T5" fmla="*/ 1558 h 11"/>
                  <a:gd name="T6" fmla="*/ 408 w 12"/>
                  <a:gd name="T7" fmla="*/ 369 h 11"/>
                  <a:gd name="T8" fmla="*/ 1805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2"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1" name="Freeform 102"/>
              <p:cNvSpPr>
                <a:spLocks noChangeArrowheads="1"/>
              </p:cNvSpPr>
              <p:nvPr/>
            </p:nvSpPr>
            <p:spPr bwMode="auto">
              <a:xfrm>
                <a:off x="283" y="916"/>
                <a:ext cx="29" cy="26"/>
              </a:xfrm>
              <a:custGeom>
                <a:avLst/>
                <a:gdLst>
                  <a:gd name="T0" fmla="*/ 1805 w 12"/>
                  <a:gd name="T1" fmla="*/ 369 h 11"/>
                  <a:gd name="T2" fmla="*/ 1805 w 12"/>
                  <a:gd name="T3" fmla="*/ 532 h 11"/>
                  <a:gd name="T4" fmla="*/ 2214 w 12"/>
                  <a:gd name="T5" fmla="*/ 1028 h 11"/>
                  <a:gd name="T6" fmla="*/ 1974 w 12"/>
                  <a:gd name="T7" fmla="*/ 1558 h 11"/>
                  <a:gd name="T8" fmla="*/ 1974 w 12"/>
                  <a:gd name="T9" fmla="*/ 1558 h 11"/>
                  <a:gd name="T10" fmla="*/ 1566 w 12"/>
                  <a:gd name="T11" fmla="*/ 1782 h 11"/>
                  <a:gd name="T12" fmla="*/ 817 w 12"/>
                  <a:gd name="T13" fmla="*/ 1558 h 11"/>
                  <a:gd name="T14" fmla="*/ 817 w 12"/>
                  <a:gd name="T15" fmla="*/ 1402 h 11"/>
                  <a:gd name="T16" fmla="*/ 169 w 12"/>
                  <a:gd name="T17" fmla="*/ 872 h 11"/>
                  <a:gd name="T18" fmla="*/ 408 w 12"/>
                  <a:gd name="T19" fmla="*/ 369 h 11"/>
                  <a:gd name="T20" fmla="*/ 408 w 12"/>
                  <a:gd name="T21" fmla="*/ 369 h 11"/>
                  <a:gd name="T22" fmla="*/ 986 w 12"/>
                  <a:gd name="T23" fmla="*/ 156 h 11"/>
                  <a:gd name="T24" fmla="*/ 1566 w 12"/>
                  <a:gd name="T25" fmla="*/ 369 h 11"/>
                  <a:gd name="T26" fmla="*/ 1805 w 12"/>
                  <a:gd name="T27" fmla="*/ 532 h 11"/>
                  <a:gd name="T28" fmla="*/ 1805 w 12"/>
                  <a:gd name="T29" fmla="*/ 369 h 11"/>
                  <a:gd name="T30" fmla="*/ 1805 w 12"/>
                  <a:gd name="T31" fmla="*/ 369 h 11"/>
                  <a:gd name="T32" fmla="*/ 1805 w 12"/>
                  <a:gd name="T33" fmla="*/ 369 h 11"/>
                  <a:gd name="T34" fmla="*/ 986 w 12"/>
                  <a:gd name="T35" fmla="*/ 0 h 11"/>
                  <a:gd name="T36" fmla="*/ 169 w 12"/>
                  <a:gd name="T37" fmla="*/ 156 h 11"/>
                  <a:gd name="T38" fmla="*/ 169 w 12"/>
                  <a:gd name="T39" fmla="*/ 156 h 11"/>
                  <a:gd name="T40" fmla="*/ 0 w 12"/>
                  <a:gd name="T41" fmla="*/ 872 h 11"/>
                  <a:gd name="T42" fmla="*/ 578 w 12"/>
                  <a:gd name="T43" fmla="*/ 1558 h 11"/>
                  <a:gd name="T44" fmla="*/ 578 w 12"/>
                  <a:gd name="T45" fmla="*/ 1558 h 11"/>
                  <a:gd name="T46" fmla="*/ 1566 w 12"/>
                  <a:gd name="T47" fmla="*/ 1900 h 11"/>
                  <a:gd name="T48" fmla="*/ 2214 w 12"/>
                  <a:gd name="T49" fmla="*/ 1782 h 11"/>
                  <a:gd name="T50" fmla="*/ 2214 w 12"/>
                  <a:gd name="T51" fmla="*/ 1782 h 11"/>
                  <a:gd name="T52" fmla="*/ 2383 w 12"/>
                  <a:gd name="T53" fmla="*/ 1028 h 11"/>
                  <a:gd name="T54" fmla="*/ 1805 w 12"/>
                  <a:gd name="T55" fmla="*/ 369 h 11"/>
                  <a:gd name="T56" fmla="*/ 1805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1" y="5"/>
                      <a:pt x="11" y="6"/>
                    </a:cubicBezTo>
                    <a:cubicBezTo>
                      <a:pt x="11" y="7"/>
                      <a:pt x="11" y="8"/>
                      <a:pt x="10" y="9"/>
                    </a:cubicBezTo>
                    <a:cubicBezTo>
                      <a:pt x="10" y="9"/>
                      <a:pt x="10" y="9"/>
                      <a:pt x="10" y="9"/>
                    </a:cubicBezTo>
                    <a:cubicBezTo>
                      <a:pt x="10" y="10"/>
                      <a:pt x="9" y="10"/>
                      <a:pt x="8" y="10"/>
                    </a:cubicBezTo>
                    <a:cubicBezTo>
                      <a:pt x="7" y="10"/>
                      <a:pt x="5" y="10"/>
                      <a:pt x="4" y="9"/>
                    </a:cubicBezTo>
                    <a:cubicBezTo>
                      <a:pt x="4" y="9"/>
                      <a:pt x="4" y="8"/>
                      <a:pt x="4" y="8"/>
                    </a:cubicBezTo>
                    <a:cubicBezTo>
                      <a:pt x="3" y="7"/>
                      <a:pt x="2" y="6"/>
                      <a:pt x="1" y="5"/>
                    </a:cubicBezTo>
                    <a:cubicBezTo>
                      <a:pt x="1" y="4"/>
                      <a:pt x="1" y="3"/>
                      <a:pt x="2" y="2"/>
                    </a:cubicBezTo>
                    <a:cubicBezTo>
                      <a:pt x="2" y="2"/>
                      <a:pt x="2" y="2"/>
                      <a:pt x="2" y="2"/>
                    </a:cubicBezTo>
                    <a:cubicBezTo>
                      <a:pt x="3" y="1"/>
                      <a:pt x="3" y="1"/>
                      <a:pt x="5" y="1"/>
                    </a:cubicBezTo>
                    <a:cubicBezTo>
                      <a:pt x="6" y="1"/>
                      <a:pt x="7" y="2"/>
                      <a:pt x="8" y="2"/>
                    </a:cubicBezTo>
                    <a:cubicBezTo>
                      <a:pt x="8" y="3"/>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8" y="11"/>
                    </a:cubicBezTo>
                    <a:cubicBezTo>
                      <a:pt x="9" y="11"/>
                      <a:pt x="10" y="11"/>
                      <a:pt x="11" y="10"/>
                    </a:cubicBezTo>
                    <a:cubicBezTo>
                      <a:pt x="11" y="10"/>
                      <a:pt x="11" y="10"/>
                      <a:pt x="11" y="10"/>
                    </a:cubicBezTo>
                    <a:cubicBezTo>
                      <a:pt x="12" y="9"/>
                      <a:pt x="12" y="7"/>
                      <a:pt x="12" y="6"/>
                    </a:cubicBezTo>
                    <a:cubicBezTo>
                      <a:pt x="12" y="4"/>
                      <a:pt x="11"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2" name="Freeform 103"/>
              <p:cNvSpPr>
                <a:spLocks noChangeArrowheads="1"/>
              </p:cNvSpPr>
              <p:nvPr/>
            </p:nvSpPr>
            <p:spPr bwMode="auto">
              <a:xfrm>
                <a:off x="248" y="869"/>
                <a:ext cx="28" cy="28"/>
              </a:xfrm>
              <a:custGeom>
                <a:avLst/>
                <a:gdLst>
                  <a:gd name="T0" fmla="*/ 1449 w 12"/>
                  <a:gd name="T1" fmla="*/ 469 h 12"/>
                  <a:gd name="T2" fmla="*/ 1801 w 12"/>
                  <a:gd name="T3" fmla="*/ 1601 h 12"/>
                  <a:gd name="T4" fmla="*/ 469 w 12"/>
                  <a:gd name="T5" fmla="*/ 1449 h 12"/>
                  <a:gd name="T6" fmla="*/ 152 w 12"/>
                  <a:gd name="T7" fmla="*/ 355 h 12"/>
                  <a:gd name="T8" fmla="*/ 1449 w 12"/>
                  <a:gd name="T9" fmla="*/ 469 h 12"/>
                  <a:gd name="T10" fmla="*/ 0 60000 65536"/>
                  <a:gd name="T11" fmla="*/ 0 60000 65536"/>
                  <a:gd name="T12" fmla="*/ 0 60000 65536"/>
                  <a:gd name="T13" fmla="*/ 0 60000 65536"/>
                  <a:gd name="T14" fmla="*/ 0 60000 65536"/>
                  <a:gd name="T15" fmla="*/ 0 w 12"/>
                  <a:gd name="T16" fmla="*/ 0 h 12"/>
                  <a:gd name="T17" fmla="*/ 12 w 12"/>
                  <a:gd name="T18" fmla="*/ 12 h 12"/>
                </a:gdLst>
                <a:ahLst/>
                <a:cxnLst>
                  <a:cxn ang="T10">
                    <a:pos x="T0" y="T1"/>
                  </a:cxn>
                  <a:cxn ang="T11">
                    <a:pos x="T2" y="T3"/>
                  </a:cxn>
                  <a:cxn ang="T12">
                    <a:pos x="T4" y="T5"/>
                  </a:cxn>
                  <a:cxn ang="T13">
                    <a:pos x="T6" y="T7"/>
                  </a:cxn>
                  <a:cxn ang="T14">
                    <a:pos x="T8" y="T9"/>
                  </a:cxn>
                </a:cxnLst>
                <a:rect l="T15" t="T16" r="T17" b="T18"/>
                <a:pathLst>
                  <a:path w="12" h="12">
                    <a:moveTo>
                      <a:pt x="9" y="3"/>
                    </a:moveTo>
                    <a:cubicBezTo>
                      <a:pt x="11" y="5"/>
                      <a:pt x="12" y="8"/>
                      <a:pt x="11" y="10"/>
                    </a:cubicBezTo>
                    <a:cubicBezTo>
                      <a:pt x="9" y="12"/>
                      <a:pt x="6" y="11"/>
                      <a:pt x="3" y="9"/>
                    </a:cubicBezTo>
                    <a:cubicBezTo>
                      <a:pt x="1" y="7"/>
                      <a:pt x="0" y="4"/>
                      <a:pt x="1" y="2"/>
                    </a:cubicBezTo>
                    <a:cubicBezTo>
                      <a:pt x="3" y="0"/>
                      <a:pt x="6" y="1"/>
                      <a:pt x="9"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3" name="Freeform 104"/>
              <p:cNvSpPr>
                <a:spLocks noChangeArrowheads="1"/>
              </p:cNvSpPr>
              <p:nvPr/>
            </p:nvSpPr>
            <p:spPr bwMode="auto">
              <a:xfrm>
                <a:off x="248" y="869"/>
                <a:ext cx="28" cy="28"/>
              </a:xfrm>
              <a:custGeom>
                <a:avLst/>
                <a:gdLst>
                  <a:gd name="T0" fmla="*/ 1449 w 12"/>
                  <a:gd name="T1" fmla="*/ 469 h 12"/>
                  <a:gd name="T2" fmla="*/ 1307 w 12"/>
                  <a:gd name="T3" fmla="*/ 469 h 12"/>
                  <a:gd name="T4" fmla="*/ 1801 w 12"/>
                  <a:gd name="T5" fmla="*/ 980 h 12"/>
                  <a:gd name="T6" fmla="*/ 1601 w 12"/>
                  <a:gd name="T7" fmla="*/ 1449 h 12"/>
                  <a:gd name="T8" fmla="*/ 1601 w 12"/>
                  <a:gd name="T9" fmla="*/ 1601 h 12"/>
                  <a:gd name="T10" fmla="*/ 1094 w 12"/>
                  <a:gd name="T11" fmla="*/ 1801 h 12"/>
                  <a:gd name="T12" fmla="*/ 621 w 12"/>
                  <a:gd name="T13" fmla="*/ 1449 h 12"/>
                  <a:gd name="T14" fmla="*/ 621 w 12"/>
                  <a:gd name="T15" fmla="*/ 1449 h 12"/>
                  <a:gd name="T16" fmla="*/ 152 w 12"/>
                  <a:gd name="T17" fmla="*/ 828 h 12"/>
                  <a:gd name="T18" fmla="*/ 355 w 12"/>
                  <a:gd name="T19" fmla="*/ 469 h 12"/>
                  <a:gd name="T20" fmla="*/ 355 w 12"/>
                  <a:gd name="T21" fmla="*/ 355 h 12"/>
                  <a:gd name="T22" fmla="*/ 621 w 12"/>
                  <a:gd name="T23" fmla="*/ 152 h 12"/>
                  <a:gd name="T24" fmla="*/ 1307 w 12"/>
                  <a:gd name="T25" fmla="*/ 469 h 12"/>
                  <a:gd name="T26" fmla="*/ 1307 w 12"/>
                  <a:gd name="T27" fmla="*/ 469 h 12"/>
                  <a:gd name="T28" fmla="*/ 1449 w 12"/>
                  <a:gd name="T29" fmla="*/ 469 h 12"/>
                  <a:gd name="T30" fmla="*/ 1449 w 12"/>
                  <a:gd name="T31" fmla="*/ 355 h 12"/>
                  <a:gd name="T32" fmla="*/ 1449 w 12"/>
                  <a:gd name="T33" fmla="*/ 355 h 12"/>
                  <a:gd name="T34" fmla="*/ 621 w 12"/>
                  <a:gd name="T35" fmla="*/ 0 h 12"/>
                  <a:gd name="T36" fmla="*/ 152 w 12"/>
                  <a:gd name="T37" fmla="*/ 355 h 12"/>
                  <a:gd name="T38" fmla="*/ 152 w 12"/>
                  <a:gd name="T39" fmla="*/ 355 h 12"/>
                  <a:gd name="T40" fmla="*/ 0 w 12"/>
                  <a:gd name="T41" fmla="*/ 980 h 12"/>
                  <a:gd name="T42" fmla="*/ 469 w 12"/>
                  <a:gd name="T43" fmla="*/ 1601 h 12"/>
                  <a:gd name="T44" fmla="*/ 469 w 12"/>
                  <a:gd name="T45" fmla="*/ 1601 h 12"/>
                  <a:gd name="T46" fmla="*/ 1094 w 12"/>
                  <a:gd name="T47" fmla="*/ 1932 h 12"/>
                  <a:gd name="T48" fmla="*/ 1801 w 12"/>
                  <a:gd name="T49" fmla="*/ 1601 h 12"/>
                  <a:gd name="T50" fmla="*/ 1801 w 12"/>
                  <a:gd name="T51" fmla="*/ 1601 h 12"/>
                  <a:gd name="T52" fmla="*/ 1932 w 12"/>
                  <a:gd name="T53" fmla="*/ 980 h 12"/>
                  <a:gd name="T54" fmla="*/ 1449 w 12"/>
                  <a:gd name="T55" fmla="*/ 355 h 12"/>
                  <a:gd name="T56" fmla="*/ 1449 w 12"/>
                  <a:gd name="T57" fmla="*/ 469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9" y="3"/>
                    </a:moveTo>
                    <a:cubicBezTo>
                      <a:pt x="8" y="3"/>
                      <a:pt x="8" y="3"/>
                      <a:pt x="8" y="3"/>
                    </a:cubicBezTo>
                    <a:cubicBezTo>
                      <a:pt x="10" y="4"/>
                      <a:pt x="10" y="5"/>
                      <a:pt x="11" y="6"/>
                    </a:cubicBezTo>
                    <a:cubicBezTo>
                      <a:pt x="11" y="8"/>
                      <a:pt x="11" y="9"/>
                      <a:pt x="10" y="9"/>
                    </a:cubicBezTo>
                    <a:cubicBezTo>
                      <a:pt x="10" y="10"/>
                      <a:pt x="10" y="10"/>
                      <a:pt x="10" y="10"/>
                    </a:cubicBezTo>
                    <a:cubicBezTo>
                      <a:pt x="10" y="10"/>
                      <a:pt x="9" y="11"/>
                      <a:pt x="7" y="11"/>
                    </a:cubicBezTo>
                    <a:cubicBezTo>
                      <a:pt x="6" y="10"/>
                      <a:pt x="5" y="10"/>
                      <a:pt x="4" y="9"/>
                    </a:cubicBezTo>
                    <a:cubicBezTo>
                      <a:pt x="4" y="9"/>
                      <a:pt x="4" y="9"/>
                      <a:pt x="4" y="9"/>
                    </a:cubicBezTo>
                    <a:cubicBezTo>
                      <a:pt x="2" y="8"/>
                      <a:pt x="2" y="7"/>
                      <a:pt x="1" y="5"/>
                    </a:cubicBezTo>
                    <a:cubicBezTo>
                      <a:pt x="1" y="4"/>
                      <a:pt x="1" y="3"/>
                      <a:pt x="2" y="3"/>
                    </a:cubicBezTo>
                    <a:cubicBezTo>
                      <a:pt x="2" y="2"/>
                      <a:pt x="2" y="2"/>
                      <a:pt x="2" y="2"/>
                    </a:cubicBezTo>
                    <a:cubicBezTo>
                      <a:pt x="2" y="2"/>
                      <a:pt x="3" y="1"/>
                      <a:pt x="4" y="1"/>
                    </a:cubicBezTo>
                    <a:cubicBezTo>
                      <a:pt x="6" y="1"/>
                      <a:pt x="7" y="2"/>
                      <a:pt x="8" y="3"/>
                    </a:cubicBezTo>
                    <a:cubicBezTo>
                      <a:pt x="8" y="3"/>
                      <a:pt x="8" y="3"/>
                      <a:pt x="8" y="3"/>
                    </a:cubicBezTo>
                    <a:cubicBezTo>
                      <a:pt x="9" y="3"/>
                      <a:pt x="9" y="3"/>
                      <a:pt x="9" y="3"/>
                    </a:cubicBezTo>
                    <a:cubicBezTo>
                      <a:pt x="9" y="2"/>
                      <a:pt x="9" y="2"/>
                      <a:pt x="9" y="2"/>
                    </a:cubicBezTo>
                    <a:cubicBezTo>
                      <a:pt x="9" y="2"/>
                      <a:pt x="9" y="2"/>
                      <a:pt x="9" y="2"/>
                    </a:cubicBezTo>
                    <a:cubicBezTo>
                      <a:pt x="7" y="1"/>
                      <a:pt x="6" y="0"/>
                      <a:pt x="4" y="0"/>
                    </a:cubicBezTo>
                    <a:cubicBezTo>
                      <a:pt x="3" y="0"/>
                      <a:pt x="2" y="1"/>
                      <a:pt x="1" y="2"/>
                    </a:cubicBezTo>
                    <a:cubicBezTo>
                      <a:pt x="1" y="2"/>
                      <a:pt x="1" y="2"/>
                      <a:pt x="1" y="2"/>
                    </a:cubicBezTo>
                    <a:cubicBezTo>
                      <a:pt x="0" y="3"/>
                      <a:pt x="0" y="4"/>
                      <a:pt x="0" y="6"/>
                    </a:cubicBezTo>
                    <a:cubicBezTo>
                      <a:pt x="1" y="7"/>
                      <a:pt x="2" y="9"/>
                      <a:pt x="3" y="10"/>
                    </a:cubicBezTo>
                    <a:cubicBezTo>
                      <a:pt x="3" y="10"/>
                      <a:pt x="3" y="10"/>
                      <a:pt x="3" y="10"/>
                    </a:cubicBezTo>
                    <a:cubicBezTo>
                      <a:pt x="5" y="11"/>
                      <a:pt x="6" y="12"/>
                      <a:pt x="7" y="12"/>
                    </a:cubicBezTo>
                    <a:cubicBezTo>
                      <a:pt x="9" y="12"/>
                      <a:pt x="10" y="11"/>
                      <a:pt x="11" y="10"/>
                    </a:cubicBezTo>
                    <a:cubicBezTo>
                      <a:pt x="11" y="10"/>
                      <a:pt x="11" y="10"/>
                      <a:pt x="11" y="10"/>
                    </a:cubicBezTo>
                    <a:cubicBezTo>
                      <a:pt x="12" y="9"/>
                      <a:pt x="12" y="8"/>
                      <a:pt x="12" y="6"/>
                    </a:cubicBezTo>
                    <a:cubicBezTo>
                      <a:pt x="11" y="5"/>
                      <a:pt x="10" y="3"/>
                      <a:pt x="9" y="2"/>
                    </a:cubicBezTo>
                    <a:cubicBezTo>
                      <a:pt x="9" y="3"/>
                      <a:pt x="9" y="3"/>
                      <a:pt x="9"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4" name="Freeform 105"/>
              <p:cNvSpPr>
                <a:spLocks noChangeArrowheads="1"/>
              </p:cNvSpPr>
              <p:nvPr/>
            </p:nvSpPr>
            <p:spPr bwMode="auto">
              <a:xfrm>
                <a:off x="227" y="848"/>
                <a:ext cx="28" cy="26"/>
              </a:xfrm>
              <a:custGeom>
                <a:avLst/>
                <a:gdLst>
                  <a:gd name="T0" fmla="*/ 1449 w 12"/>
                  <a:gd name="T1" fmla="*/ 369 h 11"/>
                  <a:gd name="T2" fmla="*/ 1801 w 12"/>
                  <a:gd name="T3" fmla="*/ 1558 h 11"/>
                  <a:gd name="T4" fmla="*/ 469 w 12"/>
                  <a:gd name="T5" fmla="*/ 1558 h 11"/>
                  <a:gd name="T6" fmla="*/ 152 w 12"/>
                  <a:gd name="T7" fmla="*/ 369 h 11"/>
                  <a:gd name="T8" fmla="*/ 1449 w 12"/>
                  <a:gd name="T9" fmla="*/ 369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9" y="2"/>
                    </a:moveTo>
                    <a:cubicBezTo>
                      <a:pt x="11" y="4"/>
                      <a:pt x="12" y="8"/>
                      <a:pt x="11" y="9"/>
                    </a:cubicBezTo>
                    <a:cubicBezTo>
                      <a:pt x="9" y="11"/>
                      <a:pt x="6" y="11"/>
                      <a:pt x="3" y="9"/>
                    </a:cubicBezTo>
                    <a:cubicBezTo>
                      <a:pt x="1" y="7"/>
                      <a:pt x="0" y="3"/>
                      <a:pt x="1" y="2"/>
                    </a:cubicBezTo>
                    <a:cubicBezTo>
                      <a:pt x="3" y="0"/>
                      <a:pt x="6" y="0"/>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5" name="Freeform 106"/>
              <p:cNvSpPr>
                <a:spLocks noChangeArrowheads="1"/>
              </p:cNvSpPr>
              <p:nvPr/>
            </p:nvSpPr>
            <p:spPr bwMode="auto">
              <a:xfrm>
                <a:off x="227" y="848"/>
                <a:ext cx="28" cy="26"/>
              </a:xfrm>
              <a:custGeom>
                <a:avLst/>
                <a:gdLst>
                  <a:gd name="T0" fmla="*/ 1449 w 12"/>
                  <a:gd name="T1" fmla="*/ 369 h 11"/>
                  <a:gd name="T2" fmla="*/ 1449 w 12"/>
                  <a:gd name="T3" fmla="*/ 532 h 11"/>
                  <a:gd name="T4" fmla="*/ 1801 w 12"/>
                  <a:gd name="T5" fmla="*/ 1028 h 11"/>
                  <a:gd name="T6" fmla="*/ 1601 w 12"/>
                  <a:gd name="T7" fmla="*/ 1558 h 11"/>
                  <a:gd name="T8" fmla="*/ 1601 w 12"/>
                  <a:gd name="T9" fmla="*/ 1558 h 11"/>
                  <a:gd name="T10" fmla="*/ 1307 w 12"/>
                  <a:gd name="T11" fmla="*/ 1782 h 11"/>
                  <a:gd name="T12" fmla="*/ 621 w 12"/>
                  <a:gd name="T13" fmla="*/ 1558 h 11"/>
                  <a:gd name="T14" fmla="*/ 621 w 12"/>
                  <a:gd name="T15" fmla="*/ 1402 h 11"/>
                  <a:gd name="T16" fmla="*/ 152 w 12"/>
                  <a:gd name="T17" fmla="*/ 872 h 11"/>
                  <a:gd name="T18" fmla="*/ 355 w 12"/>
                  <a:gd name="T19" fmla="*/ 369 h 11"/>
                  <a:gd name="T20" fmla="*/ 355 w 12"/>
                  <a:gd name="T21" fmla="*/ 369 h 11"/>
                  <a:gd name="T22" fmla="*/ 828 w 12"/>
                  <a:gd name="T23" fmla="*/ 156 h 11"/>
                  <a:gd name="T24" fmla="*/ 1307 w 12"/>
                  <a:gd name="T25" fmla="*/ 369 h 11"/>
                  <a:gd name="T26" fmla="*/ 1449 w 12"/>
                  <a:gd name="T27" fmla="*/ 532 h 11"/>
                  <a:gd name="T28" fmla="*/ 1449 w 12"/>
                  <a:gd name="T29" fmla="*/ 369 h 11"/>
                  <a:gd name="T30" fmla="*/ 1449 w 12"/>
                  <a:gd name="T31" fmla="*/ 369 h 11"/>
                  <a:gd name="T32" fmla="*/ 1449 w 12"/>
                  <a:gd name="T33" fmla="*/ 369 h 11"/>
                  <a:gd name="T34" fmla="*/ 828 w 12"/>
                  <a:gd name="T35" fmla="*/ 0 h 11"/>
                  <a:gd name="T36" fmla="*/ 152 w 12"/>
                  <a:gd name="T37" fmla="*/ 156 h 11"/>
                  <a:gd name="T38" fmla="*/ 152 w 12"/>
                  <a:gd name="T39" fmla="*/ 156 h 11"/>
                  <a:gd name="T40" fmla="*/ 0 w 12"/>
                  <a:gd name="T41" fmla="*/ 872 h 11"/>
                  <a:gd name="T42" fmla="*/ 469 w 12"/>
                  <a:gd name="T43" fmla="*/ 1558 h 11"/>
                  <a:gd name="T44" fmla="*/ 469 w 12"/>
                  <a:gd name="T45" fmla="*/ 1558 h 11"/>
                  <a:gd name="T46" fmla="*/ 1307 w 12"/>
                  <a:gd name="T47" fmla="*/ 1900 h 11"/>
                  <a:gd name="T48" fmla="*/ 1801 w 12"/>
                  <a:gd name="T49" fmla="*/ 1782 h 11"/>
                  <a:gd name="T50" fmla="*/ 1801 w 12"/>
                  <a:gd name="T51" fmla="*/ 1782 h 11"/>
                  <a:gd name="T52" fmla="*/ 1932 w 12"/>
                  <a:gd name="T53" fmla="*/ 1028 h 11"/>
                  <a:gd name="T54" fmla="*/ 1449 w 12"/>
                  <a:gd name="T55" fmla="*/ 369 h 11"/>
                  <a:gd name="T56" fmla="*/ 1449 w 12"/>
                  <a:gd name="T57" fmla="*/ 369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1"/>
                  <a:gd name="T89" fmla="*/ 12 w 12"/>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1">
                    <a:moveTo>
                      <a:pt x="9" y="2"/>
                    </a:moveTo>
                    <a:cubicBezTo>
                      <a:pt x="9" y="3"/>
                      <a:pt x="9" y="3"/>
                      <a:pt x="9" y="3"/>
                    </a:cubicBezTo>
                    <a:cubicBezTo>
                      <a:pt x="10" y="4"/>
                      <a:pt x="10" y="5"/>
                      <a:pt x="11" y="6"/>
                    </a:cubicBezTo>
                    <a:cubicBezTo>
                      <a:pt x="11" y="7"/>
                      <a:pt x="11" y="8"/>
                      <a:pt x="10" y="9"/>
                    </a:cubicBezTo>
                    <a:cubicBezTo>
                      <a:pt x="10" y="9"/>
                      <a:pt x="10" y="9"/>
                      <a:pt x="10" y="9"/>
                    </a:cubicBezTo>
                    <a:cubicBezTo>
                      <a:pt x="10" y="10"/>
                      <a:pt x="9" y="10"/>
                      <a:pt x="8" y="10"/>
                    </a:cubicBezTo>
                    <a:cubicBezTo>
                      <a:pt x="6" y="10"/>
                      <a:pt x="5" y="10"/>
                      <a:pt x="4" y="9"/>
                    </a:cubicBezTo>
                    <a:cubicBezTo>
                      <a:pt x="4" y="9"/>
                      <a:pt x="4" y="8"/>
                      <a:pt x="4" y="8"/>
                    </a:cubicBezTo>
                    <a:cubicBezTo>
                      <a:pt x="3" y="7"/>
                      <a:pt x="2" y="6"/>
                      <a:pt x="1" y="5"/>
                    </a:cubicBezTo>
                    <a:cubicBezTo>
                      <a:pt x="1" y="4"/>
                      <a:pt x="1" y="3"/>
                      <a:pt x="2" y="2"/>
                    </a:cubicBezTo>
                    <a:cubicBezTo>
                      <a:pt x="2" y="2"/>
                      <a:pt x="2" y="2"/>
                      <a:pt x="2" y="2"/>
                    </a:cubicBezTo>
                    <a:cubicBezTo>
                      <a:pt x="2" y="1"/>
                      <a:pt x="3" y="1"/>
                      <a:pt x="5" y="1"/>
                    </a:cubicBezTo>
                    <a:cubicBezTo>
                      <a:pt x="6" y="1"/>
                      <a:pt x="7" y="2"/>
                      <a:pt x="8" y="2"/>
                    </a:cubicBezTo>
                    <a:cubicBezTo>
                      <a:pt x="8" y="2"/>
                      <a:pt x="8" y="3"/>
                      <a:pt x="9" y="3"/>
                    </a:cubicBezTo>
                    <a:cubicBezTo>
                      <a:pt x="9" y="2"/>
                      <a:pt x="9" y="2"/>
                      <a:pt x="9" y="2"/>
                    </a:cubicBezTo>
                    <a:cubicBezTo>
                      <a:pt x="9" y="2"/>
                      <a:pt x="9" y="2"/>
                      <a:pt x="9" y="2"/>
                    </a:cubicBezTo>
                    <a:cubicBezTo>
                      <a:pt x="9" y="2"/>
                      <a:pt x="9" y="2"/>
                      <a:pt x="9" y="2"/>
                    </a:cubicBezTo>
                    <a:cubicBezTo>
                      <a:pt x="8" y="1"/>
                      <a:pt x="6" y="0"/>
                      <a:pt x="5" y="0"/>
                    </a:cubicBezTo>
                    <a:cubicBezTo>
                      <a:pt x="3" y="0"/>
                      <a:pt x="2" y="0"/>
                      <a:pt x="1" y="1"/>
                    </a:cubicBezTo>
                    <a:cubicBezTo>
                      <a:pt x="1" y="1"/>
                      <a:pt x="1" y="1"/>
                      <a:pt x="1" y="1"/>
                    </a:cubicBezTo>
                    <a:cubicBezTo>
                      <a:pt x="0" y="2"/>
                      <a:pt x="0" y="4"/>
                      <a:pt x="0" y="5"/>
                    </a:cubicBezTo>
                    <a:cubicBezTo>
                      <a:pt x="1" y="7"/>
                      <a:pt x="2" y="8"/>
                      <a:pt x="3" y="9"/>
                    </a:cubicBezTo>
                    <a:cubicBezTo>
                      <a:pt x="3" y="9"/>
                      <a:pt x="3" y="9"/>
                      <a:pt x="3" y="9"/>
                    </a:cubicBezTo>
                    <a:cubicBezTo>
                      <a:pt x="5" y="10"/>
                      <a:pt x="6" y="11"/>
                      <a:pt x="8" y="11"/>
                    </a:cubicBezTo>
                    <a:cubicBezTo>
                      <a:pt x="9" y="11"/>
                      <a:pt x="10" y="11"/>
                      <a:pt x="11" y="10"/>
                    </a:cubicBezTo>
                    <a:cubicBezTo>
                      <a:pt x="11" y="10"/>
                      <a:pt x="11" y="10"/>
                      <a:pt x="11" y="10"/>
                    </a:cubicBezTo>
                    <a:cubicBezTo>
                      <a:pt x="12" y="9"/>
                      <a:pt x="12" y="7"/>
                      <a:pt x="12" y="6"/>
                    </a:cubicBezTo>
                    <a:cubicBezTo>
                      <a:pt x="11" y="4"/>
                      <a:pt x="11" y="3"/>
                      <a:pt x="9" y="2"/>
                    </a:cubicBezTo>
                    <a:cubicBezTo>
                      <a:pt x="9" y="2"/>
                      <a:pt x="9" y="2"/>
                      <a:pt x="9"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6" name="Freeform 107"/>
              <p:cNvSpPr>
                <a:spLocks noChangeArrowheads="1"/>
              </p:cNvSpPr>
              <p:nvPr/>
            </p:nvSpPr>
            <p:spPr bwMode="auto">
              <a:xfrm>
                <a:off x="340" y="1086"/>
                <a:ext cx="26" cy="26"/>
              </a:xfrm>
              <a:custGeom>
                <a:avLst/>
                <a:gdLst>
                  <a:gd name="T0" fmla="*/ 1257 w 11"/>
                  <a:gd name="T1" fmla="*/ 0 h 11"/>
                  <a:gd name="T2" fmla="*/ 1782 w 11"/>
                  <a:gd name="T3" fmla="*/ 1257 h 11"/>
                  <a:gd name="T4" fmla="*/ 659 w 11"/>
                  <a:gd name="T5" fmla="*/ 1900 h 11"/>
                  <a:gd name="T6" fmla="*/ 156 w 11"/>
                  <a:gd name="T7" fmla="*/ 659 h 11"/>
                  <a:gd name="T8" fmla="*/ 1257 w 11"/>
                  <a:gd name="T9" fmla="*/ 0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7" y="0"/>
                    </a:moveTo>
                    <a:cubicBezTo>
                      <a:pt x="10" y="1"/>
                      <a:pt x="11" y="4"/>
                      <a:pt x="10" y="7"/>
                    </a:cubicBezTo>
                    <a:cubicBezTo>
                      <a:pt x="10" y="10"/>
                      <a:pt x="7" y="11"/>
                      <a:pt x="4" y="11"/>
                    </a:cubicBezTo>
                    <a:cubicBezTo>
                      <a:pt x="2" y="10"/>
                      <a:pt x="0" y="7"/>
                      <a:pt x="1" y="4"/>
                    </a:cubicBezTo>
                    <a:cubicBezTo>
                      <a:pt x="2" y="1"/>
                      <a:pt x="5" y="0"/>
                      <a:pt x="7"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7" name="Freeform 108"/>
              <p:cNvSpPr>
                <a:spLocks noChangeArrowheads="1"/>
              </p:cNvSpPr>
              <p:nvPr/>
            </p:nvSpPr>
            <p:spPr bwMode="auto">
              <a:xfrm>
                <a:off x="340" y="1084"/>
                <a:ext cx="28" cy="31"/>
              </a:xfrm>
              <a:custGeom>
                <a:avLst/>
                <a:gdLst>
                  <a:gd name="T0" fmla="*/ 1094 w 12"/>
                  <a:gd name="T1" fmla="*/ 165 h 13"/>
                  <a:gd name="T2" fmla="*/ 1094 w 12"/>
                  <a:gd name="T3" fmla="*/ 393 h 13"/>
                  <a:gd name="T4" fmla="*/ 1307 w 12"/>
                  <a:gd name="T5" fmla="*/ 393 h 13"/>
                  <a:gd name="T6" fmla="*/ 1601 w 12"/>
                  <a:gd name="T7" fmla="*/ 1450 h 13"/>
                  <a:gd name="T8" fmla="*/ 1449 w 12"/>
                  <a:gd name="T9" fmla="*/ 1843 h 13"/>
                  <a:gd name="T10" fmla="*/ 621 w 12"/>
                  <a:gd name="T11" fmla="*/ 2008 h 13"/>
                  <a:gd name="T12" fmla="*/ 469 w 12"/>
                  <a:gd name="T13" fmla="*/ 2008 h 13"/>
                  <a:gd name="T14" fmla="*/ 355 w 12"/>
                  <a:gd name="T15" fmla="*/ 937 h 13"/>
                  <a:gd name="T16" fmla="*/ 469 w 12"/>
                  <a:gd name="T17" fmla="*/ 558 h 13"/>
                  <a:gd name="T18" fmla="*/ 1094 w 12"/>
                  <a:gd name="T19" fmla="*/ 393 h 13"/>
                  <a:gd name="T20" fmla="*/ 1094 w 12"/>
                  <a:gd name="T21" fmla="*/ 165 h 13"/>
                  <a:gd name="T22" fmla="*/ 1307 w 12"/>
                  <a:gd name="T23" fmla="*/ 165 h 13"/>
                  <a:gd name="T24" fmla="*/ 355 w 12"/>
                  <a:gd name="T25" fmla="*/ 558 h 13"/>
                  <a:gd name="T26" fmla="*/ 152 w 12"/>
                  <a:gd name="T27" fmla="*/ 937 h 13"/>
                  <a:gd name="T28" fmla="*/ 469 w 12"/>
                  <a:gd name="T29" fmla="*/ 2008 h 13"/>
                  <a:gd name="T30" fmla="*/ 621 w 12"/>
                  <a:gd name="T31" fmla="*/ 2234 h 13"/>
                  <a:gd name="T32" fmla="*/ 1601 w 12"/>
                  <a:gd name="T33" fmla="*/ 1843 h 13"/>
                  <a:gd name="T34" fmla="*/ 1801 w 12"/>
                  <a:gd name="T35" fmla="*/ 1450 h 13"/>
                  <a:gd name="T36" fmla="*/ 1449 w 12"/>
                  <a:gd name="T37" fmla="*/ 393 h 13"/>
                  <a:gd name="T38" fmla="*/ 1307 w 12"/>
                  <a:gd name="T39" fmla="*/ 165 h 13"/>
                  <a:gd name="T40" fmla="*/ 1094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2"/>
                    </a:cubicBezTo>
                    <a:cubicBezTo>
                      <a:pt x="10" y="3"/>
                      <a:pt x="10" y="6"/>
                      <a:pt x="10" y="8"/>
                    </a:cubicBezTo>
                    <a:cubicBezTo>
                      <a:pt x="10" y="8"/>
                      <a:pt x="9" y="9"/>
                      <a:pt x="9" y="10"/>
                    </a:cubicBezTo>
                    <a:cubicBezTo>
                      <a:pt x="8" y="11"/>
                      <a:pt x="6" y="12"/>
                      <a:pt x="4" y="11"/>
                    </a:cubicBezTo>
                    <a:cubicBezTo>
                      <a:pt x="4" y="11"/>
                      <a:pt x="4" y="11"/>
                      <a:pt x="3" y="11"/>
                    </a:cubicBezTo>
                    <a:cubicBezTo>
                      <a:pt x="2" y="10"/>
                      <a:pt x="1" y="7"/>
                      <a:pt x="2" y="5"/>
                    </a:cubicBezTo>
                    <a:cubicBezTo>
                      <a:pt x="2" y="5"/>
                      <a:pt x="2" y="4"/>
                      <a:pt x="3" y="3"/>
                    </a:cubicBezTo>
                    <a:cubicBezTo>
                      <a:pt x="4" y="2"/>
                      <a:pt x="6" y="1"/>
                      <a:pt x="7" y="2"/>
                    </a:cubicBezTo>
                    <a:cubicBezTo>
                      <a:pt x="7" y="1"/>
                      <a:pt x="7" y="1"/>
                      <a:pt x="7" y="1"/>
                    </a:cubicBezTo>
                    <a:cubicBezTo>
                      <a:pt x="8" y="1"/>
                      <a:pt x="8" y="1"/>
                      <a:pt x="8" y="1"/>
                    </a:cubicBezTo>
                    <a:cubicBezTo>
                      <a:pt x="5" y="0"/>
                      <a:pt x="3" y="1"/>
                      <a:pt x="2" y="3"/>
                    </a:cubicBezTo>
                    <a:cubicBezTo>
                      <a:pt x="1" y="3"/>
                      <a:pt x="1" y="4"/>
                      <a:pt x="1" y="5"/>
                    </a:cubicBezTo>
                    <a:cubicBezTo>
                      <a:pt x="0" y="8"/>
                      <a:pt x="1" y="10"/>
                      <a:pt x="3" y="11"/>
                    </a:cubicBezTo>
                    <a:cubicBezTo>
                      <a:pt x="3" y="12"/>
                      <a:pt x="4" y="12"/>
                      <a:pt x="4" y="12"/>
                    </a:cubicBezTo>
                    <a:cubicBezTo>
                      <a:pt x="6" y="13"/>
                      <a:pt x="8" y="12"/>
                      <a:pt x="10" y="10"/>
                    </a:cubicBezTo>
                    <a:cubicBezTo>
                      <a:pt x="10" y="10"/>
                      <a:pt x="11" y="9"/>
                      <a:pt x="11" y="8"/>
                    </a:cubicBezTo>
                    <a:cubicBezTo>
                      <a:pt x="12" y="5"/>
                      <a:pt x="11" y="3"/>
                      <a:pt x="9" y="2"/>
                    </a:cubicBezTo>
                    <a:cubicBezTo>
                      <a:pt x="9" y="1"/>
                      <a:pt x="8" y="1"/>
                      <a:pt x="8"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8" name="Freeform 109"/>
              <p:cNvSpPr>
                <a:spLocks noChangeArrowheads="1"/>
              </p:cNvSpPr>
              <p:nvPr/>
            </p:nvSpPr>
            <p:spPr bwMode="auto">
              <a:xfrm>
                <a:off x="328" y="1063"/>
                <a:ext cx="26" cy="28"/>
              </a:xfrm>
              <a:custGeom>
                <a:avLst/>
                <a:gdLst>
                  <a:gd name="T0" fmla="*/ 1257 w 11"/>
                  <a:gd name="T1" fmla="*/ 0 h 12"/>
                  <a:gd name="T2" fmla="*/ 1782 w 11"/>
                  <a:gd name="T3" fmla="*/ 1094 h 12"/>
                  <a:gd name="T4" fmla="*/ 659 w 11"/>
                  <a:gd name="T5" fmla="*/ 1801 h 12"/>
                  <a:gd name="T6" fmla="*/ 156 w 11"/>
                  <a:gd name="T7" fmla="*/ 621 h 12"/>
                  <a:gd name="T8" fmla="*/ 1257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0"/>
                    </a:moveTo>
                    <a:cubicBezTo>
                      <a:pt x="10" y="1"/>
                      <a:pt x="11" y="4"/>
                      <a:pt x="10" y="7"/>
                    </a:cubicBezTo>
                    <a:cubicBezTo>
                      <a:pt x="9" y="10"/>
                      <a:pt x="7" y="12"/>
                      <a:pt x="4" y="11"/>
                    </a:cubicBezTo>
                    <a:cubicBezTo>
                      <a:pt x="2" y="10"/>
                      <a:pt x="0" y="7"/>
                      <a:pt x="1" y="4"/>
                    </a:cubicBezTo>
                    <a:cubicBezTo>
                      <a:pt x="2" y="1"/>
                      <a:pt x="5" y="0"/>
                      <a:pt x="7"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09" name="Freeform 110"/>
              <p:cNvSpPr>
                <a:spLocks noChangeArrowheads="1"/>
              </p:cNvSpPr>
              <p:nvPr/>
            </p:nvSpPr>
            <p:spPr bwMode="auto">
              <a:xfrm>
                <a:off x="328" y="1060"/>
                <a:ext cx="26" cy="31"/>
              </a:xfrm>
              <a:custGeom>
                <a:avLst/>
                <a:gdLst>
                  <a:gd name="T0" fmla="*/ 1257 w 11"/>
                  <a:gd name="T1" fmla="*/ 165 h 13"/>
                  <a:gd name="T2" fmla="*/ 1257 w 11"/>
                  <a:gd name="T3" fmla="*/ 393 h 13"/>
                  <a:gd name="T4" fmla="*/ 1402 w 11"/>
                  <a:gd name="T5" fmla="*/ 558 h 13"/>
                  <a:gd name="T6" fmla="*/ 1782 w 11"/>
                  <a:gd name="T7" fmla="*/ 1450 h 13"/>
                  <a:gd name="T8" fmla="*/ 1558 w 11"/>
                  <a:gd name="T9" fmla="*/ 1843 h 13"/>
                  <a:gd name="T10" fmla="*/ 659 w 11"/>
                  <a:gd name="T11" fmla="*/ 2008 h 13"/>
                  <a:gd name="T12" fmla="*/ 532 w 11"/>
                  <a:gd name="T13" fmla="*/ 2008 h 13"/>
                  <a:gd name="T14" fmla="*/ 369 w 11"/>
                  <a:gd name="T15" fmla="*/ 1068 h 13"/>
                  <a:gd name="T16" fmla="*/ 532 w 11"/>
                  <a:gd name="T17" fmla="*/ 773 h 13"/>
                  <a:gd name="T18" fmla="*/ 1257 w 11"/>
                  <a:gd name="T19" fmla="*/ 393 h 13"/>
                  <a:gd name="T20" fmla="*/ 1257 w 11"/>
                  <a:gd name="T21" fmla="*/ 165 h 13"/>
                  <a:gd name="T22" fmla="*/ 1257 w 11"/>
                  <a:gd name="T23" fmla="*/ 165 h 13"/>
                  <a:gd name="T24" fmla="*/ 369 w 11"/>
                  <a:gd name="T25" fmla="*/ 558 h 13"/>
                  <a:gd name="T26" fmla="*/ 156 w 11"/>
                  <a:gd name="T27" fmla="*/ 937 h 13"/>
                  <a:gd name="T28" fmla="*/ 369 w 11"/>
                  <a:gd name="T29" fmla="*/ 2234 h 13"/>
                  <a:gd name="T30" fmla="*/ 659 w 11"/>
                  <a:gd name="T31" fmla="*/ 2234 h 13"/>
                  <a:gd name="T32" fmla="*/ 1782 w 11"/>
                  <a:gd name="T33" fmla="*/ 1843 h 13"/>
                  <a:gd name="T34" fmla="*/ 1900 w 11"/>
                  <a:gd name="T35" fmla="*/ 1450 h 13"/>
                  <a:gd name="T36" fmla="*/ 1558 w 11"/>
                  <a:gd name="T37" fmla="*/ 393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8" y="2"/>
                      <a:pt x="8" y="2"/>
                      <a:pt x="8" y="3"/>
                    </a:cubicBezTo>
                    <a:cubicBezTo>
                      <a:pt x="10" y="4"/>
                      <a:pt x="10" y="6"/>
                      <a:pt x="10" y="8"/>
                    </a:cubicBezTo>
                    <a:cubicBezTo>
                      <a:pt x="10" y="9"/>
                      <a:pt x="9" y="9"/>
                      <a:pt x="9" y="10"/>
                    </a:cubicBezTo>
                    <a:cubicBezTo>
                      <a:pt x="8" y="11"/>
                      <a:pt x="6" y="12"/>
                      <a:pt x="4" y="11"/>
                    </a:cubicBezTo>
                    <a:cubicBezTo>
                      <a:pt x="4" y="11"/>
                      <a:pt x="3" y="11"/>
                      <a:pt x="3" y="11"/>
                    </a:cubicBezTo>
                    <a:cubicBezTo>
                      <a:pt x="2" y="10"/>
                      <a:pt x="1" y="8"/>
                      <a:pt x="2" y="6"/>
                    </a:cubicBezTo>
                    <a:cubicBezTo>
                      <a:pt x="2" y="5"/>
                      <a:pt x="2" y="4"/>
                      <a:pt x="3" y="4"/>
                    </a:cubicBezTo>
                    <a:cubicBezTo>
                      <a:pt x="4" y="2"/>
                      <a:pt x="6" y="2"/>
                      <a:pt x="7" y="2"/>
                    </a:cubicBezTo>
                    <a:cubicBezTo>
                      <a:pt x="7" y="1"/>
                      <a:pt x="7" y="1"/>
                      <a:pt x="7" y="1"/>
                    </a:cubicBezTo>
                    <a:cubicBezTo>
                      <a:pt x="7" y="1"/>
                      <a:pt x="7" y="1"/>
                      <a:pt x="7" y="1"/>
                    </a:cubicBezTo>
                    <a:cubicBezTo>
                      <a:pt x="5" y="0"/>
                      <a:pt x="3" y="1"/>
                      <a:pt x="2" y="3"/>
                    </a:cubicBezTo>
                    <a:cubicBezTo>
                      <a:pt x="1" y="4"/>
                      <a:pt x="1" y="4"/>
                      <a:pt x="1" y="5"/>
                    </a:cubicBezTo>
                    <a:cubicBezTo>
                      <a:pt x="0" y="8"/>
                      <a:pt x="1" y="10"/>
                      <a:pt x="2" y="12"/>
                    </a:cubicBezTo>
                    <a:cubicBezTo>
                      <a:pt x="3" y="12"/>
                      <a:pt x="3" y="12"/>
                      <a:pt x="4" y="12"/>
                    </a:cubicBezTo>
                    <a:cubicBezTo>
                      <a:pt x="6" y="13"/>
                      <a:pt x="8" y="12"/>
                      <a:pt x="10" y="10"/>
                    </a:cubicBezTo>
                    <a:cubicBezTo>
                      <a:pt x="10" y="10"/>
                      <a:pt x="10" y="9"/>
                      <a:pt x="11" y="8"/>
                    </a:cubicBezTo>
                    <a:cubicBezTo>
                      <a:pt x="11" y="6"/>
                      <a:pt x="11" y="3"/>
                      <a:pt x="9" y="2"/>
                    </a:cubicBezTo>
                    <a:cubicBezTo>
                      <a:pt x="8" y="1"/>
                      <a:pt x="8" y="1"/>
                      <a:pt x="7"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0" name="Freeform 111"/>
              <p:cNvSpPr>
                <a:spLocks noChangeArrowheads="1"/>
              </p:cNvSpPr>
              <p:nvPr/>
            </p:nvSpPr>
            <p:spPr bwMode="auto">
              <a:xfrm>
                <a:off x="267" y="987"/>
                <a:ext cx="26" cy="28"/>
              </a:xfrm>
              <a:custGeom>
                <a:avLst/>
                <a:gdLst>
                  <a:gd name="T0" fmla="*/ 1257 w 11"/>
                  <a:gd name="T1" fmla="*/ 152 h 12"/>
                  <a:gd name="T2" fmla="*/ 1782 w 11"/>
                  <a:gd name="T3" fmla="*/ 1307 h 12"/>
                  <a:gd name="T4" fmla="*/ 659 w 11"/>
                  <a:gd name="T5" fmla="*/ 1932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9" y="2"/>
                      <a:pt x="11" y="5"/>
                      <a:pt x="10" y="8"/>
                    </a:cubicBezTo>
                    <a:cubicBezTo>
                      <a:pt x="9" y="11"/>
                      <a:pt x="6" y="12"/>
                      <a:pt x="4" y="12"/>
                    </a:cubicBezTo>
                    <a:cubicBezTo>
                      <a:pt x="1" y="11"/>
                      <a:pt x="0" y="8"/>
                      <a:pt x="1" y="5"/>
                    </a:cubicBezTo>
                    <a:cubicBezTo>
                      <a:pt x="2" y="2"/>
                      <a:pt x="4"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1" name="Freeform 112"/>
              <p:cNvSpPr>
                <a:spLocks noChangeArrowheads="1"/>
              </p:cNvSpPr>
              <p:nvPr/>
            </p:nvSpPr>
            <p:spPr bwMode="auto">
              <a:xfrm>
                <a:off x="267" y="987"/>
                <a:ext cx="26" cy="31"/>
              </a:xfrm>
              <a:custGeom>
                <a:avLst/>
                <a:gdLst>
                  <a:gd name="T0" fmla="*/ 1257 w 11"/>
                  <a:gd name="T1" fmla="*/ 165 h 13"/>
                  <a:gd name="T2" fmla="*/ 1257 w 11"/>
                  <a:gd name="T3" fmla="*/ 393 h 13"/>
                  <a:gd name="T4" fmla="*/ 1402 w 11"/>
                  <a:gd name="T5" fmla="*/ 393 h 13"/>
                  <a:gd name="T6" fmla="*/ 1558 w 11"/>
                  <a:gd name="T7" fmla="*/ 1331 h 13"/>
                  <a:gd name="T8" fmla="*/ 1402 w 11"/>
                  <a:gd name="T9" fmla="*/ 1614 h 13"/>
                  <a:gd name="T10" fmla="*/ 659 w 11"/>
                  <a:gd name="T11" fmla="*/ 2008 h 13"/>
                  <a:gd name="T12" fmla="*/ 532 w 11"/>
                  <a:gd name="T13" fmla="*/ 1843 h 13"/>
                  <a:gd name="T14" fmla="*/ 156 w 11"/>
                  <a:gd name="T15" fmla="*/ 937 h 13"/>
                  <a:gd name="T16" fmla="*/ 369 w 11"/>
                  <a:gd name="T17" fmla="*/ 558 h 13"/>
                  <a:gd name="T18" fmla="*/ 1257 w 11"/>
                  <a:gd name="T19" fmla="*/ 393 h 13"/>
                  <a:gd name="T20" fmla="*/ 1257 w 11"/>
                  <a:gd name="T21" fmla="*/ 165 h 13"/>
                  <a:gd name="T22" fmla="*/ 1257 w 11"/>
                  <a:gd name="T23" fmla="*/ 165 h 13"/>
                  <a:gd name="T24" fmla="*/ 156 w 11"/>
                  <a:gd name="T25" fmla="*/ 558 h 13"/>
                  <a:gd name="T26" fmla="*/ 0 w 11"/>
                  <a:gd name="T27" fmla="*/ 937 h 13"/>
                  <a:gd name="T28" fmla="*/ 369 w 11"/>
                  <a:gd name="T29" fmla="*/ 2008 h 13"/>
                  <a:gd name="T30" fmla="*/ 659 w 11"/>
                  <a:gd name="T31" fmla="*/ 2234 h 13"/>
                  <a:gd name="T32" fmla="*/ 1558 w 11"/>
                  <a:gd name="T33" fmla="*/ 1843 h 13"/>
                  <a:gd name="T34" fmla="*/ 1782 w 11"/>
                  <a:gd name="T35" fmla="*/ 1450 h 13"/>
                  <a:gd name="T36" fmla="*/ 1402 w 11"/>
                  <a:gd name="T37" fmla="*/ 165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7" y="2"/>
                      <a:pt x="7" y="2"/>
                      <a:pt x="8" y="2"/>
                    </a:cubicBezTo>
                    <a:cubicBezTo>
                      <a:pt x="9" y="3"/>
                      <a:pt x="10" y="5"/>
                      <a:pt x="9" y="7"/>
                    </a:cubicBezTo>
                    <a:cubicBezTo>
                      <a:pt x="9" y="8"/>
                      <a:pt x="9" y="9"/>
                      <a:pt x="8" y="9"/>
                    </a:cubicBezTo>
                    <a:cubicBezTo>
                      <a:pt x="7" y="11"/>
                      <a:pt x="5" y="11"/>
                      <a:pt x="4" y="11"/>
                    </a:cubicBezTo>
                    <a:cubicBezTo>
                      <a:pt x="3" y="11"/>
                      <a:pt x="3" y="11"/>
                      <a:pt x="3" y="10"/>
                    </a:cubicBezTo>
                    <a:cubicBezTo>
                      <a:pt x="1" y="9"/>
                      <a:pt x="1" y="7"/>
                      <a:pt x="1" y="5"/>
                    </a:cubicBezTo>
                    <a:cubicBezTo>
                      <a:pt x="1" y="4"/>
                      <a:pt x="2" y="4"/>
                      <a:pt x="2" y="3"/>
                    </a:cubicBezTo>
                    <a:cubicBezTo>
                      <a:pt x="3" y="2"/>
                      <a:pt x="5" y="1"/>
                      <a:pt x="7" y="2"/>
                    </a:cubicBezTo>
                    <a:cubicBezTo>
                      <a:pt x="7" y="1"/>
                      <a:pt x="7" y="1"/>
                      <a:pt x="7" y="1"/>
                    </a:cubicBezTo>
                    <a:cubicBezTo>
                      <a:pt x="7" y="1"/>
                      <a:pt x="7" y="1"/>
                      <a:pt x="7" y="1"/>
                    </a:cubicBezTo>
                    <a:cubicBezTo>
                      <a:pt x="5" y="0"/>
                      <a:pt x="3" y="1"/>
                      <a:pt x="1" y="3"/>
                    </a:cubicBezTo>
                    <a:cubicBezTo>
                      <a:pt x="1" y="3"/>
                      <a:pt x="0" y="4"/>
                      <a:pt x="0" y="5"/>
                    </a:cubicBezTo>
                    <a:cubicBezTo>
                      <a:pt x="0" y="7"/>
                      <a:pt x="0" y="10"/>
                      <a:pt x="2" y="11"/>
                    </a:cubicBezTo>
                    <a:cubicBezTo>
                      <a:pt x="3" y="12"/>
                      <a:pt x="3" y="12"/>
                      <a:pt x="4" y="12"/>
                    </a:cubicBezTo>
                    <a:cubicBezTo>
                      <a:pt x="6" y="13"/>
                      <a:pt x="8" y="12"/>
                      <a:pt x="9" y="10"/>
                    </a:cubicBezTo>
                    <a:cubicBezTo>
                      <a:pt x="10" y="9"/>
                      <a:pt x="10" y="9"/>
                      <a:pt x="10" y="8"/>
                    </a:cubicBezTo>
                    <a:cubicBezTo>
                      <a:pt x="11" y="5"/>
                      <a:pt x="10" y="3"/>
                      <a:pt x="8" y="1"/>
                    </a:cubicBezTo>
                    <a:cubicBezTo>
                      <a:pt x="8" y="1"/>
                      <a:pt x="8" y="1"/>
                      <a:pt x="7"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2" name="Freeform 113"/>
              <p:cNvSpPr>
                <a:spLocks noChangeArrowheads="1"/>
              </p:cNvSpPr>
              <p:nvPr/>
            </p:nvSpPr>
            <p:spPr bwMode="auto">
              <a:xfrm>
                <a:off x="316" y="1039"/>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7"/>
                    </a:cubicBezTo>
                    <a:cubicBezTo>
                      <a:pt x="9" y="10"/>
                      <a:pt x="6" y="12"/>
                      <a:pt x="4" y="11"/>
                    </a:cubicBezTo>
                    <a:cubicBezTo>
                      <a:pt x="1" y="11"/>
                      <a:pt x="0" y="8"/>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3" name="Freeform 114"/>
              <p:cNvSpPr>
                <a:spLocks noChangeArrowheads="1"/>
              </p:cNvSpPr>
              <p:nvPr/>
            </p:nvSpPr>
            <p:spPr bwMode="auto">
              <a:xfrm>
                <a:off x="316" y="1039"/>
                <a:ext cx="26" cy="28"/>
              </a:xfrm>
              <a:custGeom>
                <a:avLst/>
                <a:gdLst>
                  <a:gd name="T0" fmla="*/ 1257 w 11"/>
                  <a:gd name="T1" fmla="*/ 152 h 12"/>
                  <a:gd name="T2" fmla="*/ 1257 w 11"/>
                  <a:gd name="T3" fmla="*/ 152 h 12"/>
                  <a:gd name="T4" fmla="*/ 1402 w 11"/>
                  <a:gd name="T5" fmla="*/ 355 h 12"/>
                  <a:gd name="T6" fmla="*/ 1782 w 11"/>
                  <a:gd name="T7" fmla="*/ 1094 h 12"/>
                  <a:gd name="T8" fmla="*/ 1558 w 11"/>
                  <a:gd name="T9" fmla="*/ 1449 h 12"/>
                  <a:gd name="T10" fmla="*/ 659 w 11"/>
                  <a:gd name="T11" fmla="*/ 1801 h 12"/>
                  <a:gd name="T12" fmla="*/ 532 w 11"/>
                  <a:gd name="T13" fmla="*/ 1601 h 12"/>
                  <a:gd name="T14" fmla="*/ 369 w 11"/>
                  <a:gd name="T15" fmla="*/ 828 h 12"/>
                  <a:gd name="T16" fmla="*/ 369 w 11"/>
                  <a:gd name="T17" fmla="*/ 469 h 12"/>
                  <a:gd name="T18" fmla="*/ 1257 w 11"/>
                  <a:gd name="T19" fmla="*/ 152 h 12"/>
                  <a:gd name="T20" fmla="*/ 1257 w 11"/>
                  <a:gd name="T21" fmla="*/ 152 h 12"/>
                  <a:gd name="T22" fmla="*/ 1257 w 11"/>
                  <a:gd name="T23" fmla="*/ 0 h 12"/>
                  <a:gd name="T24" fmla="*/ 369 w 11"/>
                  <a:gd name="T25" fmla="*/ 355 h 12"/>
                  <a:gd name="T26" fmla="*/ 0 w 11"/>
                  <a:gd name="T27" fmla="*/ 828 h 12"/>
                  <a:gd name="T28" fmla="*/ 369 w 11"/>
                  <a:gd name="T29" fmla="*/ 1801 h 12"/>
                  <a:gd name="T30" fmla="*/ 659 w 11"/>
                  <a:gd name="T31" fmla="*/ 1932 h 12"/>
                  <a:gd name="T32" fmla="*/ 1558 w 11"/>
                  <a:gd name="T33" fmla="*/ 1601 h 12"/>
                  <a:gd name="T34" fmla="*/ 1900 w 11"/>
                  <a:gd name="T35" fmla="*/ 1307 h 12"/>
                  <a:gd name="T36" fmla="*/ 1558 w 11"/>
                  <a:gd name="T37" fmla="*/ 152 h 12"/>
                  <a:gd name="T38" fmla="*/ 1257 w 11"/>
                  <a:gd name="T39" fmla="*/ 0 h 12"/>
                  <a:gd name="T40" fmla="*/ 1257 w 11"/>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7" y="1"/>
                      <a:pt x="8" y="2"/>
                      <a:pt x="8" y="2"/>
                    </a:cubicBezTo>
                    <a:cubicBezTo>
                      <a:pt x="9" y="3"/>
                      <a:pt x="10" y="5"/>
                      <a:pt x="10" y="7"/>
                    </a:cubicBezTo>
                    <a:cubicBezTo>
                      <a:pt x="9" y="8"/>
                      <a:pt x="9" y="9"/>
                      <a:pt x="9" y="9"/>
                    </a:cubicBezTo>
                    <a:cubicBezTo>
                      <a:pt x="7" y="11"/>
                      <a:pt x="6" y="11"/>
                      <a:pt x="4" y="11"/>
                    </a:cubicBezTo>
                    <a:cubicBezTo>
                      <a:pt x="4" y="11"/>
                      <a:pt x="3" y="10"/>
                      <a:pt x="3" y="10"/>
                    </a:cubicBezTo>
                    <a:cubicBezTo>
                      <a:pt x="2" y="9"/>
                      <a:pt x="1" y="7"/>
                      <a:pt x="2" y="5"/>
                    </a:cubicBezTo>
                    <a:cubicBezTo>
                      <a:pt x="2" y="4"/>
                      <a:pt x="2" y="4"/>
                      <a:pt x="2" y="3"/>
                    </a:cubicBezTo>
                    <a:cubicBezTo>
                      <a:pt x="4" y="2"/>
                      <a:pt x="5" y="1"/>
                      <a:pt x="7" y="1"/>
                    </a:cubicBezTo>
                    <a:cubicBezTo>
                      <a:pt x="7" y="1"/>
                      <a:pt x="7" y="1"/>
                      <a:pt x="7" y="1"/>
                    </a:cubicBezTo>
                    <a:cubicBezTo>
                      <a:pt x="7" y="0"/>
                      <a:pt x="7" y="0"/>
                      <a:pt x="7" y="0"/>
                    </a:cubicBezTo>
                    <a:cubicBezTo>
                      <a:pt x="5" y="0"/>
                      <a:pt x="3" y="1"/>
                      <a:pt x="2" y="2"/>
                    </a:cubicBezTo>
                    <a:cubicBezTo>
                      <a:pt x="1" y="3"/>
                      <a:pt x="1" y="4"/>
                      <a:pt x="0" y="5"/>
                    </a:cubicBezTo>
                    <a:cubicBezTo>
                      <a:pt x="0" y="7"/>
                      <a:pt x="1" y="10"/>
                      <a:pt x="2" y="11"/>
                    </a:cubicBezTo>
                    <a:cubicBezTo>
                      <a:pt x="3" y="11"/>
                      <a:pt x="3" y="12"/>
                      <a:pt x="4" y="12"/>
                    </a:cubicBezTo>
                    <a:cubicBezTo>
                      <a:pt x="6" y="12"/>
                      <a:pt x="8" y="12"/>
                      <a:pt x="9" y="10"/>
                    </a:cubicBezTo>
                    <a:cubicBezTo>
                      <a:pt x="10" y="9"/>
                      <a:pt x="10" y="8"/>
                      <a:pt x="11" y="8"/>
                    </a:cubicBezTo>
                    <a:cubicBezTo>
                      <a:pt x="11" y="5"/>
                      <a:pt x="11" y="2"/>
                      <a:pt x="9" y="1"/>
                    </a:cubicBezTo>
                    <a:cubicBezTo>
                      <a:pt x="8" y="1"/>
                      <a:pt x="8" y="0"/>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4" name="Freeform 115"/>
              <p:cNvSpPr>
                <a:spLocks noChangeArrowheads="1"/>
              </p:cNvSpPr>
              <p:nvPr/>
            </p:nvSpPr>
            <p:spPr bwMode="auto">
              <a:xfrm>
                <a:off x="302" y="1020"/>
                <a:ext cx="24" cy="28"/>
              </a:xfrm>
              <a:custGeom>
                <a:avLst/>
                <a:gdLst>
                  <a:gd name="T0" fmla="*/ 1354 w 10"/>
                  <a:gd name="T1" fmla="*/ 0 h 12"/>
                  <a:gd name="T2" fmla="*/ 1925 w 10"/>
                  <a:gd name="T3" fmla="*/ 1094 h 12"/>
                  <a:gd name="T4" fmla="*/ 802 w 10"/>
                  <a:gd name="T5" fmla="*/ 1801 h 12"/>
                  <a:gd name="T6" fmla="*/ 168 w 10"/>
                  <a:gd name="T7" fmla="*/ 621 h 12"/>
                  <a:gd name="T8" fmla="*/ 1354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7" y="0"/>
                    </a:moveTo>
                    <a:cubicBezTo>
                      <a:pt x="9" y="1"/>
                      <a:pt x="10" y="4"/>
                      <a:pt x="10" y="7"/>
                    </a:cubicBezTo>
                    <a:cubicBezTo>
                      <a:pt x="9" y="10"/>
                      <a:pt x="6" y="12"/>
                      <a:pt x="4" y="11"/>
                    </a:cubicBezTo>
                    <a:cubicBezTo>
                      <a:pt x="1" y="10"/>
                      <a:pt x="0" y="7"/>
                      <a:pt x="1" y="4"/>
                    </a:cubicBezTo>
                    <a:cubicBezTo>
                      <a:pt x="1" y="1"/>
                      <a:pt x="4" y="0"/>
                      <a:pt x="7"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5" name="Freeform 116"/>
              <p:cNvSpPr>
                <a:spLocks noChangeArrowheads="1"/>
              </p:cNvSpPr>
              <p:nvPr/>
            </p:nvSpPr>
            <p:spPr bwMode="auto">
              <a:xfrm>
                <a:off x="300" y="1018"/>
                <a:ext cx="28" cy="30"/>
              </a:xfrm>
              <a:custGeom>
                <a:avLst/>
                <a:gdLst>
                  <a:gd name="T0" fmla="*/ 1307 w 12"/>
                  <a:gd name="T1" fmla="*/ 150 h 13"/>
                  <a:gd name="T2" fmla="*/ 1094 w 12"/>
                  <a:gd name="T3" fmla="*/ 346 h 13"/>
                  <a:gd name="T4" fmla="*/ 1449 w 12"/>
                  <a:gd name="T5" fmla="*/ 452 h 13"/>
                  <a:gd name="T6" fmla="*/ 1601 w 12"/>
                  <a:gd name="T7" fmla="*/ 1193 h 13"/>
                  <a:gd name="T8" fmla="*/ 1449 w 12"/>
                  <a:gd name="T9" fmla="*/ 1502 h 13"/>
                  <a:gd name="T10" fmla="*/ 828 w 12"/>
                  <a:gd name="T11" fmla="*/ 1645 h 13"/>
                  <a:gd name="T12" fmla="*/ 621 w 12"/>
                  <a:gd name="T13" fmla="*/ 1645 h 13"/>
                  <a:gd name="T14" fmla="*/ 355 w 12"/>
                  <a:gd name="T15" fmla="*/ 798 h 13"/>
                  <a:gd name="T16" fmla="*/ 469 w 12"/>
                  <a:gd name="T17" fmla="*/ 591 h 13"/>
                  <a:gd name="T18" fmla="*/ 1094 w 12"/>
                  <a:gd name="T19" fmla="*/ 346 h 13"/>
                  <a:gd name="T20" fmla="*/ 1307 w 12"/>
                  <a:gd name="T21" fmla="*/ 150 h 13"/>
                  <a:gd name="T22" fmla="*/ 1307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307 w 12"/>
                  <a:gd name="T39" fmla="*/ 150 h 13"/>
                  <a:gd name="T40" fmla="*/ 1307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8" y="1"/>
                    </a:moveTo>
                    <a:cubicBezTo>
                      <a:pt x="7" y="2"/>
                      <a:pt x="7" y="2"/>
                      <a:pt x="7" y="2"/>
                    </a:cubicBezTo>
                    <a:cubicBezTo>
                      <a:pt x="8" y="2"/>
                      <a:pt x="8" y="2"/>
                      <a:pt x="9" y="3"/>
                    </a:cubicBezTo>
                    <a:cubicBezTo>
                      <a:pt x="10" y="4"/>
                      <a:pt x="11" y="6"/>
                      <a:pt x="10" y="8"/>
                    </a:cubicBezTo>
                    <a:cubicBezTo>
                      <a:pt x="10" y="9"/>
                      <a:pt x="10" y="9"/>
                      <a:pt x="9" y="10"/>
                    </a:cubicBezTo>
                    <a:cubicBezTo>
                      <a:pt x="8" y="11"/>
                      <a:pt x="6" y="12"/>
                      <a:pt x="5" y="11"/>
                    </a:cubicBezTo>
                    <a:cubicBezTo>
                      <a:pt x="4" y="11"/>
                      <a:pt x="4" y="11"/>
                      <a:pt x="4" y="11"/>
                    </a:cubicBezTo>
                    <a:cubicBezTo>
                      <a:pt x="2" y="10"/>
                      <a:pt x="1" y="8"/>
                      <a:pt x="2" y="5"/>
                    </a:cubicBezTo>
                    <a:cubicBezTo>
                      <a:pt x="2" y="5"/>
                      <a:pt x="3" y="4"/>
                      <a:pt x="3" y="4"/>
                    </a:cubicBezTo>
                    <a:cubicBezTo>
                      <a:pt x="4" y="2"/>
                      <a:pt x="6" y="1"/>
                      <a:pt x="7" y="2"/>
                    </a:cubicBezTo>
                    <a:cubicBezTo>
                      <a:pt x="8" y="1"/>
                      <a:pt x="8" y="1"/>
                      <a:pt x="8" y="1"/>
                    </a:cubicBezTo>
                    <a:cubicBezTo>
                      <a:pt x="8" y="1"/>
                      <a:pt x="8" y="1"/>
                      <a:pt x="8" y="1"/>
                    </a:cubicBezTo>
                    <a:cubicBezTo>
                      <a:pt x="6" y="0"/>
                      <a:pt x="4" y="1"/>
                      <a:pt x="2" y="3"/>
                    </a:cubicBezTo>
                    <a:cubicBezTo>
                      <a:pt x="2" y="4"/>
                      <a:pt x="1" y="4"/>
                      <a:pt x="1" y="5"/>
                    </a:cubicBezTo>
                    <a:cubicBezTo>
                      <a:pt x="0" y="8"/>
                      <a:pt x="1" y="10"/>
                      <a:pt x="3" y="12"/>
                    </a:cubicBezTo>
                    <a:cubicBezTo>
                      <a:pt x="3" y="12"/>
                      <a:pt x="4" y="12"/>
                      <a:pt x="4" y="12"/>
                    </a:cubicBezTo>
                    <a:cubicBezTo>
                      <a:pt x="6" y="13"/>
                      <a:pt x="9" y="12"/>
                      <a:pt x="10" y="10"/>
                    </a:cubicBezTo>
                    <a:cubicBezTo>
                      <a:pt x="10" y="10"/>
                      <a:pt x="11" y="9"/>
                      <a:pt x="11" y="8"/>
                    </a:cubicBezTo>
                    <a:cubicBezTo>
                      <a:pt x="12" y="6"/>
                      <a:pt x="11" y="3"/>
                      <a:pt x="9" y="2"/>
                    </a:cubicBezTo>
                    <a:cubicBezTo>
                      <a:pt x="9" y="1"/>
                      <a:pt x="8" y="1"/>
                      <a:pt x="8" y="1"/>
                    </a:cubicBezTo>
                    <a:cubicBezTo>
                      <a:pt x="8" y="1"/>
                      <a:pt x="8" y="1"/>
                      <a:pt x="8"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6" name="Freeform 117"/>
              <p:cNvSpPr>
                <a:spLocks noChangeArrowheads="1"/>
              </p:cNvSpPr>
              <p:nvPr/>
            </p:nvSpPr>
            <p:spPr bwMode="auto">
              <a:xfrm>
                <a:off x="286" y="1004"/>
                <a:ext cx="23" cy="28"/>
              </a:xfrm>
              <a:custGeom>
                <a:avLst/>
                <a:gdLst>
                  <a:gd name="T0" fmla="*/ 899 w 10"/>
                  <a:gd name="T1" fmla="*/ 0 h 12"/>
                  <a:gd name="T2" fmla="*/ 1339 w 10"/>
                  <a:gd name="T3" fmla="*/ 1094 h 12"/>
                  <a:gd name="T4" fmla="*/ 448 w 10"/>
                  <a:gd name="T5" fmla="*/ 1801 h 12"/>
                  <a:gd name="T6" fmla="*/ 0 w 10"/>
                  <a:gd name="T7" fmla="*/ 621 h 12"/>
                  <a:gd name="T8" fmla="*/ 899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0"/>
                    </a:moveTo>
                    <a:cubicBezTo>
                      <a:pt x="9" y="1"/>
                      <a:pt x="10" y="4"/>
                      <a:pt x="9" y="7"/>
                    </a:cubicBezTo>
                    <a:cubicBezTo>
                      <a:pt x="9" y="10"/>
                      <a:pt x="6" y="12"/>
                      <a:pt x="3" y="11"/>
                    </a:cubicBezTo>
                    <a:cubicBezTo>
                      <a:pt x="1" y="10"/>
                      <a:pt x="0" y="7"/>
                      <a:pt x="0" y="4"/>
                    </a:cubicBezTo>
                    <a:cubicBezTo>
                      <a:pt x="1" y="1"/>
                      <a:pt x="4" y="0"/>
                      <a:pt x="6"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7" name="Freeform 118"/>
              <p:cNvSpPr>
                <a:spLocks noChangeArrowheads="1"/>
              </p:cNvSpPr>
              <p:nvPr/>
            </p:nvSpPr>
            <p:spPr bwMode="auto">
              <a:xfrm>
                <a:off x="283" y="1001"/>
                <a:ext cx="29" cy="31"/>
              </a:xfrm>
              <a:custGeom>
                <a:avLst/>
                <a:gdLst>
                  <a:gd name="T0" fmla="*/ 1397 w 12"/>
                  <a:gd name="T1" fmla="*/ 165 h 13"/>
                  <a:gd name="T2" fmla="*/ 1397 w 12"/>
                  <a:gd name="T3" fmla="*/ 393 h 13"/>
                  <a:gd name="T4" fmla="*/ 1566 w 12"/>
                  <a:gd name="T5" fmla="*/ 558 h 13"/>
                  <a:gd name="T6" fmla="*/ 1974 w 12"/>
                  <a:gd name="T7" fmla="*/ 1450 h 13"/>
                  <a:gd name="T8" fmla="*/ 1805 w 12"/>
                  <a:gd name="T9" fmla="*/ 1843 h 13"/>
                  <a:gd name="T10" fmla="*/ 986 w 12"/>
                  <a:gd name="T11" fmla="*/ 2008 h 13"/>
                  <a:gd name="T12" fmla="*/ 578 w 12"/>
                  <a:gd name="T13" fmla="*/ 2008 h 13"/>
                  <a:gd name="T14" fmla="*/ 408 w 12"/>
                  <a:gd name="T15" fmla="*/ 937 h 13"/>
                  <a:gd name="T16" fmla="*/ 578 w 12"/>
                  <a:gd name="T17" fmla="*/ 773 h 13"/>
                  <a:gd name="T18" fmla="*/ 1397 w 12"/>
                  <a:gd name="T19" fmla="*/ 393 h 13"/>
                  <a:gd name="T20" fmla="*/ 1397 w 12"/>
                  <a:gd name="T21" fmla="*/ 165 h 13"/>
                  <a:gd name="T22" fmla="*/ 1566 w 12"/>
                  <a:gd name="T23" fmla="*/ 165 h 13"/>
                  <a:gd name="T24" fmla="*/ 408 w 12"/>
                  <a:gd name="T25" fmla="*/ 558 h 13"/>
                  <a:gd name="T26" fmla="*/ 169 w 12"/>
                  <a:gd name="T27" fmla="*/ 937 h 13"/>
                  <a:gd name="T28" fmla="*/ 578 w 12"/>
                  <a:gd name="T29" fmla="*/ 2234 h 13"/>
                  <a:gd name="T30" fmla="*/ 817 w 12"/>
                  <a:gd name="T31" fmla="*/ 2234 h 13"/>
                  <a:gd name="T32" fmla="*/ 1974 w 12"/>
                  <a:gd name="T33" fmla="*/ 1843 h 13"/>
                  <a:gd name="T34" fmla="*/ 2214 w 12"/>
                  <a:gd name="T35" fmla="*/ 1450 h 13"/>
                  <a:gd name="T36" fmla="*/ 1805 w 12"/>
                  <a:gd name="T37" fmla="*/ 393 h 13"/>
                  <a:gd name="T38" fmla="*/ 1566 w 12"/>
                  <a:gd name="T39" fmla="*/ 165 h 13"/>
                  <a:gd name="T40" fmla="*/ 1397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1" y="6"/>
                      <a:pt x="10" y="8"/>
                    </a:cubicBezTo>
                    <a:cubicBezTo>
                      <a:pt x="10" y="9"/>
                      <a:pt x="9" y="9"/>
                      <a:pt x="9" y="10"/>
                    </a:cubicBezTo>
                    <a:cubicBezTo>
                      <a:pt x="8" y="11"/>
                      <a:pt x="6" y="12"/>
                      <a:pt x="5"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8" y="1"/>
                      <a:pt x="8" y="1"/>
                      <a:pt x="8" y="1"/>
                    </a:cubicBezTo>
                    <a:cubicBezTo>
                      <a:pt x="6" y="0"/>
                      <a:pt x="3" y="1"/>
                      <a:pt x="2" y="3"/>
                    </a:cubicBezTo>
                    <a:cubicBezTo>
                      <a:pt x="1" y="4"/>
                      <a:pt x="1" y="4"/>
                      <a:pt x="1" y="5"/>
                    </a:cubicBezTo>
                    <a:cubicBezTo>
                      <a:pt x="0" y="8"/>
                      <a:pt x="1" y="10"/>
                      <a:pt x="3" y="12"/>
                    </a:cubicBezTo>
                    <a:cubicBezTo>
                      <a:pt x="3" y="12"/>
                      <a:pt x="4" y="12"/>
                      <a:pt x="4" y="12"/>
                    </a:cubicBezTo>
                    <a:cubicBezTo>
                      <a:pt x="6" y="13"/>
                      <a:pt x="8" y="12"/>
                      <a:pt x="10" y="10"/>
                    </a:cubicBezTo>
                    <a:cubicBezTo>
                      <a:pt x="10" y="10"/>
                      <a:pt x="11" y="9"/>
                      <a:pt x="11" y="8"/>
                    </a:cubicBezTo>
                    <a:cubicBezTo>
                      <a:pt x="12" y="6"/>
                      <a:pt x="11" y="3"/>
                      <a:pt x="9" y="2"/>
                    </a:cubicBezTo>
                    <a:cubicBezTo>
                      <a:pt x="9" y="1"/>
                      <a:pt x="8" y="1"/>
                      <a:pt x="8"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8" name="Freeform 119"/>
              <p:cNvSpPr>
                <a:spLocks noChangeArrowheads="1"/>
              </p:cNvSpPr>
              <p:nvPr/>
            </p:nvSpPr>
            <p:spPr bwMode="auto">
              <a:xfrm>
                <a:off x="246" y="975"/>
                <a:ext cx="25" cy="29"/>
              </a:xfrm>
              <a:custGeom>
                <a:avLst/>
                <a:gdLst>
                  <a:gd name="T0" fmla="*/ 961 w 11"/>
                  <a:gd name="T1" fmla="*/ 169 h 12"/>
                  <a:gd name="T2" fmla="*/ 1384 w 11"/>
                  <a:gd name="T3" fmla="*/ 1397 h 12"/>
                  <a:gd name="T4" fmla="*/ 527 w 11"/>
                  <a:gd name="T5" fmla="*/ 2214 h 12"/>
                  <a:gd name="T6" fmla="*/ 130 w 11"/>
                  <a:gd name="T7" fmla="*/ 986 h 12"/>
                  <a:gd name="T8" fmla="*/ 961 w 11"/>
                  <a:gd name="T9" fmla="*/ 169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4"/>
                      <a:pt x="10" y="7"/>
                    </a:cubicBezTo>
                    <a:cubicBezTo>
                      <a:pt x="9" y="10"/>
                      <a:pt x="7" y="12"/>
                      <a:pt x="4" y="11"/>
                    </a:cubicBezTo>
                    <a:cubicBezTo>
                      <a:pt x="2" y="10"/>
                      <a:pt x="0" y="8"/>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19" name="Freeform 120"/>
              <p:cNvSpPr>
                <a:spLocks noChangeArrowheads="1"/>
              </p:cNvSpPr>
              <p:nvPr/>
            </p:nvSpPr>
            <p:spPr bwMode="auto">
              <a:xfrm>
                <a:off x="246" y="975"/>
                <a:ext cx="25" cy="29"/>
              </a:xfrm>
              <a:custGeom>
                <a:avLst/>
                <a:gdLst>
                  <a:gd name="T0" fmla="*/ 961 w 11"/>
                  <a:gd name="T1" fmla="*/ 169 h 12"/>
                  <a:gd name="T2" fmla="*/ 961 w 11"/>
                  <a:gd name="T3" fmla="*/ 169 h 12"/>
                  <a:gd name="T4" fmla="*/ 1091 w 11"/>
                  <a:gd name="T5" fmla="*/ 408 h 12"/>
                  <a:gd name="T6" fmla="*/ 1384 w 11"/>
                  <a:gd name="T7" fmla="*/ 1397 h 12"/>
                  <a:gd name="T8" fmla="*/ 1198 w 11"/>
                  <a:gd name="T9" fmla="*/ 1805 h 12"/>
                  <a:gd name="T10" fmla="*/ 527 w 11"/>
                  <a:gd name="T11" fmla="*/ 2214 h 12"/>
                  <a:gd name="T12" fmla="*/ 423 w 11"/>
                  <a:gd name="T13" fmla="*/ 1974 h 12"/>
                  <a:gd name="T14" fmla="*/ 295 w 11"/>
                  <a:gd name="T15" fmla="*/ 986 h 12"/>
                  <a:gd name="T16" fmla="*/ 423 w 11"/>
                  <a:gd name="T17" fmla="*/ 578 h 12"/>
                  <a:gd name="T18" fmla="*/ 961 w 11"/>
                  <a:gd name="T19" fmla="*/ 169 h 12"/>
                  <a:gd name="T20" fmla="*/ 961 w 11"/>
                  <a:gd name="T21" fmla="*/ 169 h 12"/>
                  <a:gd name="T22" fmla="*/ 961 w 11"/>
                  <a:gd name="T23" fmla="*/ 0 h 12"/>
                  <a:gd name="T24" fmla="*/ 295 w 11"/>
                  <a:gd name="T25" fmla="*/ 408 h 12"/>
                  <a:gd name="T26" fmla="*/ 130 w 11"/>
                  <a:gd name="T27" fmla="*/ 986 h 12"/>
                  <a:gd name="T28" fmla="*/ 295 w 11"/>
                  <a:gd name="T29" fmla="*/ 2214 h 12"/>
                  <a:gd name="T30" fmla="*/ 527 w 11"/>
                  <a:gd name="T31" fmla="*/ 2383 h 12"/>
                  <a:gd name="T32" fmla="*/ 1384 w 11"/>
                  <a:gd name="T33" fmla="*/ 1974 h 12"/>
                  <a:gd name="T34" fmla="*/ 1523 w 11"/>
                  <a:gd name="T35" fmla="*/ 1397 h 12"/>
                  <a:gd name="T36" fmla="*/ 1198 w 11"/>
                  <a:gd name="T37" fmla="*/ 169 h 12"/>
                  <a:gd name="T38" fmla="*/ 961 w 11"/>
                  <a:gd name="T39" fmla="*/ 0 h 12"/>
                  <a:gd name="T40" fmla="*/ 961 w 11"/>
                  <a:gd name="T41" fmla="*/ 169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8" y="1"/>
                      <a:pt x="8" y="2"/>
                      <a:pt x="8" y="2"/>
                    </a:cubicBezTo>
                    <a:cubicBezTo>
                      <a:pt x="10" y="3"/>
                      <a:pt x="10" y="5"/>
                      <a:pt x="10" y="7"/>
                    </a:cubicBezTo>
                    <a:cubicBezTo>
                      <a:pt x="10" y="8"/>
                      <a:pt x="9" y="9"/>
                      <a:pt x="9" y="9"/>
                    </a:cubicBezTo>
                    <a:cubicBezTo>
                      <a:pt x="8" y="10"/>
                      <a:pt x="6" y="11"/>
                      <a:pt x="4" y="11"/>
                    </a:cubicBezTo>
                    <a:cubicBezTo>
                      <a:pt x="4" y="11"/>
                      <a:pt x="4" y="10"/>
                      <a:pt x="3" y="10"/>
                    </a:cubicBezTo>
                    <a:cubicBezTo>
                      <a:pt x="2" y="9"/>
                      <a:pt x="1" y="7"/>
                      <a:pt x="2" y="5"/>
                    </a:cubicBezTo>
                    <a:cubicBezTo>
                      <a:pt x="2" y="4"/>
                      <a:pt x="2" y="4"/>
                      <a:pt x="3" y="3"/>
                    </a:cubicBezTo>
                    <a:cubicBezTo>
                      <a:pt x="4" y="1"/>
                      <a:pt x="6" y="1"/>
                      <a:pt x="7" y="1"/>
                    </a:cubicBezTo>
                    <a:cubicBezTo>
                      <a:pt x="7" y="1"/>
                      <a:pt x="7" y="1"/>
                      <a:pt x="7" y="1"/>
                    </a:cubicBezTo>
                    <a:cubicBezTo>
                      <a:pt x="7" y="0"/>
                      <a:pt x="7" y="0"/>
                      <a:pt x="7" y="0"/>
                    </a:cubicBezTo>
                    <a:cubicBezTo>
                      <a:pt x="5" y="0"/>
                      <a:pt x="3" y="1"/>
                      <a:pt x="2" y="2"/>
                    </a:cubicBezTo>
                    <a:cubicBezTo>
                      <a:pt x="1" y="3"/>
                      <a:pt x="1" y="4"/>
                      <a:pt x="1" y="5"/>
                    </a:cubicBezTo>
                    <a:cubicBezTo>
                      <a:pt x="0" y="7"/>
                      <a:pt x="1" y="10"/>
                      <a:pt x="2" y="11"/>
                    </a:cubicBezTo>
                    <a:cubicBezTo>
                      <a:pt x="3" y="11"/>
                      <a:pt x="3" y="12"/>
                      <a:pt x="4" y="12"/>
                    </a:cubicBezTo>
                    <a:cubicBezTo>
                      <a:pt x="6" y="12"/>
                      <a:pt x="8" y="11"/>
                      <a:pt x="10" y="10"/>
                    </a:cubicBezTo>
                    <a:cubicBezTo>
                      <a:pt x="10" y="9"/>
                      <a:pt x="11" y="8"/>
                      <a:pt x="11" y="7"/>
                    </a:cubicBezTo>
                    <a:cubicBezTo>
                      <a:pt x="11" y="5"/>
                      <a:pt x="11" y="2"/>
                      <a:pt x="9" y="1"/>
                    </a:cubicBezTo>
                    <a:cubicBezTo>
                      <a:pt x="8" y="1"/>
                      <a:pt x="8" y="0"/>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0" name="Freeform 121"/>
              <p:cNvSpPr>
                <a:spLocks noChangeArrowheads="1"/>
              </p:cNvSpPr>
              <p:nvPr/>
            </p:nvSpPr>
            <p:spPr bwMode="auto">
              <a:xfrm>
                <a:off x="224" y="963"/>
                <a:ext cx="26" cy="29"/>
              </a:xfrm>
              <a:custGeom>
                <a:avLst/>
                <a:gdLst>
                  <a:gd name="T0" fmla="*/ 1257 w 11"/>
                  <a:gd name="T1" fmla="*/ 169 h 12"/>
                  <a:gd name="T2" fmla="*/ 1782 w 11"/>
                  <a:gd name="T3" fmla="*/ 1566 h 12"/>
                  <a:gd name="T4" fmla="*/ 659 w 11"/>
                  <a:gd name="T5" fmla="*/ 2214 h 12"/>
                  <a:gd name="T6" fmla="*/ 156 w 11"/>
                  <a:gd name="T7" fmla="*/ 986 h 12"/>
                  <a:gd name="T8" fmla="*/ 1257 w 11"/>
                  <a:gd name="T9" fmla="*/ 169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8"/>
                    </a:cubicBezTo>
                    <a:cubicBezTo>
                      <a:pt x="9" y="10"/>
                      <a:pt x="7" y="12"/>
                      <a:pt x="4" y="11"/>
                    </a:cubicBezTo>
                    <a:cubicBezTo>
                      <a:pt x="2" y="11"/>
                      <a:pt x="0" y="8"/>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1" name="Freeform 122"/>
              <p:cNvSpPr>
                <a:spLocks noChangeArrowheads="1"/>
              </p:cNvSpPr>
              <p:nvPr/>
            </p:nvSpPr>
            <p:spPr bwMode="auto">
              <a:xfrm>
                <a:off x="224" y="963"/>
                <a:ext cx="26" cy="31"/>
              </a:xfrm>
              <a:custGeom>
                <a:avLst/>
                <a:gdLst>
                  <a:gd name="T0" fmla="*/ 1257 w 11"/>
                  <a:gd name="T1" fmla="*/ 165 h 13"/>
                  <a:gd name="T2" fmla="*/ 1257 w 11"/>
                  <a:gd name="T3" fmla="*/ 393 h 13"/>
                  <a:gd name="T4" fmla="*/ 1402 w 11"/>
                  <a:gd name="T5" fmla="*/ 393 h 13"/>
                  <a:gd name="T6" fmla="*/ 1782 w 11"/>
                  <a:gd name="T7" fmla="*/ 1331 h 13"/>
                  <a:gd name="T8" fmla="*/ 1558 w 11"/>
                  <a:gd name="T9" fmla="*/ 1614 h 13"/>
                  <a:gd name="T10" fmla="*/ 659 w 11"/>
                  <a:gd name="T11" fmla="*/ 2008 h 13"/>
                  <a:gd name="T12" fmla="*/ 532 w 11"/>
                  <a:gd name="T13" fmla="*/ 1843 h 13"/>
                  <a:gd name="T14" fmla="*/ 369 w 11"/>
                  <a:gd name="T15" fmla="*/ 937 h 13"/>
                  <a:gd name="T16" fmla="*/ 532 w 11"/>
                  <a:gd name="T17" fmla="*/ 558 h 13"/>
                  <a:gd name="T18" fmla="*/ 1257 w 11"/>
                  <a:gd name="T19" fmla="*/ 393 h 13"/>
                  <a:gd name="T20" fmla="*/ 1257 w 11"/>
                  <a:gd name="T21" fmla="*/ 165 h 13"/>
                  <a:gd name="T22" fmla="*/ 1257 w 11"/>
                  <a:gd name="T23" fmla="*/ 165 h 13"/>
                  <a:gd name="T24" fmla="*/ 369 w 11"/>
                  <a:gd name="T25" fmla="*/ 558 h 13"/>
                  <a:gd name="T26" fmla="*/ 156 w 11"/>
                  <a:gd name="T27" fmla="*/ 937 h 13"/>
                  <a:gd name="T28" fmla="*/ 369 w 11"/>
                  <a:gd name="T29" fmla="*/ 2008 h 13"/>
                  <a:gd name="T30" fmla="*/ 659 w 11"/>
                  <a:gd name="T31" fmla="*/ 2234 h 13"/>
                  <a:gd name="T32" fmla="*/ 1782 w 11"/>
                  <a:gd name="T33" fmla="*/ 1843 h 13"/>
                  <a:gd name="T34" fmla="*/ 1900 w 11"/>
                  <a:gd name="T35" fmla="*/ 1450 h 13"/>
                  <a:gd name="T36" fmla="*/ 1558 w 11"/>
                  <a:gd name="T37" fmla="*/ 165 h 13"/>
                  <a:gd name="T38" fmla="*/ 1257 w 11"/>
                  <a:gd name="T39" fmla="*/ 165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8" y="2"/>
                      <a:pt x="8" y="2"/>
                      <a:pt x="8" y="2"/>
                    </a:cubicBezTo>
                    <a:cubicBezTo>
                      <a:pt x="10" y="3"/>
                      <a:pt x="10" y="5"/>
                      <a:pt x="10" y="7"/>
                    </a:cubicBezTo>
                    <a:cubicBezTo>
                      <a:pt x="9" y="8"/>
                      <a:pt x="9" y="9"/>
                      <a:pt x="9" y="9"/>
                    </a:cubicBezTo>
                    <a:cubicBezTo>
                      <a:pt x="8" y="11"/>
                      <a:pt x="6" y="11"/>
                      <a:pt x="4" y="11"/>
                    </a:cubicBezTo>
                    <a:cubicBezTo>
                      <a:pt x="4" y="11"/>
                      <a:pt x="3" y="11"/>
                      <a:pt x="3" y="10"/>
                    </a:cubicBezTo>
                    <a:cubicBezTo>
                      <a:pt x="2" y="9"/>
                      <a:pt x="1" y="7"/>
                      <a:pt x="2" y="5"/>
                    </a:cubicBezTo>
                    <a:cubicBezTo>
                      <a:pt x="2" y="4"/>
                      <a:pt x="2" y="4"/>
                      <a:pt x="3" y="3"/>
                    </a:cubicBezTo>
                    <a:cubicBezTo>
                      <a:pt x="4" y="2"/>
                      <a:pt x="6" y="1"/>
                      <a:pt x="7" y="2"/>
                    </a:cubicBezTo>
                    <a:cubicBezTo>
                      <a:pt x="7" y="1"/>
                      <a:pt x="7" y="1"/>
                      <a:pt x="7" y="1"/>
                    </a:cubicBezTo>
                    <a:cubicBezTo>
                      <a:pt x="7" y="1"/>
                      <a:pt x="7" y="1"/>
                      <a:pt x="7" y="1"/>
                    </a:cubicBezTo>
                    <a:cubicBezTo>
                      <a:pt x="5" y="0"/>
                      <a:pt x="3" y="1"/>
                      <a:pt x="2" y="3"/>
                    </a:cubicBezTo>
                    <a:cubicBezTo>
                      <a:pt x="1" y="3"/>
                      <a:pt x="1" y="4"/>
                      <a:pt x="1" y="5"/>
                    </a:cubicBezTo>
                    <a:cubicBezTo>
                      <a:pt x="0" y="7"/>
                      <a:pt x="1" y="10"/>
                      <a:pt x="2" y="11"/>
                    </a:cubicBezTo>
                    <a:cubicBezTo>
                      <a:pt x="3" y="12"/>
                      <a:pt x="3" y="12"/>
                      <a:pt x="4" y="12"/>
                    </a:cubicBezTo>
                    <a:cubicBezTo>
                      <a:pt x="6" y="13"/>
                      <a:pt x="8" y="12"/>
                      <a:pt x="10" y="10"/>
                    </a:cubicBezTo>
                    <a:cubicBezTo>
                      <a:pt x="10" y="9"/>
                      <a:pt x="10" y="9"/>
                      <a:pt x="11" y="8"/>
                    </a:cubicBezTo>
                    <a:cubicBezTo>
                      <a:pt x="11" y="5"/>
                      <a:pt x="11" y="3"/>
                      <a:pt x="9" y="1"/>
                    </a:cubicBezTo>
                    <a:cubicBezTo>
                      <a:pt x="8" y="1"/>
                      <a:pt x="8" y="1"/>
                      <a:pt x="7"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2" name="Freeform 123"/>
              <p:cNvSpPr>
                <a:spLocks noChangeArrowheads="1"/>
              </p:cNvSpPr>
              <p:nvPr/>
            </p:nvSpPr>
            <p:spPr bwMode="auto">
              <a:xfrm>
                <a:off x="352" y="1074"/>
                <a:ext cx="23" cy="29"/>
              </a:xfrm>
              <a:custGeom>
                <a:avLst/>
                <a:gdLst>
                  <a:gd name="T0" fmla="*/ 899 w 10"/>
                  <a:gd name="T1" fmla="*/ 169 h 12"/>
                  <a:gd name="T2" fmla="*/ 1339 w 10"/>
                  <a:gd name="T3" fmla="*/ 1566 h 12"/>
                  <a:gd name="T4" fmla="*/ 448 w 10"/>
                  <a:gd name="T5" fmla="*/ 2383 h 12"/>
                  <a:gd name="T6" fmla="*/ 0 w 10"/>
                  <a:gd name="T7" fmla="*/ 986 h 12"/>
                  <a:gd name="T8" fmla="*/ 899 w 10"/>
                  <a:gd name="T9" fmla="*/ 169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1"/>
                    </a:moveTo>
                    <a:cubicBezTo>
                      <a:pt x="9" y="2"/>
                      <a:pt x="10" y="5"/>
                      <a:pt x="9" y="8"/>
                    </a:cubicBezTo>
                    <a:cubicBezTo>
                      <a:pt x="9" y="11"/>
                      <a:pt x="6" y="12"/>
                      <a:pt x="3" y="12"/>
                    </a:cubicBezTo>
                    <a:cubicBezTo>
                      <a:pt x="1" y="11"/>
                      <a:pt x="0" y="8"/>
                      <a:pt x="0" y="5"/>
                    </a:cubicBezTo>
                    <a:cubicBezTo>
                      <a:pt x="1" y="2"/>
                      <a:pt x="4" y="0"/>
                      <a:pt x="6"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3" name="Freeform 124"/>
              <p:cNvSpPr>
                <a:spLocks noChangeArrowheads="1"/>
              </p:cNvSpPr>
              <p:nvPr/>
            </p:nvSpPr>
            <p:spPr bwMode="auto">
              <a:xfrm>
                <a:off x="349" y="1074"/>
                <a:ext cx="29" cy="31"/>
              </a:xfrm>
              <a:custGeom>
                <a:avLst/>
                <a:gdLst>
                  <a:gd name="T0" fmla="*/ 1397 w 12"/>
                  <a:gd name="T1" fmla="*/ 165 h 13"/>
                  <a:gd name="T2" fmla="*/ 1397 w 12"/>
                  <a:gd name="T3" fmla="*/ 393 h 13"/>
                  <a:gd name="T4" fmla="*/ 1566 w 12"/>
                  <a:gd name="T5" fmla="*/ 393 h 13"/>
                  <a:gd name="T6" fmla="*/ 1974 w 12"/>
                  <a:gd name="T7" fmla="*/ 1450 h 13"/>
                  <a:gd name="T8" fmla="*/ 1805 w 12"/>
                  <a:gd name="T9" fmla="*/ 1614 h 13"/>
                  <a:gd name="T10" fmla="*/ 817 w 12"/>
                  <a:gd name="T11" fmla="*/ 2008 h 13"/>
                  <a:gd name="T12" fmla="*/ 578 w 12"/>
                  <a:gd name="T13" fmla="*/ 2008 h 13"/>
                  <a:gd name="T14" fmla="*/ 408 w 12"/>
                  <a:gd name="T15" fmla="*/ 937 h 13"/>
                  <a:gd name="T16" fmla="*/ 578 w 12"/>
                  <a:gd name="T17" fmla="*/ 558 h 13"/>
                  <a:gd name="T18" fmla="*/ 1397 w 12"/>
                  <a:gd name="T19" fmla="*/ 393 h 13"/>
                  <a:gd name="T20" fmla="*/ 1397 w 12"/>
                  <a:gd name="T21" fmla="*/ 165 h 13"/>
                  <a:gd name="T22" fmla="*/ 1566 w 12"/>
                  <a:gd name="T23" fmla="*/ 165 h 13"/>
                  <a:gd name="T24" fmla="*/ 408 w 12"/>
                  <a:gd name="T25" fmla="*/ 558 h 13"/>
                  <a:gd name="T26" fmla="*/ 169 w 12"/>
                  <a:gd name="T27" fmla="*/ 937 h 13"/>
                  <a:gd name="T28" fmla="*/ 578 w 12"/>
                  <a:gd name="T29" fmla="*/ 2008 h 13"/>
                  <a:gd name="T30" fmla="*/ 817 w 12"/>
                  <a:gd name="T31" fmla="*/ 2234 h 13"/>
                  <a:gd name="T32" fmla="*/ 1974 w 12"/>
                  <a:gd name="T33" fmla="*/ 1843 h 13"/>
                  <a:gd name="T34" fmla="*/ 2214 w 12"/>
                  <a:gd name="T35" fmla="*/ 1450 h 13"/>
                  <a:gd name="T36" fmla="*/ 1805 w 12"/>
                  <a:gd name="T37" fmla="*/ 165 h 13"/>
                  <a:gd name="T38" fmla="*/ 1566 w 12"/>
                  <a:gd name="T39" fmla="*/ 165 h 13"/>
                  <a:gd name="T40" fmla="*/ 1397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2"/>
                    </a:cubicBezTo>
                    <a:cubicBezTo>
                      <a:pt x="10" y="3"/>
                      <a:pt x="10" y="6"/>
                      <a:pt x="10" y="8"/>
                    </a:cubicBezTo>
                    <a:cubicBezTo>
                      <a:pt x="10" y="8"/>
                      <a:pt x="9" y="9"/>
                      <a:pt x="9" y="9"/>
                    </a:cubicBezTo>
                    <a:cubicBezTo>
                      <a:pt x="8" y="11"/>
                      <a:pt x="6" y="12"/>
                      <a:pt x="4" y="11"/>
                    </a:cubicBezTo>
                    <a:cubicBezTo>
                      <a:pt x="4" y="11"/>
                      <a:pt x="4" y="11"/>
                      <a:pt x="3" y="11"/>
                    </a:cubicBezTo>
                    <a:cubicBezTo>
                      <a:pt x="2" y="9"/>
                      <a:pt x="1" y="7"/>
                      <a:pt x="2" y="5"/>
                    </a:cubicBezTo>
                    <a:cubicBezTo>
                      <a:pt x="2" y="5"/>
                      <a:pt x="2" y="4"/>
                      <a:pt x="3" y="3"/>
                    </a:cubicBezTo>
                    <a:cubicBezTo>
                      <a:pt x="4" y="2"/>
                      <a:pt x="6" y="1"/>
                      <a:pt x="7" y="2"/>
                    </a:cubicBezTo>
                    <a:cubicBezTo>
                      <a:pt x="7" y="1"/>
                      <a:pt x="7" y="1"/>
                      <a:pt x="7" y="1"/>
                    </a:cubicBezTo>
                    <a:cubicBezTo>
                      <a:pt x="8" y="1"/>
                      <a:pt x="8" y="1"/>
                      <a:pt x="8" y="1"/>
                    </a:cubicBezTo>
                    <a:cubicBezTo>
                      <a:pt x="5" y="0"/>
                      <a:pt x="3" y="1"/>
                      <a:pt x="2" y="3"/>
                    </a:cubicBezTo>
                    <a:cubicBezTo>
                      <a:pt x="1" y="3"/>
                      <a:pt x="1" y="4"/>
                      <a:pt x="1" y="5"/>
                    </a:cubicBezTo>
                    <a:cubicBezTo>
                      <a:pt x="0" y="7"/>
                      <a:pt x="1" y="10"/>
                      <a:pt x="3" y="11"/>
                    </a:cubicBezTo>
                    <a:cubicBezTo>
                      <a:pt x="3" y="12"/>
                      <a:pt x="4" y="12"/>
                      <a:pt x="4" y="12"/>
                    </a:cubicBezTo>
                    <a:cubicBezTo>
                      <a:pt x="6" y="13"/>
                      <a:pt x="8" y="12"/>
                      <a:pt x="10" y="10"/>
                    </a:cubicBezTo>
                    <a:cubicBezTo>
                      <a:pt x="10" y="9"/>
                      <a:pt x="11" y="9"/>
                      <a:pt x="11" y="8"/>
                    </a:cubicBezTo>
                    <a:cubicBezTo>
                      <a:pt x="12" y="5"/>
                      <a:pt x="11" y="3"/>
                      <a:pt x="9" y="1"/>
                    </a:cubicBezTo>
                    <a:cubicBezTo>
                      <a:pt x="9" y="1"/>
                      <a:pt x="8" y="1"/>
                      <a:pt x="8"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4" name="Freeform 125"/>
              <p:cNvSpPr>
                <a:spLocks noChangeArrowheads="1"/>
              </p:cNvSpPr>
              <p:nvPr/>
            </p:nvSpPr>
            <p:spPr bwMode="auto">
              <a:xfrm>
                <a:off x="338" y="1053"/>
                <a:ext cx="26" cy="28"/>
              </a:xfrm>
              <a:custGeom>
                <a:avLst/>
                <a:gdLst>
                  <a:gd name="T0" fmla="*/ 1257 w 11"/>
                  <a:gd name="T1" fmla="*/ 0 h 12"/>
                  <a:gd name="T2" fmla="*/ 1782 w 11"/>
                  <a:gd name="T3" fmla="*/ 1094 h 12"/>
                  <a:gd name="T4" fmla="*/ 659 w 11"/>
                  <a:gd name="T5" fmla="*/ 1801 h 12"/>
                  <a:gd name="T6" fmla="*/ 156 w 11"/>
                  <a:gd name="T7" fmla="*/ 621 h 12"/>
                  <a:gd name="T8" fmla="*/ 1257 w 11"/>
                  <a:gd name="T9" fmla="*/ 0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0"/>
                    </a:moveTo>
                    <a:cubicBezTo>
                      <a:pt x="10" y="1"/>
                      <a:pt x="11" y="4"/>
                      <a:pt x="10" y="7"/>
                    </a:cubicBezTo>
                    <a:cubicBezTo>
                      <a:pt x="9" y="10"/>
                      <a:pt x="7" y="12"/>
                      <a:pt x="4" y="11"/>
                    </a:cubicBezTo>
                    <a:cubicBezTo>
                      <a:pt x="2" y="10"/>
                      <a:pt x="0" y="7"/>
                      <a:pt x="1" y="4"/>
                    </a:cubicBezTo>
                    <a:cubicBezTo>
                      <a:pt x="2" y="1"/>
                      <a:pt x="5" y="0"/>
                      <a:pt x="7"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5" name="Freeform 126"/>
              <p:cNvSpPr>
                <a:spLocks noChangeArrowheads="1"/>
              </p:cNvSpPr>
              <p:nvPr/>
            </p:nvSpPr>
            <p:spPr bwMode="auto">
              <a:xfrm>
                <a:off x="338" y="1051"/>
                <a:ext cx="28" cy="30"/>
              </a:xfrm>
              <a:custGeom>
                <a:avLst/>
                <a:gdLst>
                  <a:gd name="T0" fmla="*/ 1094 w 12"/>
                  <a:gd name="T1" fmla="*/ 150 h 13"/>
                  <a:gd name="T2" fmla="*/ 1094 w 12"/>
                  <a:gd name="T3" fmla="*/ 346 h 13"/>
                  <a:gd name="T4" fmla="*/ 1307 w 12"/>
                  <a:gd name="T5" fmla="*/ 452 h 13"/>
                  <a:gd name="T6" fmla="*/ 1601 w 12"/>
                  <a:gd name="T7" fmla="*/ 1193 h 13"/>
                  <a:gd name="T8" fmla="*/ 1449 w 12"/>
                  <a:gd name="T9" fmla="*/ 1502 h 13"/>
                  <a:gd name="T10" fmla="*/ 621 w 12"/>
                  <a:gd name="T11" fmla="*/ 1645 h 13"/>
                  <a:gd name="T12" fmla="*/ 469 w 12"/>
                  <a:gd name="T13" fmla="*/ 1645 h 13"/>
                  <a:gd name="T14" fmla="*/ 355 w 12"/>
                  <a:gd name="T15" fmla="*/ 798 h 13"/>
                  <a:gd name="T16" fmla="*/ 469 w 12"/>
                  <a:gd name="T17" fmla="*/ 591 h 13"/>
                  <a:gd name="T18" fmla="*/ 1094 w 12"/>
                  <a:gd name="T19" fmla="*/ 346 h 13"/>
                  <a:gd name="T20" fmla="*/ 1094 w 12"/>
                  <a:gd name="T21" fmla="*/ 150 h 13"/>
                  <a:gd name="T22" fmla="*/ 1094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094 w 12"/>
                  <a:gd name="T39" fmla="*/ 150 h 13"/>
                  <a:gd name="T40" fmla="*/ 1094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0" y="6"/>
                      <a:pt x="10" y="8"/>
                    </a:cubicBezTo>
                    <a:cubicBezTo>
                      <a:pt x="10" y="9"/>
                      <a:pt x="9" y="9"/>
                      <a:pt x="9" y="10"/>
                    </a:cubicBezTo>
                    <a:cubicBezTo>
                      <a:pt x="8" y="11"/>
                      <a:pt x="6" y="12"/>
                      <a:pt x="4"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7" y="1"/>
                      <a:pt x="7" y="1"/>
                      <a:pt x="7" y="1"/>
                    </a:cubicBezTo>
                    <a:cubicBezTo>
                      <a:pt x="5" y="0"/>
                      <a:pt x="3" y="1"/>
                      <a:pt x="2" y="3"/>
                    </a:cubicBezTo>
                    <a:cubicBezTo>
                      <a:pt x="1" y="4"/>
                      <a:pt x="1" y="4"/>
                      <a:pt x="1" y="5"/>
                    </a:cubicBezTo>
                    <a:cubicBezTo>
                      <a:pt x="0" y="8"/>
                      <a:pt x="1" y="10"/>
                      <a:pt x="3" y="12"/>
                    </a:cubicBezTo>
                    <a:cubicBezTo>
                      <a:pt x="3" y="12"/>
                      <a:pt x="3" y="12"/>
                      <a:pt x="4" y="12"/>
                    </a:cubicBezTo>
                    <a:cubicBezTo>
                      <a:pt x="6" y="13"/>
                      <a:pt x="8" y="12"/>
                      <a:pt x="10" y="10"/>
                    </a:cubicBezTo>
                    <a:cubicBezTo>
                      <a:pt x="10" y="10"/>
                      <a:pt x="11" y="9"/>
                      <a:pt x="11" y="8"/>
                    </a:cubicBezTo>
                    <a:cubicBezTo>
                      <a:pt x="12" y="6"/>
                      <a:pt x="11" y="3"/>
                      <a:pt x="9" y="2"/>
                    </a:cubicBezTo>
                    <a:cubicBezTo>
                      <a:pt x="9" y="1"/>
                      <a:pt x="8" y="1"/>
                      <a:pt x="7"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6" name="Freeform 127"/>
              <p:cNvSpPr>
                <a:spLocks noChangeArrowheads="1"/>
              </p:cNvSpPr>
              <p:nvPr/>
            </p:nvSpPr>
            <p:spPr bwMode="auto">
              <a:xfrm>
                <a:off x="276" y="978"/>
                <a:ext cx="26" cy="28"/>
              </a:xfrm>
              <a:custGeom>
                <a:avLst/>
                <a:gdLst>
                  <a:gd name="T0" fmla="*/ 1257 w 11"/>
                  <a:gd name="T1" fmla="*/ 152 h 12"/>
                  <a:gd name="T2" fmla="*/ 1782 w 11"/>
                  <a:gd name="T3" fmla="*/ 1307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9" y="2"/>
                      <a:pt x="11" y="5"/>
                      <a:pt x="10" y="8"/>
                    </a:cubicBezTo>
                    <a:cubicBezTo>
                      <a:pt x="9" y="10"/>
                      <a:pt x="6" y="12"/>
                      <a:pt x="4" y="11"/>
                    </a:cubicBezTo>
                    <a:cubicBezTo>
                      <a:pt x="1" y="11"/>
                      <a:pt x="0" y="8"/>
                      <a:pt x="1" y="5"/>
                    </a:cubicBezTo>
                    <a:cubicBezTo>
                      <a:pt x="2" y="2"/>
                      <a:pt x="4"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7" name="Freeform 128"/>
              <p:cNvSpPr>
                <a:spLocks noChangeArrowheads="1"/>
              </p:cNvSpPr>
              <p:nvPr/>
            </p:nvSpPr>
            <p:spPr bwMode="auto">
              <a:xfrm>
                <a:off x="276" y="978"/>
                <a:ext cx="26" cy="30"/>
              </a:xfrm>
              <a:custGeom>
                <a:avLst/>
                <a:gdLst>
                  <a:gd name="T0" fmla="*/ 1257 w 11"/>
                  <a:gd name="T1" fmla="*/ 150 h 13"/>
                  <a:gd name="T2" fmla="*/ 1257 w 11"/>
                  <a:gd name="T3" fmla="*/ 346 h 13"/>
                  <a:gd name="T4" fmla="*/ 1402 w 11"/>
                  <a:gd name="T5" fmla="*/ 346 h 13"/>
                  <a:gd name="T6" fmla="*/ 1558 w 11"/>
                  <a:gd name="T7" fmla="*/ 1043 h 13"/>
                  <a:gd name="T8" fmla="*/ 1402 w 11"/>
                  <a:gd name="T9" fmla="*/ 1364 h 13"/>
                  <a:gd name="T10" fmla="*/ 659 w 11"/>
                  <a:gd name="T11" fmla="*/ 1645 h 13"/>
                  <a:gd name="T12" fmla="*/ 532 w 11"/>
                  <a:gd name="T13" fmla="*/ 1502 h 13"/>
                  <a:gd name="T14" fmla="*/ 156 w 11"/>
                  <a:gd name="T15" fmla="*/ 798 h 13"/>
                  <a:gd name="T16" fmla="*/ 369 w 11"/>
                  <a:gd name="T17" fmla="*/ 452 h 13"/>
                  <a:gd name="T18" fmla="*/ 1257 w 11"/>
                  <a:gd name="T19" fmla="*/ 346 h 13"/>
                  <a:gd name="T20" fmla="*/ 1257 w 11"/>
                  <a:gd name="T21" fmla="*/ 150 h 13"/>
                  <a:gd name="T22" fmla="*/ 1257 w 11"/>
                  <a:gd name="T23" fmla="*/ 0 h 13"/>
                  <a:gd name="T24" fmla="*/ 156 w 11"/>
                  <a:gd name="T25" fmla="*/ 452 h 13"/>
                  <a:gd name="T26" fmla="*/ 0 w 11"/>
                  <a:gd name="T27" fmla="*/ 798 h 13"/>
                  <a:gd name="T28" fmla="*/ 369 w 11"/>
                  <a:gd name="T29" fmla="*/ 1645 h 13"/>
                  <a:gd name="T30" fmla="*/ 659 w 11"/>
                  <a:gd name="T31" fmla="*/ 1842 h 13"/>
                  <a:gd name="T32" fmla="*/ 1558 w 11"/>
                  <a:gd name="T33" fmla="*/ 1502 h 13"/>
                  <a:gd name="T34" fmla="*/ 1782 w 11"/>
                  <a:gd name="T35" fmla="*/ 1193 h 13"/>
                  <a:gd name="T36" fmla="*/ 1558 w 11"/>
                  <a:gd name="T37" fmla="*/ 150 h 13"/>
                  <a:gd name="T38" fmla="*/ 1257 w 11"/>
                  <a:gd name="T39" fmla="*/ 0 h 13"/>
                  <a:gd name="T40" fmla="*/ 1257 w 11"/>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2"/>
                      <a:pt x="7" y="2"/>
                      <a:pt x="7" y="2"/>
                    </a:cubicBezTo>
                    <a:cubicBezTo>
                      <a:pt x="7" y="2"/>
                      <a:pt x="8" y="2"/>
                      <a:pt x="8" y="2"/>
                    </a:cubicBezTo>
                    <a:cubicBezTo>
                      <a:pt x="9" y="3"/>
                      <a:pt x="10" y="5"/>
                      <a:pt x="9" y="7"/>
                    </a:cubicBezTo>
                    <a:cubicBezTo>
                      <a:pt x="9" y="8"/>
                      <a:pt x="9" y="9"/>
                      <a:pt x="8" y="9"/>
                    </a:cubicBezTo>
                    <a:cubicBezTo>
                      <a:pt x="7" y="11"/>
                      <a:pt x="6" y="11"/>
                      <a:pt x="4" y="11"/>
                    </a:cubicBezTo>
                    <a:cubicBezTo>
                      <a:pt x="3" y="11"/>
                      <a:pt x="3" y="11"/>
                      <a:pt x="3" y="10"/>
                    </a:cubicBezTo>
                    <a:cubicBezTo>
                      <a:pt x="1" y="9"/>
                      <a:pt x="1" y="7"/>
                      <a:pt x="1" y="5"/>
                    </a:cubicBezTo>
                    <a:cubicBezTo>
                      <a:pt x="2" y="4"/>
                      <a:pt x="2" y="4"/>
                      <a:pt x="2" y="3"/>
                    </a:cubicBezTo>
                    <a:cubicBezTo>
                      <a:pt x="3" y="2"/>
                      <a:pt x="5" y="1"/>
                      <a:pt x="7" y="2"/>
                    </a:cubicBezTo>
                    <a:cubicBezTo>
                      <a:pt x="7" y="1"/>
                      <a:pt x="7" y="1"/>
                      <a:pt x="7" y="1"/>
                    </a:cubicBezTo>
                    <a:cubicBezTo>
                      <a:pt x="7" y="0"/>
                      <a:pt x="7" y="0"/>
                      <a:pt x="7" y="0"/>
                    </a:cubicBezTo>
                    <a:cubicBezTo>
                      <a:pt x="5" y="0"/>
                      <a:pt x="3" y="1"/>
                      <a:pt x="1" y="3"/>
                    </a:cubicBezTo>
                    <a:cubicBezTo>
                      <a:pt x="1" y="3"/>
                      <a:pt x="1" y="4"/>
                      <a:pt x="0" y="5"/>
                    </a:cubicBezTo>
                    <a:cubicBezTo>
                      <a:pt x="0" y="7"/>
                      <a:pt x="0" y="10"/>
                      <a:pt x="2" y="11"/>
                    </a:cubicBezTo>
                    <a:cubicBezTo>
                      <a:pt x="3" y="12"/>
                      <a:pt x="3" y="12"/>
                      <a:pt x="4" y="12"/>
                    </a:cubicBezTo>
                    <a:cubicBezTo>
                      <a:pt x="6" y="13"/>
                      <a:pt x="8" y="12"/>
                      <a:pt x="9" y="10"/>
                    </a:cubicBezTo>
                    <a:cubicBezTo>
                      <a:pt x="10" y="9"/>
                      <a:pt x="10" y="9"/>
                      <a:pt x="10" y="8"/>
                    </a:cubicBezTo>
                    <a:cubicBezTo>
                      <a:pt x="11" y="5"/>
                      <a:pt x="10" y="3"/>
                      <a:pt x="9" y="1"/>
                    </a:cubicBezTo>
                    <a:cubicBezTo>
                      <a:pt x="8" y="1"/>
                      <a:pt x="8" y="1"/>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8" name="Freeform 129"/>
              <p:cNvSpPr>
                <a:spLocks noChangeArrowheads="1"/>
              </p:cNvSpPr>
              <p:nvPr/>
            </p:nvSpPr>
            <p:spPr bwMode="auto">
              <a:xfrm>
                <a:off x="326" y="1030"/>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4"/>
                      <a:pt x="10" y="7"/>
                    </a:cubicBezTo>
                    <a:cubicBezTo>
                      <a:pt x="9" y="10"/>
                      <a:pt x="6" y="12"/>
                      <a:pt x="4" y="11"/>
                    </a:cubicBezTo>
                    <a:cubicBezTo>
                      <a:pt x="2" y="11"/>
                      <a:pt x="0" y="8"/>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29" name="Freeform 130"/>
              <p:cNvSpPr>
                <a:spLocks noChangeArrowheads="1"/>
              </p:cNvSpPr>
              <p:nvPr/>
            </p:nvSpPr>
            <p:spPr bwMode="auto">
              <a:xfrm>
                <a:off x="326" y="1030"/>
                <a:ext cx="26" cy="28"/>
              </a:xfrm>
              <a:custGeom>
                <a:avLst/>
                <a:gdLst>
                  <a:gd name="T0" fmla="*/ 1257 w 11"/>
                  <a:gd name="T1" fmla="*/ 152 h 12"/>
                  <a:gd name="T2" fmla="*/ 1257 w 11"/>
                  <a:gd name="T3" fmla="*/ 152 h 12"/>
                  <a:gd name="T4" fmla="*/ 1402 w 11"/>
                  <a:gd name="T5" fmla="*/ 355 h 12"/>
                  <a:gd name="T6" fmla="*/ 1782 w 11"/>
                  <a:gd name="T7" fmla="*/ 1094 h 12"/>
                  <a:gd name="T8" fmla="*/ 1558 w 11"/>
                  <a:gd name="T9" fmla="*/ 1449 h 12"/>
                  <a:gd name="T10" fmla="*/ 659 w 11"/>
                  <a:gd name="T11" fmla="*/ 1801 h 12"/>
                  <a:gd name="T12" fmla="*/ 532 w 11"/>
                  <a:gd name="T13" fmla="*/ 1601 h 12"/>
                  <a:gd name="T14" fmla="*/ 369 w 11"/>
                  <a:gd name="T15" fmla="*/ 828 h 12"/>
                  <a:gd name="T16" fmla="*/ 369 w 11"/>
                  <a:gd name="T17" fmla="*/ 469 h 12"/>
                  <a:gd name="T18" fmla="*/ 1257 w 11"/>
                  <a:gd name="T19" fmla="*/ 152 h 12"/>
                  <a:gd name="T20" fmla="*/ 1257 w 11"/>
                  <a:gd name="T21" fmla="*/ 152 h 12"/>
                  <a:gd name="T22" fmla="*/ 1257 w 11"/>
                  <a:gd name="T23" fmla="*/ 0 h 12"/>
                  <a:gd name="T24" fmla="*/ 369 w 11"/>
                  <a:gd name="T25" fmla="*/ 355 h 12"/>
                  <a:gd name="T26" fmla="*/ 156 w 11"/>
                  <a:gd name="T27" fmla="*/ 828 h 12"/>
                  <a:gd name="T28" fmla="*/ 369 w 11"/>
                  <a:gd name="T29" fmla="*/ 1801 h 12"/>
                  <a:gd name="T30" fmla="*/ 659 w 11"/>
                  <a:gd name="T31" fmla="*/ 1932 h 12"/>
                  <a:gd name="T32" fmla="*/ 1558 w 11"/>
                  <a:gd name="T33" fmla="*/ 1601 h 12"/>
                  <a:gd name="T34" fmla="*/ 1900 w 11"/>
                  <a:gd name="T35" fmla="*/ 1094 h 12"/>
                  <a:gd name="T36" fmla="*/ 1558 w 11"/>
                  <a:gd name="T37" fmla="*/ 152 h 12"/>
                  <a:gd name="T38" fmla="*/ 1257 w 11"/>
                  <a:gd name="T39" fmla="*/ 0 h 12"/>
                  <a:gd name="T40" fmla="*/ 1257 w 11"/>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7" y="1"/>
                    </a:moveTo>
                    <a:cubicBezTo>
                      <a:pt x="7" y="1"/>
                      <a:pt x="7" y="1"/>
                      <a:pt x="7" y="1"/>
                    </a:cubicBezTo>
                    <a:cubicBezTo>
                      <a:pt x="7" y="1"/>
                      <a:pt x="8" y="2"/>
                      <a:pt x="8" y="2"/>
                    </a:cubicBezTo>
                    <a:cubicBezTo>
                      <a:pt x="9" y="3"/>
                      <a:pt x="10" y="5"/>
                      <a:pt x="10" y="7"/>
                    </a:cubicBezTo>
                    <a:cubicBezTo>
                      <a:pt x="9" y="8"/>
                      <a:pt x="9" y="9"/>
                      <a:pt x="9" y="9"/>
                    </a:cubicBezTo>
                    <a:cubicBezTo>
                      <a:pt x="7" y="11"/>
                      <a:pt x="6" y="11"/>
                      <a:pt x="4" y="11"/>
                    </a:cubicBezTo>
                    <a:cubicBezTo>
                      <a:pt x="4" y="11"/>
                      <a:pt x="3" y="10"/>
                      <a:pt x="3" y="10"/>
                    </a:cubicBezTo>
                    <a:cubicBezTo>
                      <a:pt x="2" y="9"/>
                      <a:pt x="1" y="7"/>
                      <a:pt x="2" y="5"/>
                    </a:cubicBezTo>
                    <a:cubicBezTo>
                      <a:pt x="2" y="4"/>
                      <a:pt x="2" y="4"/>
                      <a:pt x="2" y="3"/>
                    </a:cubicBezTo>
                    <a:cubicBezTo>
                      <a:pt x="4" y="2"/>
                      <a:pt x="5" y="1"/>
                      <a:pt x="7" y="1"/>
                    </a:cubicBezTo>
                    <a:cubicBezTo>
                      <a:pt x="7" y="1"/>
                      <a:pt x="7" y="1"/>
                      <a:pt x="7" y="1"/>
                    </a:cubicBezTo>
                    <a:cubicBezTo>
                      <a:pt x="7" y="0"/>
                      <a:pt x="7" y="0"/>
                      <a:pt x="7" y="0"/>
                    </a:cubicBezTo>
                    <a:cubicBezTo>
                      <a:pt x="5" y="0"/>
                      <a:pt x="3" y="1"/>
                      <a:pt x="2" y="2"/>
                    </a:cubicBezTo>
                    <a:cubicBezTo>
                      <a:pt x="1" y="3"/>
                      <a:pt x="1" y="4"/>
                      <a:pt x="1" y="5"/>
                    </a:cubicBezTo>
                    <a:cubicBezTo>
                      <a:pt x="0" y="7"/>
                      <a:pt x="1" y="10"/>
                      <a:pt x="2" y="11"/>
                    </a:cubicBezTo>
                    <a:cubicBezTo>
                      <a:pt x="3" y="11"/>
                      <a:pt x="3" y="12"/>
                      <a:pt x="4" y="12"/>
                    </a:cubicBezTo>
                    <a:cubicBezTo>
                      <a:pt x="6" y="12"/>
                      <a:pt x="8" y="11"/>
                      <a:pt x="9" y="10"/>
                    </a:cubicBezTo>
                    <a:cubicBezTo>
                      <a:pt x="10" y="9"/>
                      <a:pt x="10" y="8"/>
                      <a:pt x="11" y="7"/>
                    </a:cubicBezTo>
                    <a:cubicBezTo>
                      <a:pt x="11" y="5"/>
                      <a:pt x="11" y="2"/>
                      <a:pt x="9" y="1"/>
                    </a:cubicBezTo>
                    <a:cubicBezTo>
                      <a:pt x="8" y="1"/>
                      <a:pt x="8" y="0"/>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0" name="Freeform 131"/>
              <p:cNvSpPr>
                <a:spLocks noChangeArrowheads="1"/>
              </p:cNvSpPr>
              <p:nvPr/>
            </p:nvSpPr>
            <p:spPr bwMode="auto">
              <a:xfrm>
                <a:off x="312" y="1011"/>
                <a:ext cx="23" cy="28"/>
              </a:xfrm>
              <a:custGeom>
                <a:avLst/>
                <a:gdLst>
                  <a:gd name="T0" fmla="*/ 1030 w 10"/>
                  <a:gd name="T1" fmla="*/ 0 h 12"/>
                  <a:gd name="T2" fmla="*/ 1486 w 10"/>
                  <a:gd name="T3" fmla="*/ 1094 h 12"/>
                  <a:gd name="T4" fmla="*/ 582 w 10"/>
                  <a:gd name="T5" fmla="*/ 1801 h 12"/>
                  <a:gd name="T6" fmla="*/ 147 w 10"/>
                  <a:gd name="T7" fmla="*/ 621 h 12"/>
                  <a:gd name="T8" fmla="*/ 1030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7" y="0"/>
                    </a:moveTo>
                    <a:cubicBezTo>
                      <a:pt x="9" y="1"/>
                      <a:pt x="10" y="4"/>
                      <a:pt x="10" y="7"/>
                    </a:cubicBezTo>
                    <a:cubicBezTo>
                      <a:pt x="9" y="10"/>
                      <a:pt x="6" y="12"/>
                      <a:pt x="4" y="11"/>
                    </a:cubicBezTo>
                    <a:cubicBezTo>
                      <a:pt x="1" y="10"/>
                      <a:pt x="0" y="7"/>
                      <a:pt x="1" y="4"/>
                    </a:cubicBezTo>
                    <a:cubicBezTo>
                      <a:pt x="1" y="1"/>
                      <a:pt x="4" y="0"/>
                      <a:pt x="7"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1" name="Freeform 132"/>
              <p:cNvSpPr>
                <a:spLocks noChangeArrowheads="1"/>
              </p:cNvSpPr>
              <p:nvPr/>
            </p:nvSpPr>
            <p:spPr bwMode="auto">
              <a:xfrm>
                <a:off x="309" y="1008"/>
                <a:ext cx="29" cy="31"/>
              </a:xfrm>
              <a:custGeom>
                <a:avLst/>
                <a:gdLst>
                  <a:gd name="T0" fmla="*/ 1566 w 12"/>
                  <a:gd name="T1" fmla="*/ 165 h 13"/>
                  <a:gd name="T2" fmla="*/ 1566 w 12"/>
                  <a:gd name="T3" fmla="*/ 393 h 13"/>
                  <a:gd name="T4" fmla="*/ 1805 w 12"/>
                  <a:gd name="T5" fmla="*/ 393 h 13"/>
                  <a:gd name="T6" fmla="*/ 1974 w 12"/>
                  <a:gd name="T7" fmla="*/ 1450 h 13"/>
                  <a:gd name="T8" fmla="*/ 1805 w 12"/>
                  <a:gd name="T9" fmla="*/ 1843 h 13"/>
                  <a:gd name="T10" fmla="*/ 986 w 12"/>
                  <a:gd name="T11" fmla="*/ 2008 h 13"/>
                  <a:gd name="T12" fmla="*/ 817 w 12"/>
                  <a:gd name="T13" fmla="*/ 2008 h 13"/>
                  <a:gd name="T14" fmla="*/ 408 w 12"/>
                  <a:gd name="T15" fmla="*/ 937 h 13"/>
                  <a:gd name="T16" fmla="*/ 578 w 12"/>
                  <a:gd name="T17" fmla="*/ 773 h 13"/>
                  <a:gd name="T18" fmla="*/ 1566 w 12"/>
                  <a:gd name="T19" fmla="*/ 393 h 13"/>
                  <a:gd name="T20" fmla="*/ 1566 w 12"/>
                  <a:gd name="T21" fmla="*/ 165 h 13"/>
                  <a:gd name="T22" fmla="*/ 1566 w 12"/>
                  <a:gd name="T23" fmla="*/ 165 h 13"/>
                  <a:gd name="T24" fmla="*/ 408 w 12"/>
                  <a:gd name="T25" fmla="*/ 558 h 13"/>
                  <a:gd name="T26" fmla="*/ 169 w 12"/>
                  <a:gd name="T27" fmla="*/ 937 h 13"/>
                  <a:gd name="T28" fmla="*/ 578 w 12"/>
                  <a:gd name="T29" fmla="*/ 2234 h 13"/>
                  <a:gd name="T30" fmla="*/ 817 w 12"/>
                  <a:gd name="T31" fmla="*/ 2234 h 13"/>
                  <a:gd name="T32" fmla="*/ 1974 w 12"/>
                  <a:gd name="T33" fmla="*/ 1843 h 13"/>
                  <a:gd name="T34" fmla="*/ 2214 w 12"/>
                  <a:gd name="T35" fmla="*/ 1450 h 13"/>
                  <a:gd name="T36" fmla="*/ 1805 w 12"/>
                  <a:gd name="T37" fmla="*/ 393 h 13"/>
                  <a:gd name="T38" fmla="*/ 1566 w 12"/>
                  <a:gd name="T39" fmla="*/ 165 h 13"/>
                  <a:gd name="T40" fmla="*/ 1566 w 12"/>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8" y="1"/>
                    </a:moveTo>
                    <a:cubicBezTo>
                      <a:pt x="8" y="2"/>
                      <a:pt x="8" y="2"/>
                      <a:pt x="8" y="2"/>
                    </a:cubicBezTo>
                    <a:cubicBezTo>
                      <a:pt x="8" y="2"/>
                      <a:pt x="8" y="2"/>
                      <a:pt x="9" y="2"/>
                    </a:cubicBezTo>
                    <a:cubicBezTo>
                      <a:pt x="10" y="4"/>
                      <a:pt x="11" y="6"/>
                      <a:pt x="10" y="8"/>
                    </a:cubicBezTo>
                    <a:cubicBezTo>
                      <a:pt x="10" y="8"/>
                      <a:pt x="10" y="9"/>
                      <a:pt x="9" y="10"/>
                    </a:cubicBezTo>
                    <a:cubicBezTo>
                      <a:pt x="8" y="11"/>
                      <a:pt x="6" y="12"/>
                      <a:pt x="5" y="11"/>
                    </a:cubicBezTo>
                    <a:cubicBezTo>
                      <a:pt x="4" y="11"/>
                      <a:pt x="4" y="11"/>
                      <a:pt x="4" y="11"/>
                    </a:cubicBezTo>
                    <a:cubicBezTo>
                      <a:pt x="2" y="10"/>
                      <a:pt x="1" y="7"/>
                      <a:pt x="2" y="5"/>
                    </a:cubicBezTo>
                    <a:cubicBezTo>
                      <a:pt x="2" y="5"/>
                      <a:pt x="3" y="4"/>
                      <a:pt x="3" y="4"/>
                    </a:cubicBezTo>
                    <a:cubicBezTo>
                      <a:pt x="4" y="2"/>
                      <a:pt x="6" y="1"/>
                      <a:pt x="8" y="2"/>
                    </a:cubicBezTo>
                    <a:cubicBezTo>
                      <a:pt x="8" y="1"/>
                      <a:pt x="8" y="1"/>
                      <a:pt x="8" y="1"/>
                    </a:cubicBezTo>
                    <a:cubicBezTo>
                      <a:pt x="8" y="1"/>
                      <a:pt x="8" y="1"/>
                      <a:pt x="8" y="1"/>
                    </a:cubicBezTo>
                    <a:cubicBezTo>
                      <a:pt x="6" y="0"/>
                      <a:pt x="4" y="1"/>
                      <a:pt x="2" y="3"/>
                    </a:cubicBezTo>
                    <a:cubicBezTo>
                      <a:pt x="2" y="4"/>
                      <a:pt x="1" y="4"/>
                      <a:pt x="1" y="5"/>
                    </a:cubicBezTo>
                    <a:cubicBezTo>
                      <a:pt x="0" y="8"/>
                      <a:pt x="1" y="10"/>
                      <a:pt x="3" y="12"/>
                    </a:cubicBezTo>
                    <a:cubicBezTo>
                      <a:pt x="3" y="12"/>
                      <a:pt x="4" y="12"/>
                      <a:pt x="4" y="12"/>
                    </a:cubicBezTo>
                    <a:cubicBezTo>
                      <a:pt x="6" y="13"/>
                      <a:pt x="9" y="12"/>
                      <a:pt x="10" y="10"/>
                    </a:cubicBezTo>
                    <a:cubicBezTo>
                      <a:pt x="11" y="10"/>
                      <a:pt x="11" y="9"/>
                      <a:pt x="11" y="8"/>
                    </a:cubicBezTo>
                    <a:cubicBezTo>
                      <a:pt x="12" y="6"/>
                      <a:pt x="11" y="3"/>
                      <a:pt x="9" y="2"/>
                    </a:cubicBezTo>
                    <a:cubicBezTo>
                      <a:pt x="9" y="1"/>
                      <a:pt x="8" y="1"/>
                      <a:pt x="8" y="1"/>
                    </a:cubicBezTo>
                    <a:cubicBezTo>
                      <a:pt x="8" y="1"/>
                      <a:pt x="8" y="1"/>
                      <a:pt x="8"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2" name="Freeform 133"/>
              <p:cNvSpPr>
                <a:spLocks noChangeArrowheads="1"/>
              </p:cNvSpPr>
              <p:nvPr/>
            </p:nvSpPr>
            <p:spPr bwMode="auto">
              <a:xfrm>
                <a:off x="295" y="994"/>
                <a:ext cx="24" cy="28"/>
              </a:xfrm>
              <a:custGeom>
                <a:avLst/>
                <a:gdLst>
                  <a:gd name="T0" fmla="*/ 1135 w 10"/>
                  <a:gd name="T1" fmla="*/ 0 h 12"/>
                  <a:gd name="T2" fmla="*/ 1757 w 10"/>
                  <a:gd name="T3" fmla="*/ 1094 h 12"/>
                  <a:gd name="T4" fmla="*/ 564 w 10"/>
                  <a:gd name="T5" fmla="*/ 1801 h 12"/>
                  <a:gd name="T6" fmla="*/ 0 w 10"/>
                  <a:gd name="T7" fmla="*/ 621 h 12"/>
                  <a:gd name="T8" fmla="*/ 1135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6" y="0"/>
                    </a:moveTo>
                    <a:cubicBezTo>
                      <a:pt x="9" y="1"/>
                      <a:pt x="10" y="4"/>
                      <a:pt x="9" y="7"/>
                    </a:cubicBezTo>
                    <a:cubicBezTo>
                      <a:pt x="9" y="10"/>
                      <a:pt x="6" y="12"/>
                      <a:pt x="3" y="11"/>
                    </a:cubicBezTo>
                    <a:cubicBezTo>
                      <a:pt x="1" y="10"/>
                      <a:pt x="0" y="7"/>
                      <a:pt x="0" y="4"/>
                    </a:cubicBezTo>
                    <a:cubicBezTo>
                      <a:pt x="1" y="1"/>
                      <a:pt x="4" y="0"/>
                      <a:pt x="6"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3" name="Freeform 134"/>
              <p:cNvSpPr>
                <a:spLocks noChangeArrowheads="1"/>
              </p:cNvSpPr>
              <p:nvPr/>
            </p:nvSpPr>
            <p:spPr bwMode="auto">
              <a:xfrm>
                <a:off x="293" y="992"/>
                <a:ext cx="28" cy="30"/>
              </a:xfrm>
              <a:custGeom>
                <a:avLst/>
                <a:gdLst>
                  <a:gd name="T0" fmla="*/ 1094 w 12"/>
                  <a:gd name="T1" fmla="*/ 150 h 13"/>
                  <a:gd name="T2" fmla="*/ 1094 w 12"/>
                  <a:gd name="T3" fmla="*/ 346 h 13"/>
                  <a:gd name="T4" fmla="*/ 1307 w 12"/>
                  <a:gd name="T5" fmla="*/ 452 h 13"/>
                  <a:gd name="T6" fmla="*/ 1601 w 12"/>
                  <a:gd name="T7" fmla="*/ 1193 h 13"/>
                  <a:gd name="T8" fmla="*/ 1449 w 12"/>
                  <a:gd name="T9" fmla="*/ 1502 h 13"/>
                  <a:gd name="T10" fmla="*/ 828 w 12"/>
                  <a:gd name="T11" fmla="*/ 1645 h 13"/>
                  <a:gd name="T12" fmla="*/ 469 w 12"/>
                  <a:gd name="T13" fmla="*/ 1645 h 13"/>
                  <a:gd name="T14" fmla="*/ 355 w 12"/>
                  <a:gd name="T15" fmla="*/ 798 h 13"/>
                  <a:gd name="T16" fmla="*/ 469 w 12"/>
                  <a:gd name="T17" fmla="*/ 591 h 13"/>
                  <a:gd name="T18" fmla="*/ 1094 w 12"/>
                  <a:gd name="T19" fmla="*/ 346 h 13"/>
                  <a:gd name="T20" fmla="*/ 1094 w 12"/>
                  <a:gd name="T21" fmla="*/ 150 h 13"/>
                  <a:gd name="T22" fmla="*/ 1307 w 12"/>
                  <a:gd name="T23" fmla="*/ 150 h 13"/>
                  <a:gd name="T24" fmla="*/ 355 w 12"/>
                  <a:gd name="T25" fmla="*/ 452 h 13"/>
                  <a:gd name="T26" fmla="*/ 152 w 12"/>
                  <a:gd name="T27" fmla="*/ 798 h 13"/>
                  <a:gd name="T28" fmla="*/ 469 w 12"/>
                  <a:gd name="T29" fmla="*/ 1842 h 13"/>
                  <a:gd name="T30" fmla="*/ 621 w 12"/>
                  <a:gd name="T31" fmla="*/ 1842 h 13"/>
                  <a:gd name="T32" fmla="*/ 1601 w 12"/>
                  <a:gd name="T33" fmla="*/ 1502 h 13"/>
                  <a:gd name="T34" fmla="*/ 1801 w 12"/>
                  <a:gd name="T35" fmla="*/ 1193 h 13"/>
                  <a:gd name="T36" fmla="*/ 1449 w 12"/>
                  <a:gd name="T37" fmla="*/ 346 h 13"/>
                  <a:gd name="T38" fmla="*/ 1307 w 12"/>
                  <a:gd name="T39" fmla="*/ 150 h 13"/>
                  <a:gd name="T40" fmla="*/ 1094 w 12"/>
                  <a:gd name="T41" fmla="*/ 150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3"/>
                  <a:gd name="T65" fmla="*/ 12 w 12"/>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3">
                    <a:moveTo>
                      <a:pt x="7" y="1"/>
                    </a:moveTo>
                    <a:cubicBezTo>
                      <a:pt x="7" y="2"/>
                      <a:pt x="7" y="2"/>
                      <a:pt x="7" y="2"/>
                    </a:cubicBezTo>
                    <a:cubicBezTo>
                      <a:pt x="8" y="2"/>
                      <a:pt x="8" y="2"/>
                      <a:pt x="8" y="3"/>
                    </a:cubicBezTo>
                    <a:cubicBezTo>
                      <a:pt x="10" y="4"/>
                      <a:pt x="11" y="6"/>
                      <a:pt x="10" y="8"/>
                    </a:cubicBezTo>
                    <a:cubicBezTo>
                      <a:pt x="10" y="8"/>
                      <a:pt x="9" y="9"/>
                      <a:pt x="9" y="10"/>
                    </a:cubicBezTo>
                    <a:cubicBezTo>
                      <a:pt x="8" y="11"/>
                      <a:pt x="6" y="12"/>
                      <a:pt x="5" y="11"/>
                    </a:cubicBezTo>
                    <a:cubicBezTo>
                      <a:pt x="4" y="11"/>
                      <a:pt x="4" y="11"/>
                      <a:pt x="3" y="11"/>
                    </a:cubicBezTo>
                    <a:cubicBezTo>
                      <a:pt x="2" y="10"/>
                      <a:pt x="1" y="8"/>
                      <a:pt x="2" y="5"/>
                    </a:cubicBezTo>
                    <a:cubicBezTo>
                      <a:pt x="2" y="5"/>
                      <a:pt x="2" y="4"/>
                      <a:pt x="3" y="4"/>
                    </a:cubicBezTo>
                    <a:cubicBezTo>
                      <a:pt x="4" y="2"/>
                      <a:pt x="6" y="1"/>
                      <a:pt x="7" y="2"/>
                    </a:cubicBezTo>
                    <a:cubicBezTo>
                      <a:pt x="7" y="1"/>
                      <a:pt x="7" y="1"/>
                      <a:pt x="7" y="1"/>
                    </a:cubicBezTo>
                    <a:cubicBezTo>
                      <a:pt x="8" y="1"/>
                      <a:pt x="8" y="1"/>
                      <a:pt x="8" y="1"/>
                    </a:cubicBezTo>
                    <a:cubicBezTo>
                      <a:pt x="6" y="0"/>
                      <a:pt x="3" y="1"/>
                      <a:pt x="2" y="3"/>
                    </a:cubicBezTo>
                    <a:cubicBezTo>
                      <a:pt x="2" y="4"/>
                      <a:pt x="1" y="4"/>
                      <a:pt x="1" y="5"/>
                    </a:cubicBezTo>
                    <a:cubicBezTo>
                      <a:pt x="0" y="8"/>
                      <a:pt x="1" y="10"/>
                      <a:pt x="3" y="12"/>
                    </a:cubicBezTo>
                    <a:cubicBezTo>
                      <a:pt x="3" y="12"/>
                      <a:pt x="4" y="12"/>
                      <a:pt x="4" y="12"/>
                    </a:cubicBezTo>
                    <a:cubicBezTo>
                      <a:pt x="6" y="13"/>
                      <a:pt x="9" y="12"/>
                      <a:pt x="10" y="10"/>
                    </a:cubicBezTo>
                    <a:cubicBezTo>
                      <a:pt x="10" y="10"/>
                      <a:pt x="11" y="9"/>
                      <a:pt x="11" y="8"/>
                    </a:cubicBezTo>
                    <a:cubicBezTo>
                      <a:pt x="12" y="6"/>
                      <a:pt x="11" y="3"/>
                      <a:pt x="9" y="2"/>
                    </a:cubicBezTo>
                    <a:cubicBezTo>
                      <a:pt x="9" y="1"/>
                      <a:pt x="8" y="1"/>
                      <a:pt x="8" y="1"/>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4" name="Freeform 135"/>
              <p:cNvSpPr>
                <a:spLocks noChangeArrowheads="1"/>
              </p:cNvSpPr>
              <p:nvPr/>
            </p:nvSpPr>
            <p:spPr bwMode="auto">
              <a:xfrm>
                <a:off x="255" y="966"/>
                <a:ext cx="26" cy="28"/>
              </a:xfrm>
              <a:custGeom>
                <a:avLst/>
                <a:gdLst>
                  <a:gd name="T0" fmla="*/ 1257 w 11"/>
                  <a:gd name="T1" fmla="*/ 152 h 12"/>
                  <a:gd name="T2" fmla="*/ 1782 w 11"/>
                  <a:gd name="T3" fmla="*/ 1094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1"/>
                      <a:pt x="11" y="4"/>
                      <a:pt x="10" y="7"/>
                    </a:cubicBezTo>
                    <a:cubicBezTo>
                      <a:pt x="9" y="10"/>
                      <a:pt x="7" y="12"/>
                      <a:pt x="4" y="11"/>
                    </a:cubicBezTo>
                    <a:cubicBezTo>
                      <a:pt x="2" y="10"/>
                      <a:pt x="0" y="7"/>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5" name="Freeform 136"/>
              <p:cNvSpPr>
                <a:spLocks noChangeArrowheads="1"/>
              </p:cNvSpPr>
              <p:nvPr/>
            </p:nvSpPr>
            <p:spPr bwMode="auto">
              <a:xfrm>
                <a:off x="255" y="966"/>
                <a:ext cx="28" cy="28"/>
              </a:xfrm>
              <a:custGeom>
                <a:avLst/>
                <a:gdLst>
                  <a:gd name="T0" fmla="*/ 1094 w 12"/>
                  <a:gd name="T1" fmla="*/ 152 h 12"/>
                  <a:gd name="T2" fmla="*/ 1094 w 12"/>
                  <a:gd name="T3" fmla="*/ 152 h 12"/>
                  <a:gd name="T4" fmla="*/ 1307 w 12"/>
                  <a:gd name="T5" fmla="*/ 355 h 12"/>
                  <a:gd name="T6" fmla="*/ 1601 w 12"/>
                  <a:gd name="T7" fmla="*/ 1094 h 12"/>
                  <a:gd name="T8" fmla="*/ 1449 w 12"/>
                  <a:gd name="T9" fmla="*/ 1449 h 12"/>
                  <a:gd name="T10" fmla="*/ 621 w 12"/>
                  <a:gd name="T11" fmla="*/ 1801 h 12"/>
                  <a:gd name="T12" fmla="*/ 469 w 12"/>
                  <a:gd name="T13" fmla="*/ 1601 h 12"/>
                  <a:gd name="T14" fmla="*/ 355 w 12"/>
                  <a:gd name="T15" fmla="*/ 828 h 12"/>
                  <a:gd name="T16" fmla="*/ 469 w 12"/>
                  <a:gd name="T17" fmla="*/ 469 h 12"/>
                  <a:gd name="T18" fmla="*/ 1094 w 12"/>
                  <a:gd name="T19" fmla="*/ 152 h 12"/>
                  <a:gd name="T20" fmla="*/ 1094 w 12"/>
                  <a:gd name="T21" fmla="*/ 152 h 12"/>
                  <a:gd name="T22" fmla="*/ 1094 w 12"/>
                  <a:gd name="T23" fmla="*/ 0 h 12"/>
                  <a:gd name="T24" fmla="*/ 355 w 12"/>
                  <a:gd name="T25" fmla="*/ 355 h 12"/>
                  <a:gd name="T26" fmla="*/ 152 w 12"/>
                  <a:gd name="T27" fmla="*/ 621 h 12"/>
                  <a:gd name="T28" fmla="*/ 469 w 12"/>
                  <a:gd name="T29" fmla="*/ 1801 h 12"/>
                  <a:gd name="T30" fmla="*/ 621 w 12"/>
                  <a:gd name="T31" fmla="*/ 1932 h 12"/>
                  <a:gd name="T32" fmla="*/ 1601 w 12"/>
                  <a:gd name="T33" fmla="*/ 1601 h 12"/>
                  <a:gd name="T34" fmla="*/ 1801 w 12"/>
                  <a:gd name="T35" fmla="*/ 1094 h 12"/>
                  <a:gd name="T36" fmla="*/ 1449 w 12"/>
                  <a:gd name="T37" fmla="*/ 152 h 12"/>
                  <a:gd name="T38" fmla="*/ 1094 w 12"/>
                  <a:gd name="T39" fmla="*/ 0 h 12"/>
                  <a:gd name="T40" fmla="*/ 1094 w 12"/>
                  <a:gd name="T41" fmla="*/ 15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2"/>
                  <a:gd name="T65" fmla="*/ 12 w 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2">
                    <a:moveTo>
                      <a:pt x="7" y="1"/>
                    </a:moveTo>
                    <a:cubicBezTo>
                      <a:pt x="7" y="1"/>
                      <a:pt x="7" y="1"/>
                      <a:pt x="7" y="1"/>
                    </a:cubicBezTo>
                    <a:cubicBezTo>
                      <a:pt x="8" y="1"/>
                      <a:pt x="8" y="2"/>
                      <a:pt x="8" y="2"/>
                    </a:cubicBezTo>
                    <a:cubicBezTo>
                      <a:pt x="10" y="3"/>
                      <a:pt x="10" y="5"/>
                      <a:pt x="10" y="7"/>
                    </a:cubicBezTo>
                    <a:cubicBezTo>
                      <a:pt x="10" y="8"/>
                      <a:pt x="9" y="8"/>
                      <a:pt x="9" y="9"/>
                    </a:cubicBezTo>
                    <a:cubicBezTo>
                      <a:pt x="8" y="10"/>
                      <a:pt x="6" y="11"/>
                      <a:pt x="4" y="11"/>
                    </a:cubicBezTo>
                    <a:cubicBezTo>
                      <a:pt x="4" y="11"/>
                      <a:pt x="4" y="10"/>
                      <a:pt x="3" y="10"/>
                    </a:cubicBezTo>
                    <a:cubicBezTo>
                      <a:pt x="2" y="9"/>
                      <a:pt x="1" y="7"/>
                      <a:pt x="2" y="5"/>
                    </a:cubicBezTo>
                    <a:cubicBezTo>
                      <a:pt x="2" y="4"/>
                      <a:pt x="2" y="3"/>
                      <a:pt x="3" y="3"/>
                    </a:cubicBezTo>
                    <a:cubicBezTo>
                      <a:pt x="4" y="1"/>
                      <a:pt x="6" y="1"/>
                      <a:pt x="7" y="1"/>
                    </a:cubicBezTo>
                    <a:cubicBezTo>
                      <a:pt x="7" y="1"/>
                      <a:pt x="7" y="1"/>
                      <a:pt x="7" y="1"/>
                    </a:cubicBezTo>
                    <a:cubicBezTo>
                      <a:pt x="7" y="0"/>
                      <a:pt x="7" y="0"/>
                      <a:pt x="7" y="0"/>
                    </a:cubicBezTo>
                    <a:cubicBezTo>
                      <a:pt x="5" y="0"/>
                      <a:pt x="3" y="0"/>
                      <a:pt x="2" y="2"/>
                    </a:cubicBezTo>
                    <a:cubicBezTo>
                      <a:pt x="1" y="3"/>
                      <a:pt x="1" y="4"/>
                      <a:pt x="1" y="4"/>
                    </a:cubicBezTo>
                    <a:cubicBezTo>
                      <a:pt x="0" y="7"/>
                      <a:pt x="1" y="10"/>
                      <a:pt x="3" y="11"/>
                    </a:cubicBezTo>
                    <a:cubicBezTo>
                      <a:pt x="3" y="11"/>
                      <a:pt x="3" y="12"/>
                      <a:pt x="4" y="12"/>
                    </a:cubicBezTo>
                    <a:cubicBezTo>
                      <a:pt x="6" y="12"/>
                      <a:pt x="8" y="11"/>
                      <a:pt x="10" y="10"/>
                    </a:cubicBezTo>
                    <a:cubicBezTo>
                      <a:pt x="10" y="9"/>
                      <a:pt x="11" y="8"/>
                      <a:pt x="11" y="7"/>
                    </a:cubicBezTo>
                    <a:cubicBezTo>
                      <a:pt x="12" y="5"/>
                      <a:pt x="11" y="2"/>
                      <a:pt x="9" y="1"/>
                    </a:cubicBezTo>
                    <a:cubicBezTo>
                      <a:pt x="9" y="1"/>
                      <a:pt x="8" y="0"/>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6" name="Freeform 137"/>
              <p:cNvSpPr>
                <a:spLocks noChangeArrowheads="1"/>
              </p:cNvSpPr>
              <p:nvPr/>
            </p:nvSpPr>
            <p:spPr bwMode="auto">
              <a:xfrm>
                <a:off x="234" y="954"/>
                <a:ext cx="26" cy="28"/>
              </a:xfrm>
              <a:custGeom>
                <a:avLst/>
                <a:gdLst>
                  <a:gd name="T0" fmla="*/ 1257 w 11"/>
                  <a:gd name="T1" fmla="*/ 152 h 12"/>
                  <a:gd name="T2" fmla="*/ 1782 w 11"/>
                  <a:gd name="T3" fmla="*/ 1307 h 12"/>
                  <a:gd name="T4" fmla="*/ 659 w 11"/>
                  <a:gd name="T5" fmla="*/ 1801 h 12"/>
                  <a:gd name="T6" fmla="*/ 156 w 11"/>
                  <a:gd name="T7" fmla="*/ 828 h 12"/>
                  <a:gd name="T8" fmla="*/ 1257 w 11"/>
                  <a:gd name="T9" fmla="*/ 152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7" y="1"/>
                    </a:moveTo>
                    <a:cubicBezTo>
                      <a:pt x="10" y="2"/>
                      <a:pt x="11" y="5"/>
                      <a:pt x="10" y="8"/>
                    </a:cubicBezTo>
                    <a:cubicBezTo>
                      <a:pt x="9" y="10"/>
                      <a:pt x="7" y="12"/>
                      <a:pt x="4" y="11"/>
                    </a:cubicBezTo>
                    <a:cubicBezTo>
                      <a:pt x="2" y="11"/>
                      <a:pt x="0" y="8"/>
                      <a:pt x="1" y="5"/>
                    </a:cubicBezTo>
                    <a:cubicBezTo>
                      <a:pt x="2" y="2"/>
                      <a:pt x="5" y="0"/>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7" name="Freeform 138"/>
              <p:cNvSpPr>
                <a:spLocks noChangeArrowheads="1"/>
              </p:cNvSpPr>
              <p:nvPr/>
            </p:nvSpPr>
            <p:spPr bwMode="auto">
              <a:xfrm>
                <a:off x="234" y="954"/>
                <a:ext cx="26" cy="31"/>
              </a:xfrm>
              <a:custGeom>
                <a:avLst/>
                <a:gdLst>
                  <a:gd name="T0" fmla="*/ 1257 w 11"/>
                  <a:gd name="T1" fmla="*/ 165 h 13"/>
                  <a:gd name="T2" fmla="*/ 1257 w 11"/>
                  <a:gd name="T3" fmla="*/ 165 h 13"/>
                  <a:gd name="T4" fmla="*/ 1402 w 11"/>
                  <a:gd name="T5" fmla="*/ 393 h 13"/>
                  <a:gd name="T6" fmla="*/ 1782 w 11"/>
                  <a:gd name="T7" fmla="*/ 1331 h 13"/>
                  <a:gd name="T8" fmla="*/ 1558 w 11"/>
                  <a:gd name="T9" fmla="*/ 1614 h 13"/>
                  <a:gd name="T10" fmla="*/ 659 w 11"/>
                  <a:gd name="T11" fmla="*/ 2008 h 13"/>
                  <a:gd name="T12" fmla="*/ 532 w 11"/>
                  <a:gd name="T13" fmla="*/ 1843 h 13"/>
                  <a:gd name="T14" fmla="*/ 369 w 11"/>
                  <a:gd name="T15" fmla="*/ 937 h 13"/>
                  <a:gd name="T16" fmla="*/ 532 w 11"/>
                  <a:gd name="T17" fmla="*/ 558 h 13"/>
                  <a:gd name="T18" fmla="*/ 1257 w 11"/>
                  <a:gd name="T19" fmla="*/ 165 h 13"/>
                  <a:gd name="T20" fmla="*/ 1257 w 11"/>
                  <a:gd name="T21" fmla="*/ 165 h 13"/>
                  <a:gd name="T22" fmla="*/ 1257 w 11"/>
                  <a:gd name="T23" fmla="*/ 0 h 13"/>
                  <a:gd name="T24" fmla="*/ 369 w 11"/>
                  <a:gd name="T25" fmla="*/ 558 h 13"/>
                  <a:gd name="T26" fmla="*/ 156 w 11"/>
                  <a:gd name="T27" fmla="*/ 937 h 13"/>
                  <a:gd name="T28" fmla="*/ 532 w 11"/>
                  <a:gd name="T29" fmla="*/ 2008 h 13"/>
                  <a:gd name="T30" fmla="*/ 659 w 11"/>
                  <a:gd name="T31" fmla="*/ 2234 h 13"/>
                  <a:gd name="T32" fmla="*/ 1782 w 11"/>
                  <a:gd name="T33" fmla="*/ 1843 h 13"/>
                  <a:gd name="T34" fmla="*/ 1900 w 11"/>
                  <a:gd name="T35" fmla="*/ 1450 h 13"/>
                  <a:gd name="T36" fmla="*/ 1558 w 11"/>
                  <a:gd name="T37" fmla="*/ 165 h 13"/>
                  <a:gd name="T38" fmla="*/ 1257 w 11"/>
                  <a:gd name="T39" fmla="*/ 0 h 13"/>
                  <a:gd name="T40" fmla="*/ 1257 w 11"/>
                  <a:gd name="T41" fmla="*/ 165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3"/>
                  <a:gd name="T65" fmla="*/ 11 w 11"/>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3">
                    <a:moveTo>
                      <a:pt x="7" y="1"/>
                    </a:moveTo>
                    <a:cubicBezTo>
                      <a:pt x="7" y="1"/>
                      <a:pt x="7" y="1"/>
                      <a:pt x="7" y="1"/>
                    </a:cubicBezTo>
                    <a:cubicBezTo>
                      <a:pt x="8" y="2"/>
                      <a:pt x="8" y="2"/>
                      <a:pt x="8" y="2"/>
                    </a:cubicBezTo>
                    <a:cubicBezTo>
                      <a:pt x="10" y="3"/>
                      <a:pt x="10" y="5"/>
                      <a:pt x="10" y="7"/>
                    </a:cubicBezTo>
                    <a:cubicBezTo>
                      <a:pt x="10" y="8"/>
                      <a:pt x="9" y="9"/>
                      <a:pt x="9" y="9"/>
                    </a:cubicBezTo>
                    <a:cubicBezTo>
                      <a:pt x="8" y="11"/>
                      <a:pt x="6" y="11"/>
                      <a:pt x="4" y="11"/>
                    </a:cubicBezTo>
                    <a:cubicBezTo>
                      <a:pt x="4" y="11"/>
                      <a:pt x="4" y="11"/>
                      <a:pt x="3" y="10"/>
                    </a:cubicBezTo>
                    <a:cubicBezTo>
                      <a:pt x="2" y="9"/>
                      <a:pt x="1" y="7"/>
                      <a:pt x="2" y="5"/>
                    </a:cubicBezTo>
                    <a:cubicBezTo>
                      <a:pt x="2" y="4"/>
                      <a:pt x="2" y="4"/>
                      <a:pt x="3" y="3"/>
                    </a:cubicBezTo>
                    <a:cubicBezTo>
                      <a:pt x="4" y="2"/>
                      <a:pt x="6" y="1"/>
                      <a:pt x="7" y="1"/>
                    </a:cubicBezTo>
                    <a:cubicBezTo>
                      <a:pt x="7" y="1"/>
                      <a:pt x="7" y="1"/>
                      <a:pt x="7" y="1"/>
                    </a:cubicBezTo>
                    <a:cubicBezTo>
                      <a:pt x="7" y="0"/>
                      <a:pt x="7" y="0"/>
                      <a:pt x="7" y="0"/>
                    </a:cubicBezTo>
                    <a:cubicBezTo>
                      <a:pt x="5" y="0"/>
                      <a:pt x="3" y="1"/>
                      <a:pt x="2" y="3"/>
                    </a:cubicBezTo>
                    <a:cubicBezTo>
                      <a:pt x="1" y="3"/>
                      <a:pt x="1" y="4"/>
                      <a:pt x="1" y="5"/>
                    </a:cubicBezTo>
                    <a:cubicBezTo>
                      <a:pt x="0" y="7"/>
                      <a:pt x="1" y="10"/>
                      <a:pt x="3" y="11"/>
                    </a:cubicBezTo>
                    <a:cubicBezTo>
                      <a:pt x="3" y="12"/>
                      <a:pt x="3" y="12"/>
                      <a:pt x="4" y="12"/>
                    </a:cubicBezTo>
                    <a:cubicBezTo>
                      <a:pt x="6" y="13"/>
                      <a:pt x="8" y="12"/>
                      <a:pt x="10" y="10"/>
                    </a:cubicBezTo>
                    <a:cubicBezTo>
                      <a:pt x="10" y="9"/>
                      <a:pt x="11" y="9"/>
                      <a:pt x="11" y="8"/>
                    </a:cubicBezTo>
                    <a:cubicBezTo>
                      <a:pt x="11" y="5"/>
                      <a:pt x="11" y="3"/>
                      <a:pt x="9" y="1"/>
                    </a:cubicBezTo>
                    <a:cubicBezTo>
                      <a:pt x="9" y="1"/>
                      <a:pt x="8" y="1"/>
                      <a:pt x="7" y="0"/>
                    </a:cubicBezTo>
                    <a:cubicBezTo>
                      <a:pt x="7" y="1"/>
                      <a:pt x="7" y="1"/>
                      <a:pt x="7"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8" name="Freeform 139"/>
              <p:cNvSpPr>
                <a:spLocks noChangeArrowheads="1"/>
              </p:cNvSpPr>
              <p:nvPr/>
            </p:nvSpPr>
            <p:spPr bwMode="auto">
              <a:xfrm>
                <a:off x="767" y="491"/>
                <a:ext cx="154" cy="163"/>
              </a:xfrm>
              <a:custGeom>
                <a:avLst/>
                <a:gdLst>
                  <a:gd name="T0" fmla="*/ 10958 w 65"/>
                  <a:gd name="T1" fmla="*/ 11982 h 69"/>
                  <a:gd name="T2" fmla="*/ 8006 w 65"/>
                  <a:gd name="T3" fmla="*/ 8528 h 69"/>
                  <a:gd name="T4" fmla="*/ 10081 w 65"/>
                  <a:gd name="T5" fmla="*/ 8689 h 69"/>
                  <a:gd name="T6" fmla="*/ 6051 w 65"/>
                  <a:gd name="T7" fmla="*/ 5736 h 69"/>
                  <a:gd name="T8" fmla="*/ 8818 w 65"/>
                  <a:gd name="T9" fmla="*/ 6263 h 69"/>
                  <a:gd name="T10" fmla="*/ 2834 w 65"/>
                  <a:gd name="T11" fmla="*/ 3175 h 69"/>
                  <a:gd name="T12" fmla="*/ 156 w 65"/>
                  <a:gd name="T13" fmla="*/ 0 h 69"/>
                  <a:gd name="T14" fmla="*/ 6866 w 65"/>
                  <a:gd name="T15" fmla="*/ 2584 h 69"/>
                  <a:gd name="T16" fmla="*/ 10958 w 65"/>
                  <a:gd name="T17" fmla="*/ 11982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69"/>
                  <a:gd name="T29" fmla="*/ 65 w 65"/>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69">
                    <a:moveTo>
                      <a:pt x="62" y="69"/>
                    </a:moveTo>
                    <a:cubicBezTo>
                      <a:pt x="63" y="61"/>
                      <a:pt x="51" y="43"/>
                      <a:pt x="45" y="49"/>
                    </a:cubicBezTo>
                    <a:cubicBezTo>
                      <a:pt x="44" y="45"/>
                      <a:pt x="52" y="42"/>
                      <a:pt x="57" y="50"/>
                    </a:cubicBezTo>
                    <a:cubicBezTo>
                      <a:pt x="60" y="43"/>
                      <a:pt x="40" y="35"/>
                      <a:pt x="34" y="33"/>
                    </a:cubicBezTo>
                    <a:cubicBezTo>
                      <a:pt x="37" y="31"/>
                      <a:pt x="45" y="33"/>
                      <a:pt x="50" y="36"/>
                    </a:cubicBezTo>
                    <a:cubicBezTo>
                      <a:pt x="47" y="26"/>
                      <a:pt x="24" y="26"/>
                      <a:pt x="16" y="18"/>
                    </a:cubicBezTo>
                    <a:cubicBezTo>
                      <a:pt x="43" y="15"/>
                      <a:pt x="0" y="10"/>
                      <a:pt x="1" y="0"/>
                    </a:cubicBezTo>
                    <a:cubicBezTo>
                      <a:pt x="5" y="8"/>
                      <a:pt x="24" y="6"/>
                      <a:pt x="39" y="15"/>
                    </a:cubicBezTo>
                    <a:cubicBezTo>
                      <a:pt x="64" y="31"/>
                      <a:pt x="65" y="52"/>
                      <a:pt x="62" y="6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39" name="Freeform 140"/>
              <p:cNvSpPr>
                <a:spLocks noChangeArrowheads="1"/>
              </p:cNvSpPr>
              <p:nvPr/>
            </p:nvSpPr>
            <p:spPr bwMode="auto">
              <a:xfrm>
                <a:off x="711" y="444"/>
                <a:ext cx="130" cy="73"/>
              </a:xfrm>
              <a:custGeom>
                <a:avLst/>
                <a:gdLst>
                  <a:gd name="T0" fmla="*/ 7022 w 55"/>
                  <a:gd name="T1" fmla="*/ 1879 h 31"/>
                  <a:gd name="T2" fmla="*/ 7670 w 55"/>
                  <a:gd name="T3" fmla="*/ 2746 h 31"/>
                  <a:gd name="T4" fmla="*/ 9587 w 55"/>
                  <a:gd name="T5" fmla="*/ 5291 h 31"/>
                  <a:gd name="T6" fmla="*/ 0 w 55"/>
                  <a:gd name="T7" fmla="*/ 495 h 31"/>
                  <a:gd name="T8" fmla="*/ 2971 w 55"/>
                  <a:gd name="T9" fmla="*/ 1752 h 31"/>
                  <a:gd name="T10" fmla="*/ 1402 w 55"/>
                  <a:gd name="T11" fmla="*/ 0 h 31"/>
                  <a:gd name="T12" fmla="*/ 4491 w 55"/>
                  <a:gd name="T13" fmla="*/ 2025 h 31"/>
                  <a:gd name="T14" fmla="*/ 3314 w 55"/>
                  <a:gd name="T15" fmla="*/ 365 h 31"/>
                  <a:gd name="T16" fmla="*/ 6642 w 55"/>
                  <a:gd name="T17" fmla="*/ 2517 h 31"/>
                  <a:gd name="T18" fmla="*/ 7022 w 55"/>
                  <a:gd name="T19" fmla="*/ 1879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31"/>
                  <a:gd name="T32" fmla="*/ 55 w 5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31">
                    <a:moveTo>
                      <a:pt x="40" y="11"/>
                    </a:moveTo>
                    <a:cubicBezTo>
                      <a:pt x="40" y="11"/>
                      <a:pt x="44" y="16"/>
                      <a:pt x="44" y="16"/>
                    </a:cubicBezTo>
                    <a:cubicBezTo>
                      <a:pt x="53" y="26"/>
                      <a:pt x="43" y="22"/>
                      <a:pt x="55" y="31"/>
                    </a:cubicBezTo>
                    <a:cubicBezTo>
                      <a:pt x="29" y="16"/>
                      <a:pt x="33" y="26"/>
                      <a:pt x="0" y="3"/>
                    </a:cubicBezTo>
                    <a:cubicBezTo>
                      <a:pt x="10" y="9"/>
                      <a:pt x="9" y="5"/>
                      <a:pt x="17" y="10"/>
                    </a:cubicBezTo>
                    <a:cubicBezTo>
                      <a:pt x="15" y="6"/>
                      <a:pt x="13" y="5"/>
                      <a:pt x="8" y="0"/>
                    </a:cubicBezTo>
                    <a:cubicBezTo>
                      <a:pt x="13" y="2"/>
                      <a:pt x="21" y="6"/>
                      <a:pt x="26" y="12"/>
                    </a:cubicBezTo>
                    <a:cubicBezTo>
                      <a:pt x="29" y="12"/>
                      <a:pt x="18" y="1"/>
                      <a:pt x="19" y="2"/>
                    </a:cubicBezTo>
                    <a:cubicBezTo>
                      <a:pt x="36" y="11"/>
                      <a:pt x="33" y="11"/>
                      <a:pt x="38" y="15"/>
                    </a:cubicBezTo>
                    <a:cubicBezTo>
                      <a:pt x="39" y="14"/>
                      <a:pt x="40" y="14"/>
                      <a:pt x="40"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0" name="Freeform 141"/>
              <p:cNvSpPr>
                <a:spLocks noChangeArrowheads="1"/>
              </p:cNvSpPr>
              <p:nvPr/>
            </p:nvSpPr>
            <p:spPr bwMode="auto">
              <a:xfrm>
                <a:off x="834" y="477"/>
                <a:ext cx="96" cy="101"/>
              </a:xfrm>
              <a:custGeom>
                <a:avLst/>
                <a:gdLst>
                  <a:gd name="T0" fmla="*/ 4299 w 41"/>
                  <a:gd name="T1" fmla="*/ 0 h 43"/>
                  <a:gd name="T2" fmla="*/ 4929 w 41"/>
                  <a:gd name="T3" fmla="*/ 7216 h 43"/>
                  <a:gd name="T4" fmla="*/ 0 w 41"/>
                  <a:gd name="T5" fmla="*/ 0 h 43"/>
                  <a:gd name="T6" fmla="*/ 2468 w 41"/>
                  <a:gd name="T7" fmla="*/ 2217 h 43"/>
                  <a:gd name="T8" fmla="*/ 4299 w 41"/>
                  <a:gd name="T9" fmla="*/ 0 h 43"/>
                  <a:gd name="T10" fmla="*/ 0 60000 65536"/>
                  <a:gd name="T11" fmla="*/ 0 60000 65536"/>
                  <a:gd name="T12" fmla="*/ 0 60000 65536"/>
                  <a:gd name="T13" fmla="*/ 0 60000 65536"/>
                  <a:gd name="T14" fmla="*/ 0 60000 65536"/>
                  <a:gd name="T15" fmla="*/ 0 w 41"/>
                  <a:gd name="T16" fmla="*/ 0 h 43"/>
                  <a:gd name="T17" fmla="*/ 41 w 41"/>
                  <a:gd name="T18" fmla="*/ 43 h 43"/>
                </a:gdLst>
                <a:ahLst/>
                <a:cxnLst>
                  <a:cxn ang="T10">
                    <a:pos x="T0" y="T1"/>
                  </a:cxn>
                  <a:cxn ang="T11">
                    <a:pos x="T2" y="T3"/>
                  </a:cxn>
                  <a:cxn ang="T12">
                    <a:pos x="T4" y="T5"/>
                  </a:cxn>
                  <a:cxn ang="T13">
                    <a:pos x="T6" y="T7"/>
                  </a:cxn>
                  <a:cxn ang="T14">
                    <a:pos x="T8" y="T9"/>
                  </a:cxn>
                </a:cxnLst>
                <a:rect l="T15" t="T16" r="T17" b="T18"/>
                <a:pathLst>
                  <a:path w="41" h="43">
                    <a:moveTo>
                      <a:pt x="26" y="0"/>
                    </a:moveTo>
                    <a:cubicBezTo>
                      <a:pt x="16" y="17"/>
                      <a:pt x="41" y="31"/>
                      <a:pt x="30" y="43"/>
                    </a:cubicBezTo>
                    <a:cubicBezTo>
                      <a:pt x="37" y="26"/>
                      <a:pt x="0" y="15"/>
                      <a:pt x="0" y="0"/>
                    </a:cubicBezTo>
                    <a:cubicBezTo>
                      <a:pt x="3" y="6"/>
                      <a:pt x="8" y="10"/>
                      <a:pt x="15" y="13"/>
                    </a:cubicBezTo>
                    <a:cubicBezTo>
                      <a:pt x="19" y="12"/>
                      <a:pt x="16" y="5"/>
                      <a:pt x="26"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1" name="Freeform 142"/>
              <p:cNvSpPr>
                <a:spLocks noChangeArrowheads="1"/>
              </p:cNvSpPr>
              <p:nvPr/>
            </p:nvSpPr>
            <p:spPr bwMode="auto">
              <a:xfrm>
                <a:off x="1051" y="373"/>
                <a:ext cx="198" cy="92"/>
              </a:xfrm>
              <a:custGeom>
                <a:avLst/>
                <a:gdLst>
                  <a:gd name="T0" fmla="*/ 0 w 84"/>
                  <a:gd name="T1" fmla="*/ 2781 h 39"/>
                  <a:gd name="T2" fmla="*/ 4139 w 84"/>
                  <a:gd name="T3" fmla="*/ 3649 h 39"/>
                  <a:gd name="T4" fmla="*/ 3272 w 84"/>
                  <a:gd name="T5" fmla="*/ 2048 h 39"/>
                  <a:gd name="T6" fmla="*/ 7189 w 84"/>
                  <a:gd name="T7" fmla="*/ 3939 h 39"/>
                  <a:gd name="T8" fmla="*/ 6051 w 84"/>
                  <a:gd name="T9" fmla="*/ 2048 h 39"/>
                  <a:gd name="T10" fmla="*/ 10624 w 84"/>
                  <a:gd name="T11" fmla="*/ 5169 h 39"/>
                  <a:gd name="T12" fmla="*/ 14419 w 84"/>
                  <a:gd name="T13" fmla="*/ 6065 h 39"/>
                  <a:gd name="T14" fmla="*/ 9968 w 84"/>
                  <a:gd name="T15" fmla="*/ 2048 h 39"/>
                  <a:gd name="T16" fmla="*/ 0 w 84"/>
                  <a:gd name="T17" fmla="*/ 2781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39"/>
                  <a:gd name="T29" fmla="*/ 84 w 84"/>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39">
                    <a:moveTo>
                      <a:pt x="0" y="16"/>
                    </a:moveTo>
                    <a:cubicBezTo>
                      <a:pt x="7" y="13"/>
                      <a:pt x="28" y="14"/>
                      <a:pt x="24" y="21"/>
                    </a:cubicBezTo>
                    <a:cubicBezTo>
                      <a:pt x="28" y="20"/>
                      <a:pt x="28" y="13"/>
                      <a:pt x="19" y="12"/>
                    </a:cubicBezTo>
                    <a:cubicBezTo>
                      <a:pt x="25" y="7"/>
                      <a:pt x="38" y="19"/>
                      <a:pt x="42" y="23"/>
                    </a:cubicBezTo>
                    <a:cubicBezTo>
                      <a:pt x="43" y="20"/>
                      <a:pt x="39" y="14"/>
                      <a:pt x="35" y="12"/>
                    </a:cubicBezTo>
                    <a:cubicBezTo>
                      <a:pt x="45" y="10"/>
                      <a:pt x="52" y="28"/>
                      <a:pt x="62" y="30"/>
                    </a:cubicBezTo>
                    <a:cubicBezTo>
                      <a:pt x="56" y="9"/>
                      <a:pt x="74" y="39"/>
                      <a:pt x="84" y="35"/>
                    </a:cubicBezTo>
                    <a:cubicBezTo>
                      <a:pt x="74" y="35"/>
                      <a:pt x="70" y="19"/>
                      <a:pt x="58" y="12"/>
                    </a:cubicBezTo>
                    <a:cubicBezTo>
                      <a:pt x="35" y="0"/>
                      <a:pt x="15" y="7"/>
                      <a:pt x="0" y="16"/>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2" name="Freeform 143"/>
              <p:cNvSpPr>
                <a:spLocks noChangeArrowheads="1"/>
              </p:cNvSpPr>
              <p:nvPr/>
            </p:nvSpPr>
            <p:spPr bwMode="auto">
              <a:xfrm>
                <a:off x="1202" y="411"/>
                <a:ext cx="102" cy="73"/>
              </a:xfrm>
              <a:custGeom>
                <a:avLst/>
                <a:gdLst>
                  <a:gd name="T0" fmla="*/ 4113 w 43"/>
                  <a:gd name="T1" fmla="*/ 638 h 31"/>
                  <a:gd name="T2" fmla="*/ 3005 w 43"/>
                  <a:gd name="T3" fmla="*/ 365 h 31"/>
                  <a:gd name="T4" fmla="*/ 0 w 43"/>
                  <a:gd name="T5" fmla="*/ 0 h 31"/>
                  <a:gd name="T6" fmla="*/ 7501 w 43"/>
                  <a:gd name="T7" fmla="*/ 5291 h 31"/>
                  <a:gd name="T8" fmla="*/ 5565 w 43"/>
                  <a:gd name="T9" fmla="*/ 3410 h 31"/>
                  <a:gd name="T10" fmla="*/ 7664 w 43"/>
                  <a:gd name="T11" fmla="*/ 3904 h 31"/>
                  <a:gd name="T12" fmla="*/ 4818 w 43"/>
                  <a:gd name="T13" fmla="*/ 2402 h 31"/>
                  <a:gd name="T14" fmla="*/ 6741 w 43"/>
                  <a:gd name="T15" fmla="*/ 2517 h 31"/>
                  <a:gd name="T16" fmla="*/ 3392 w 43"/>
                  <a:gd name="T17" fmla="*/ 1166 h 31"/>
                  <a:gd name="T18" fmla="*/ 4113 w 43"/>
                  <a:gd name="T19" fmla="*/ 63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1"/>
                  <a:gd name="T32" fmla="*/ 43 w 4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1">
                    <a:moveTo>
                      <a:pt x="23" y="4"/>
                    </a:moveTo>
                    <a:cubicBezTo>
                      <a:pt x="23" y="3"/>
                      <a:pt x="17" y="2"/>
                      <a:pt x="17" y="2"/>
                    </a:cubicBezTo>
                    <a:cubicBezTo>
                      <a:pt x="5" y="0"/>
                      <a:pt x="12" y="5"/>
                      <a:pt x="0" y="0"/>
                    </a:cubicBezTo>
                    <a:cubicBezTo>
                      <a:pt x="22" y="14"/>
                      <a:pt x="11" y="15"/>
                      <a:pt x="42" y="31"/>
                    </a:cubicBezTo>
                    <a:cubicBezTo>
                      <a:pt x="34" y="26"/>
                      <a:pt x="38" y="24"/>
                      <a:pt x="31" y="20"/>
                    </a:cubicBezTo>
                    <a:cubicBezTo>
                      <a:pt x="36" y="20"/>
                      <a:pt x="37" y="21"/>
                      <a:pt x="43" y="23"/>
                    </a:cubicBezTo>
                    <a:cubicBezTo>
                      <a:pt x="40" y="20"/>
                      <a:pt x="33" y="16"/>
                      <a:pt x="27" y="14"/>
                    </a:cubicBezTo>
                    <a:cubicBezTo>
                      <a:pt x="25" y="12"/>
                      <a:pt x="39" y="16"/>
                      <a:pt x="38" y="15"/>
                    </a:cubicBezTo>
                    <a:cubicBezTo>
                      <a:pt x="24" y="6"/>
                      <a:pt x="25" y="9"/>
                      <a:pt x="19" y="7"/>
                    </a:cubicBezTo>
                    <a:cubicBezTo>
                      <a:pt x="21" y="5"/>
                      <a:pt x="20" y="5"/>
                      <a:pt x="23"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3" name="Freeform 144"/>
              <p:cNvSpPr>
                <a:spLocks noChangeArrowheads="1"/>
              </p:cNvSpPr>
              <p:nvPr/>
            </p:nvSpPr>
            <p:spPr bwMode="auto">
              <a:xfrm>
                <a:off x="1124" y="352"/>
                <a:ext cx="118" cy="63"/>
              </a:xfrm>
              <a:custGeom>
                <a:avLst/>
                <a:gdLst>
                  <a:gd name="T0" fmla="*/ 7097 w 50"/>
                  <a:gd name="T1" fmla="*/ 0 h 27"/>
                  <a:gd name="T2" fmla="*/ 0 w 50"/>
                  <a:gd name="T3" fmla="*/ 2429 h 27"/>
                  <a:gd name="T4" fmla="*/ 8621 w 50"/>
                  <a:gd name="T5" fmla="*/ 3267 h 27"/>
                  <a:gd name="T6" fmla="*/ 5704 w 50"/>
                  <a:gd name="T7" fmla="*/ 2287 h 27"/>
                  <a:gd name="T8" fmla="*/ 7097 w 50"/>
                  <a:gd name="T9" fmla="*/ 0 h 27"/>
                  <a:gd name="T10" fmla="*/ 0 60000 65536"/>
                  <a:gd name="T11" fmla="*/ 0 60000 65536"/>
                  <a:gd name="T12" fmla="*/ 0 60000 65536"/>
                  <a:gd name="T13" fmla="*/ 0 60000 65536"/>
                  <a:gd name="T14" fmla="*/ 0 60000 65536"/>
                  <a:gd name="T15" fmla="*/ 0 w 50"/>
                  <a:gd name="T16" fmla="*/ 0 h 27"/>
                  <a:gd name="T17" fmla="*/ 50 w 50"/>
                  <a:gd name="T18" fmla="*/ 27 h 27"/>
                </a:gdLst>
                <a:ahLst/>
                <a:cxnLst>
                  <a:cxn ang="T10">
                    <a:pos x="T0" y="T1"/>
                  </a:cxn>
                  <a:cxn ang="T11">
                    <a:pos x="T2" y="T3"/>
                  </a:cxn>
                  <a:cxn ang="T12">
                    <a:pos x="T4" y="T5"/>
                  </a:cxn>
                  <a:cxn ang="T13">
                    <a:pos x="T6" y="T7"/>
                  </a:cxn>
                  <a:cxn ang="T14">
                    <a:pos x="T8" y="T9"/>
                  </a:cxn>
                </a:cxnLst>
                <a:rect l="T15" t="T16" r="T17" b="T18"/>
                <a:pathLst>
                  <a:path w="50" h="27">
                    <a:moveTo>
                      <a:pt x="41" y="0"/>
                    </a:moveTo>
                    <a:cubicBezTo>
                      <a:pt x="29" y="15"/>
                      <a:pt x="8" y="2"/>
                      <a:pt x="0" y="15"/>
                    </a:cubicBezTo>
                    <a:cubicBezTo>
                      <a:pt x="13" y="3"/>
                      <a:pt x="35" y="27"/>
                      <a:pt x="50" y="20"/>
                    </a:cubicBezTo>
                    <a:cubicBezTo>
                      <a:pt x="42" y="20"/>
                      <a:pt x="38" y="18"/>
                      <a:pt x="33" y="14"/>
                    </a:cubicBezTo>
                    <a:cubicBezTo>
                      <a:pt x="32" y="11"/>
                      <a:pt x="40" y="10"/>
                      <a:pt x="4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4" name="Freeform 145"/>
              <p:cNvSpPr>
                <a:spLocks noChangeArrowheads="1"/>
              </p:cNvSpPr>
              <p:nvPr/>
            </p:nvSpPr>
            <p:spPr bwMode="auto">
              <a:xfrm>
                <a:off x="1077" y="545"/>
                <a:ext cx="127" cy="156"/>
              </a:xfrm>
              <a:custGeom>
                <a:avLst/>
                <a:gdLst>
                  <a:gd name="T0" fmla="*/ 2241 w 54"/>
                  <a:gd name="T1" fmla="*/ 156 h 66"/>
                  <a:gd name="T2" fmla="*/ 7766 w 54"/>
                  <a:gd name="T3" fmla="*/ 3184 h 66"/>
                  <a:gd name="T4" fmla="*/ 6399 w 54"/>
                  <a:gd name="T5" fmla="*/ 9956 h 66"/>
                  <a:gd name="T6" fmla="*/ 2512 w 54"/>
                  <a:gd name="T7" fmla="*/ 10275 h 66"/>
                  <a:gd name="T8" fmla="*/ 635 w 54"/>
                  <a:gd name="T9" fmla="*/ 8559 h 66"/>
                  <a:gd name="T10" fmla="*/ 635 w 54"/>
                  <a:gd name="T11" fmla="*/ 5084 h 66"/>
                  <a:gd name="T12" fmla="*/ 4254 w 54"/>
                  <a:gd name="T13" fmla="*/ 4212 h 66"/>
                  <a:gd name="T14" fmla="*/ 5111 w 54"/>
                  <a:gd name="T15" fmla="*/ 7670 h 66"/>
                  <a:gd name="T16" fmla="*/ 2018 w 54"/>
                  <a:gd name="T17" fmla="*/ 6642 h 66"/>
                  <a:gd name="T18" fmla="*/ 2241 w 54"/>
                  <a:gd name="T19" fmla="*/ 6777 h 66"/>
                  <a:gd name="T20" fmla="*/ 5271 w 54"/>
                  <a:gd name="T21" fmla="*/ 7145 h 66"/>
                  <a:gd name="T22" fmla="*/ 3396 w 54"/>
                  <a:gd name="T23" fmla="*/ 3999 h 66"/>
                  <a:gd name="T24" fmla="*/ 365 w 54"/>
                  <a:gd name="T25" fmla="*/ 6273 h 66"/>
                  <a:gd name="T26" fmla="*/ 2018 w 54"/>
                  <a:gd name="T27" fmla="*/ 9956 h 66"/>
                  <a:gd name="T28" fmla="*/ 8507 w 54"/>
                  <a:gd name="T29" fmla="*/ 6777 h 66"/>
                  <a:gd name="T30" fmla="*/ 3888 w 54"/>
                  <a:gd name="T31" fmla="*/ 532 h 66"/>
                  <a:gd name="T32" fmla="*/ 2378 w 54"/>
                  <a:gd name="T33" fmla="*/ 369 h 66"/>
                  <a:gd name="T34" fmla="*/ 2241 w 54"/>
                  <a:gd name="T35" fmla="*/ 15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6"/>
                  <a:gd name="T56" fmla="*/ 54 w 54"/>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6">
                    <a:moveTo>
                      <a:pt x="13" y="1"/>
                    </a:moveTo>
                    <a:cubicBezTo>
                      <a:pt x="26" y="0"/>
                      <a:pt x="39" y="7"/>
                      <a:pt x="46" y="18"/>
                    </a:cubicBezTo>
                    <a:cubicBezTo>
                      <a:pt x="54" y="31"/>
                      <a:pt x="52" y="48"/>
                      <a:pt x="38" y="57"/>
                    </a:cubicBezTo>
                    <a:cubicBezTo>
                      <a:pt x="31" y="61"/>
                      <a:pt x="23" y="62"/>
                      <a:pt x="15" y="59"/>
                    </a:cubicBezTo>
                    <a:cubicBezTo>
                      <a:pt x="10" y="57"/>
                      <a:pt x="6" y="53"/>
                      <a:pt x="4" y="49"/>
                    </a:cubicBezTo>
                    <a:cubicBezTo>
                      <a:pt x="0" y="43"/>
                      <a:pt x="0" y="35"/>
                      <a:pt x="4" y="29"/>
                    </a:cubicBezTo>
                    <a:cubicBezTo>
                      <a:pt x="9" y="22"/>
                      <a:pt x="18" y="20"/>
                      <a:pt x="25" y="24"/>
                    </a:cubicBezTo>
                    <a:cubicBezTo>
                      <a:pt x="33" y="28"/>
                      <a:pt x="36" y="38"/>
                      <a:pt x="30" y="44"/>
                    </a:cubicBezTo>
                    <a:cubicBezTo>
                      <a:pt x="24" y="51"/>
                      <a:pt x="13" y="46"/>
                      <a:pt x="12" y="38"/>
                    </a:cubicBezTo>
                    <a:cubicBezTo>
                      <a:pt x="12" y="39"/>
                      <a:pt x="13" y="39"/>
                      <a:pt x="13" y="39"/>
                    </a:cubicBezTo>
                    <a:cubicBezTo>
                      <a:pt x="14" y="49"/>
                      <a:pt x="27" y="47"/>
                      <a:pt x="31" y="41"/>
                    </a:cubicBezTo>
                    <a:cubicBezTo>
                      <a:pt x="36" y="33"/>
                      <a:pt x="28" y="24"/>
                      <a:pt x="20" y="23"/>
                    </a:cubicBezTo>
                    <a:cubicBezTo>
                      <a:pt x="12" y="22"/>
                      <a:pt x="4" y="28"/>
                      <a:pt x="2" y="36"/>
                    </a:cubicBezTo>
                    <a:cubicBezTo>
                      <a:pt x="0" y="44"/>
                      <a:pt x="5" y="53"/>
                      <a:pt x="12" y="57"/>
                    </a:cubicBezTo>
                    <a:cubicBezTo>
                      <a:pt x="28" y="66"/>
                      <a:pt x="46" y="54"/>
                      <a:pt x="50" y="39"/>
                    </a:cubicBezTo>
                    <a:cubicBezTo>
                      <a:pt x="54" y="23"/>
                      <a:pt x="40" y="7"/>
                      <a:pt x="23" y="3"/>
                    </a:cubicBezTo>
                    <a:cubicBezTo>
                      <a:pt x="20" y="2"/>
                      <a:pt x="17" y="2"/>
                      <a:pt x="14" y="2"/>
                    </a:cubicBezTo>
                    <a:cubicBezTo>
                      <a:pt x="13" y="2"/>
                      <a:pt x="13" y="1"/>
                      <a:pt x="13"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5" name="Freeform 146"/>
              <p:cNvSpPr>
                <a:spLocks noChangeArrowheads="1"/>
              </p:cNvSpPr>
              <p:nvPr/>
            </p:nvSpPr>
            <p:spPr bwMode="auto">
              <a:xfrm>
                <a:off x="1287" y="260"/>
                <a:ext cx="423" cy="155"/>
              </a:xfrm>
              <a:custGeom>
                <a:avLst/>
                <a:gdLst>
                  <a:gd name="T0" fmla="*/ 31184 w 179"/>
                  <a:gd name="T1" fmla="*/ 4016 h 66"/>
                  <a:gd name="T2" fmla="*/ 24756 w 179"/>
                  <a:gd name="T3" fmla="*/ 855 h 66"/>
                  <a:gd name="T4" fmla="*/ 16218 w 179"/>
                  <a:gd name="T5" fmla="*/ 4016 h 66"/>
                  <a:gd name="T6" fmla="*/ 0 w 179"/>
                  <a:gd name="T7" fmla="*/ 7849 h 66"/>
                  <a:gd name="T8" fmla="*/ 0 w 179"/>
                  <a:gd name="T9" fmla="*/ 7849 h 66"/>
                  <a:gd name="T10" fmla="*/ 15691 w 179"/>
                  <a:gd name="T11" fmla="*/ 3861 h 66"/>
                  <a:gd name="T12" fmla="*/ 24163 w 179"/>
                  <a:gd name="T13" fmla="*/ 155 h 66"/>
                  <a:gd name="T14" fmla="*/ 31028 w 179"/>
                  <a:gd name="T15" fmla="*/ 3342 h 66"/>
                  <a:gd name="T16" fmla="*/ 31184 w 179"/>
                  <a:gd name="T17" fmla="*/ 401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66"/>
                  <a:gd name="T29" fmla="*/ 179 w 179"/>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66">
                    <a:moveTo>
                      <a:pt x="179" y="24"/>
                    </a:moveTo>
                    <a:cubicBezTo>
                      <a:pt x="173" y="9"/>
                      <a:pt x="157" y="5"/>
                      <a:pt x="142" y="5"/>
                    </a:cubicBezTo>
                    <a:cubicBezTo>
                      <a:pt x="124" y="5"/>
                      <a:pt x="108" y="14"/>
                      <a:pt x="93" y="24"/>
                    </a:cubicBezTo>
                    <a:cubicBezTo>
                      <a:pt x="69" y="42"/>
                      <a:pt x="32" y="66"/>
                      <a:pt x="0" y="47"/>
                    </a:cubicBezTo>
                    <a:cubicBezTo>
                      <a:pt x="0" y="46"/>
                      <a:pt x="1" y="47"/>
                      <a:pt x="0" y="47"/>
                    </a:cubicBezTo>
                    <a:cubicBezTo>
                      <a:pt x="30" y="65"/>
                      <a:pt x="67" y="40"/>
                      <a:pt x="90" y="23"/>
                    </a:cubicBezTo>
                    <a:cubicBezTo>
                      <a:pt x="105" y="12"/>
                      <a:pt x="121" y="2"/>
                      <a:pt x="139" y="1"/>
                    </a:cubicBezTo>
                    <a:cubicBezTo>
                      <a:pt x="155" y="0"/>
                      <a:pt x="173" y="4"/>
                      <a:pt x="178" y="20"/>
                    </a:cubicBezTo>
                    <a:cubicBezTo>
                      <a:pt x="179" y="22"/>
                      <a:pt x="178" y="23"/>
                      <a:pt x="179" y="2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6" name="Freeform 147"/>
              <p:cNvSpPr>
                <a:spLocks noChangeArrowheads="1"/>
              </p:cNvSpPr>
              <p:nvPr/>
            </p:nvSpPr>
            <p:spPr bwMode="auto">
              <a:xfrm>
                <a:off x="1750" y="422"/>
                <a:ext cx="19" cy="64"/>
              </a:xfrm>
              <a:custGeom>
                <a:avLst/>
                <a:gdLst>
                  <a:gd name="T0" fmla="*/ 1432 w 8"/>
                  <a:gd name="T1" fmla="*/ 4793 h 27"/>
                  <a:gd name="T2" fmla="*/ 886 w 8"/>
                  <a:gd name="T3" fmla="*/ 4636 h 27"/>
                  <a:gd name="T4" fmla="*/ 157 w 8"/>
                  <a:gd name="T5" fmla="*/ 3752 h 27"/>
                  <a:gd name="T6" fmla="*/ 537 w 8"/>
                  <a:gd name="T7" fmla="*/ 1956 h 27"/>
                  <a:gd name="T8" fmla="*/ 762 w 8"/>
                  <a:gd name="T9" fmla="*/ 1263 h 27"/>
                  <a:gd name="T10" fmla="*/ 762 w 8"/>
                  <a:gd name="T11" fmla="*/ 668 h 27"/>
                  <a:gd name="T12" fmla="*/ 373 w 8"/>
                  <a:gd name="T13" fmla="*/ 370 h 27"/>
                  <a:gd name="T14" fmla="*/ 0 w 8"/>
                  <a:gd name="T15" fmla="*/ 156 h 27"/>
                  <a:gd name="T16" fmla="*/ 373 w 8"/>
                  <a:gd name="T17" fmla="*/ 156 h 27"/>
                  <a:gd name="T18" fmla="*/ 762 w 8"/>
                  <a:gd name="T19" fmla="*/ 1041 h 27"/>
                  <a:gd name="T20" fmla="*/ 373 w 8"/>
                  <a:gd name="T21" fmla="*/ 2837 h 27"/>
                  <a:gd name="T22" fmla="*/ 373 w 8"/>
                  <a:gd name="T23" fmla="*/ 3887 h 27"/>
                  <a:gd name="T24" fmla="*/ 762 w 8"/>
                  <a:gd name="T25" fmla="*/ 4421 h 27"/>
                  <a:gd name="T26" fmla="*/ 1432 w 8"/>
                  <a:gd name="T27" fmla="*/ 4793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27"/>
                  <a:gd name="T44" fmla="*/ 8 w 8"/>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27">
                    <a:moveTo>
                      <a:pt x="8" y="27"/>
                    </a:moveTo>
                    <a:cubicBezTo>
                      <a:pt x="8" y="27"/>
                      <a:pt x="7" y="27"/>
                      <a:pt x="5" y="26"/>
                    </a:cubicBezTo>
                    <a:cubicBezTo>
                      <a:pt x="4" y="25"/>
                      <a:pt x="2" y="24"/>
                      <a:pt x="1" y="21"/>
                    </a:cubicBezTo>
                    <a:cubicBezTo>
                      <a:pt x="1" y="19"/>
                      <a:pt x="1" y="15"/>
                      <a:pt x="3" y="11"/>
                    </a:cubicBezTo>
                    <a:cubicBezTo>
                      <a:pt x="3" y="10"/>
                      <a:pt x="4" y="8"/>
                      <a:pt x="4" y="7"/>
                    </a:cubicBezTo>
                    <a:cubicBezTo>
                      <a:pt x="4" y="6"/>
                      <a:pt x="4" y="5"/>
                      <a:pt x="4" y="4"/>
                    </a:cubicBezTo>
                    <a:cubicBezTo>
                      <a:pt x="3" y="3"/>
                      <a:pt x="2" y="2"/>
                      <a:pt x="2" y="2"/>
                    </a:cubicBezTo>
                    <a:cubicBezTo>
                      <a:pt x="1" y="1"/>
                      <a:pt x="0" y="1"/>
                      <a:pt x="0" y="1"/>
                    </a:cubicBezTo>
                    <a:cubicBezTo>
                      <a:pt x="0" y="1"/>
                      <a:pt x="0" y="0"/>
                      <a:pt x="2" y="1"/>
                    </a:cubicBezTo>
                    <a:cubicBezTo>
                      <a:pt x="3" y="2"/>
                      <a:pt x="5" y="3"/>
                      <a:pt x="4" y="6"/>
                    </a:cubicBezTo>
                    <a:cubicBezTo>
                      <a:pt x="5" y="8"/>
                      <a:pt x="3" y="12"/>
                      <a:pt x="2" y="16"/>
                    </a:cubicBezTo>
                    <a:cubicBezTo>
                      <a:pt x="1" y="19"/>
                      <a:pt x="1" y="21"/>
                      <a:pt x="2" y="22"/>
                    </a:cubicBezTo>
                    <a:cubicBezTo>
                      <a:pt x="2" y="23"/>
                      <a:pt x="2" y="24"/>
                      <a:pt x="4" y="25"/>
                    </a:cubicBezTo>
                    <a:cubicBezTo>
                      <a:pt x="5" y="26"/>
                      <a:pt x="6" y="27"/>
                      <a:pt x="8" y="27"/>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7" name="Freeform 148"/>
              <p:cNvSpPr>
                <a:spLocks noChangeArrowheads="1"/>
              </p:cNvSpPr>
              <p:nvPr/>
            </p:nvSpPr>
            <p:spPr bwMode="auto">
              <a:xfrm>
                <a:off x="1750" y="422"/>
                <a:ext cx="19" cy="64"/>
              </a:xfrm>
              <a:custGeom>
                <a:avLst/>
                <a:gdLst>
                  <a:gd name="T0" fmla="*/ 1432 w 8"/>
                  <a:gd name="T1" fmla="*/ 4793 h 27"/>
                  <a:gd name="T2" fmla="*/ 1432 w 8"/>
                  <a:gd name="T3" fmla="*/ 4793 h 27"/>
                  <a:gd name="T4" fmla="*/ 1275 w 8"/>
                  <a:gd name="T5" fmla="*/ 4793 h 27"/>
                  <a:gd name="T6" fmla="*/ 157 w 8"/>
                  <a:gd name="T7" fmla="*/ 3887 h 27"/>
                  <a:gd name="T8" fmla="*/ 537 w 8"/>
                  <a:gd name="T9" fmla="*/ 1956 h 27"/>
                  <a:gd name="T10" fmla="*/ 762 w 8"/>
                  <a:gd name="T11" fmla="*/ 668 h 27"/>
                  <a:gd name="T12" fmla="*/ 373 w 8"/>
                  <a:gd name="T13" fmla="*/ 370 h 27"/>
                  <a:gd name="T14" fmla="*/ 157 w 8"/>
                  <a:gd name="T15" fmla="*/ 156 h 27"/>
                  <a:gd name="T16" fmla="*/ 0 w 8"/>
                  <a:gd name="T17" fmla="*/ 156 h 27"/>
                  <a:gd name="T18" fmla="*/ 0 w 8"/>
                  <a:gd name="T19" fmla="*/ 156 h 27"/>
                  <a:gd name="T20" fmla="*/ 0 w 8"/>
                  <a:gd name="T21" fmla="*/ 156 h 27"/>
                  <a:gd name="T22" fmla="*/ 0 w 8"/>
                  <a:gd name="T23" fmla="*/ 156 h 27"/>
                  <a:gd name="T24" fmla="*/ 0 w 8"/>
                  <a:gd name="T25" fmla="*/ 156 h 27"/>
                  <a:gd name="T26" fmla="*/ 0 w 8"/>
                  <a:gd name="T27" fmla="*/ 156 h 27"/>
                  <a:gd name="T28" fmla="*/ 0 w 8"/>
                  <a:gd name="T29" fmla="*/ 156 h 27"/>
                  <a:gd name="T30" fmla="*/ 0 w 8"/>
                  <a:gd name="T31" fmla="*/ 156 h 27"/>
                  <a:gd name="T32" fmla="*/ 0 w 8"/>
                  <a:gd name="T33" fmla="*/ 156 h 27"/>
                  <a:gd name="T34" fmla="*/ 0 w 8"/>
                  <a:gd name="T35" fmla="*/ 156 h 27"/>
                  <a:gd name="T36" fmla="*/ 0 w 8"/>
                  <a:gd name="T37" fmla="*/ 156 h 27"/>
                  <a:gd name="T38" fmla="*/ 0 w 8"/>
                  <a:gd name="T39" fmla="*/ 156 h 27"/>
                  <a:gd name="T40" fmla="*/ 0 w 8"/>
                  <a:gd name="T41" fmla="*/ 156 h 27"/>
                  <a:gd name="T42" fmla="*/ 0 w 8"/>
                  <a:gd name="T43" fmla="*/ 156 h 27"/>
                  <a:gd name="T44" fmla="*/ 0 w 8"/>
                  <a:gd name="T45" fmla="*/ 156 h 27"/>
                  <a:gd name="T46" fmla="*/ 0 w 8"/>
                  <a:gd name="T47" fmla="*/ 156 h 27"/>
                  <a:gd name="T48" fmla="*/ 0 w 8"/>
                  <a:gd name="T49" fmla="*/ 156 h 27"/>
                  <a:gd name="T50" fmla="*/ 0 w 8"/>
                  <a:gd name="T51" fmla="*/ 156 h 27"/>
                  <a:gd name="T52" fmla="*/ 0 w 8"/>
                  <a:gd name="T53" fmla="*/ 156 h 27"/>
                  <a:gd name="T54" fmla="*/ 0 w 8"/>
                  <a:gd name="T55" fmla="*/ 156 h 27"/>
                  <a:gd name="T56" fmla="*/ 157 w 8"/>
                  <a:gd name="T57" fmla="*/ 156 h 27"/>
                  <a:gd name="T58" fmla="*/ 762 w 8"/>
                  <a:gd name="T59" fmla="*/ 668 h 27"/>
                  <a:gd name="T60" fmla="*/ 373 w 8"/>
                  <a:gd name="T61" fmla="*/ 2837 h 27"/>
                  <a:gd name="T62" fmla="*/ 373 w 8"/>
                  <a:gd name="T63" fmla="*/ 3887 h 27"/>
                  <a:gd name="T64" fmla="*/ 373 w 8"/>
                  <a:gd name="T65" fmla="*/ 3887 h 27"/>
                  <a:gd name="T66" fmla="*/ 1432 w 8"/>
                  <a:gd name="T67" fmla="*/ 4793 h 27"/>
                  <a:gd name="T68" fmla="*/ 1432 w 8"/>
                  <a:gd name="T69" fmla="*/ 4793 h 27"/>
                  <a:gd name="T70" fmla="*/ 1432 w 8"/>
                  <a:gd name="T71" fmla="*/ 4793 h 27"/>
                  <a:gd name="T72" fmla="*/ 373 w 8"/>
                  <a:gd name="T73" fmla="*/ 3887 h 27"/>
                  <a:gd name="T74" fmla="*/ 373 w 8"/>
                  <a:gd name="T75" fmla="*/ 3887 h 27"/>
                  <a:gd name="T76" fmla="*/ 373 w 8"/>
                  <a:gd name="T77" fmla="*/ 2837 h 27"/>
                  <a:gd name="T78" fmla="*/ 762 w 8"/>
                  <a:gd name="T79" fmla="*/ 668 h 27"/>
                  <a:gd name="T80" fmla="*/ 157 w 8"/>
                  <a:gd name="T81" fmla="*/ 156 h 27"/>
                  <a:gd name="T82" fmla="*/ 0 w 8"/>
                  <a:gd name="T83" fmla="*/ 0 h 27"/>
                  <a:gd name="T84" fmla="*/ 0 w 8"/>
                  <a:gd name="T85" fmla="*/ 156 h 27"/>
                  <a:gd name="T86" fmla="*/ 0 w 8"/>
                  <a:gd name="T87" fmla="*/ 156 h 27"/>
                  <a:gd name="T88" fmla="*/ 0 w 8"/>
                  <a:gd name="T89" fmla="*/ 156 h 27"/>
                  <a:gd name="T90" fmla="*/ 0 w 8"/>
                  <a:gd name="T91" fmla="*/ 156 h 27"/>
                  <a:gd name="T92" fmla="*/ 373 w 8"/>
                  <a:gd name="T93" fmla="*/ 370 h 27"/>
                  <a:gd name="T94" fmla="*/ 762 w 8"/>
                  <a:gd name="T95" fmla="*/ 668 h 27"/>
                  <a:gd name="T96" fmla="*/ 537 w 8"/>
                  <a:gd name="T97" fmla="*/ 1956 h 27"/>
                  <a:gd name="T98" fmla="*/ 157 w 8"/>
                  <a:gd name="T99" fmla="*/ 3887 h 27"/>
                  <a:gd name="T100" fmla="*/ 1275 w 8"/>
                  <a:gd name="T101" fmla="*/ 4793 h 27"/>
                  <a:gd name="T102" fmla="*/ 1432 w 8"/>
                  <a:gd name="T103" fmla="*/ 4793 h 27"/>
                  <a:gd name="T104" fmla="*/ 1432 w 8"/>
                  <a:gd name="T105" fmla="*/ 4793 h 27"/>
                  <a:gd name="T106" fmla="*/ 1432 w 8"/>
                  <a:gd name="T107" fmla="*/ 4793 h 27"/>
                  <a:gd name="T108" fmla="*/ 1432 w 8"/>
                  <a:gd name="T109" fmla="*/ 4793 h 27"/>
                  <a:gd name="T110" fmla="*/ 1432 w 8"/>
                  <a:gd name="T111" fmla="*/ 4793 h 27"/>
                  <a:gd name="T112" fmla="*/ 1432 w 8"/>
                  <a:gd name="T113" fmla="*/ 4793 h 27"/>
                  <a:gd name="T114" fmla="*/ 1432 w 8"/>
                  <a:gd name="T115" fmla="*/ 4793 h 27"/>
                  <a:gd name="T116" fmla="*/ 1432 w 8"/>
                  <a:gd name="T117" fmla="*/ 4793 h 27"/>
                  <a:gd name="T118" fmla="*/ 1432 w 8"/>
                  <a:gd name="T119" fmla="*/ 4793 h 27"/>
                  <a:gd name="T120" fmla="*/ 1432 w 8"/>
                  <a:gd name="T121" fmla="*/ 4793 h 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
                  <a:gd name="T184" fmla="*/ 0 h 27"/>
                  <a:gd name="T185" fmla="*/ 8 w 8"/>
                  <a:gd name="T186" fmla="*/ 27 h 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 h="27">
                    <a:moveTo>
                      <a:pt x="8" y="27"/>
                    </a:moveTo>
                    <a:cubicBezTo>
                      <a:pt x="8" y="27"/>
                      <a:pt x="8" y="27"/>
                      <a:pt x="8" y="27"/>
                    </a:cubicBezTo>
                    <a:cubicBezTo>
                      <a:pt x="8" y="27"/>
                      <a:pt x="8" y="27"/>
                      <a:pt x="8" y="27"/>
                    </a:cubicBezTo>
                    <a:cubicBezTo>
                      <a:pt x="8" y="27"/>
                      <a:pt x="8" y="27"/>
                      <a:pt x="8" y="27"/>
                    </a:cubicBezTo>
                    <a:cubicBezTo>
                      <a:pt x="8" y="27"/>
                      <a:pt x="8" y="27"/>
                      <a:pt x="8" y="27"/>
                    </a:cubicBezTo>
                    <a:cubicBezTo>
                      <a:pt x="8" y="27"/>
                      <a:pt x="7" y="27"/>
                      <a:pt x="7" y="27"/>
                    </a:cubicBezTo>
                    <a:cubicBezTo>
                      <a:pt x="6" y="27"/>
                      <a:pt x="6" y="26"/>
                      <a:pt x="5" y="26"/>
                    </a:cubicBezTo>
                    <a:cubicBezTo>
                      <a:pt x="4" y="25"/>
                      <a:pt x="2" y="24"/>
                      <a:pt x="1" y="22"/>
                    </a:cubicBezTo>
                    <a:cubicBezTo>
                      <a:pt x="1" y="21"/>
                      <a:pt x="1" y="21"/>
                      <a:pt x="1" y="21"/>
                    </a:cubicBezTo>
                    <a:cubicBezTo>
                      <a:pt x="1" y="19"/>
                      <a:pt x="1" y="15"/>
                      <a:pt x="3" y="11"/>
                    </a:cubicBezTo>
                    <a:cubicBezTo>
                      <a:pt x="3" y="10"/>
                      <a:pt x="4" y="8"/>
                      <a:pt x="4" y="7"/>
                    </a:cubicBezTo>
                    <a:cubicBezTo>
                      <a:pt x="4" y="6"/>
                      <a:pt x="4" y="5"/>
                      <a:pt x="4" y="4"/>
                    </a:cubicBezTo>
                    <a:cubicBezTo>
                      <a:pt x="4" y="4"/>
                      <a:pt x="4" y="4"/>
                      <a:pt x="4" y="4"/>
                    </a:cubicBezTo>
                    <a:cubicBezTo>
                      <a:pt x="3" y="3"/>
                      <a:pt x="2" y="2"/>
                      <a:pt x="2" y="2"/>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2" y="1"/>
                    </a:cubicBezTo>
                    <a:cubicBezTo>
                      <a:pt x="3" y="2"/>
                      <a:pt x="4" y="3"/>
                      <a:pt x="4" y="4"/>
                    </a:cubicBezTo>
                    <a:cubicBezTo>
                      <a:pt x="4" y="5"/>
                      <a:pt x="4" y="5"/>
                      <a:pt x="4" y="6"/>
                    </a:cubicBezTo>
                    <a:cubicBezTo>
                      <a:pt x="5" y="8"/>
                      <a:pt x="3" y="12"/>
                      <a:pt x="2" y="16"/>
                    </a:cubicBezTo>
                    <a:cubicBezTo>
                      <a:pt x="1" y="19"/>
                      <a:pt x="1" y="21"/>
                      <a:pt x="2" y="22"/>
                    </a:cubicBezTo>
                    <a:cubicBezTo>
                      <a:pt x="2" y="22"/>
                      <a:pt x="2" y="22"/>
                      <a:pt x="2" y="22"/>
                    </a:cubicBezTo>
                    <a:cubicBezTo>
                      <a:pt x="2" y="22"/>
                      <a:pt x="2" y="22"/>
                      <a:pt x="2" y="22"/>
                    </a:cubicBezTo>
                    <a:cubicBezTo>
                      <a:pt x="2" y="22"/>
                      <a:pt x="2" y="22"/>
                      <a:pt x="2" y="22"/>
                    </a:cubicBezTo>
                    <a:cubicBezTo>
                      <a:pt x="2" y="23"/>
                      <a:pt x="2" y="24"/>
                      <a:pt x="4" y="25"/>
                    </a:cubicBezTo>
                    <a:cubicBezTo>
                      <a:pt x="5" y="26"/>
                      <a:pt x="6" y="27"/>
                      <a:pt x="8" y="27"/>
                    </a:cubicBezTo>
                    <a:cubicBezTo>
                      <a:pt x="8" y="27"/>
                      <a:pt x="8" y="27"/>
                      <a:pt x="8" y="27"/>
                    </a:cubicBezTo>
                    <a:cubicBezTo>
                      <a:pt x="8" y="27"/>
                      <a:pt x="8" y="27"/>
                      <a:pt x="8" y="27"/>
                    </a:cubicBezTo>
                    <a:cubicBezTo>
                      <a:pt x="8" y="27"/>
                      <a:pt x="8" y="27"/>
                      <a:pt x="8" y="27"/>
                    </a:cubicBezTo>
                    <a:cubicBezTo>
                      <a:pt x="8" y="27"/>
                      <a:pt x="8" y="27"/>
                      <a:pt x="8" y="27"/>
                    </a:cubicBezTo>
                    <a:cubicBezTo>
                      <a:pt x="6" y="27"/>
                      <a:pt x="5" y="26"/>
                      <a:pt x="4" y="25"/>
                    </a:cubicBezTo>
                    <a:cubicBezTo>
                      <a:pt x="2" y="24"/>
                      <a:pt x="2" y="23"/>
                      <a:pt x="2" y="22"/>
                    </a:cubicBezTo>
                    <a:cubicBezTo>
                      <a:pt x="2" y="22"/>
                      <a:pt x="2" y="22"/>
                      <a:pt x="2" y="22"/>
                    </a:cubicBezTo>
                    <a:cubicBezTo>
                      <a:pt x="2" y="22"/>
                      <a:pt x="2" y="22"/>
                      <a:pt x="2" y="22"/>
                    </a:cubicBezTo>
                    <a:cubicBezTo>
                      <a:pt x="2" y="22"/>
                      <a:pt x="2" y="22"/>
                      <a:pt x="2" y="22"/>
                    </a:cubicBezTo>
                    <a:cubicBezTo>
                      <a:pt x="1" y="21"/>
                      <a:pt x="1" y="19"/>
                      <a:pt x="2" y="16"/>
                    </a:cubicBezTo>
                    <a:cubicBezTo>
                      <a:pt x="3" y="12"/>
                      <a:pt x="5" y="8"/>
                      <a:pt x="5" y="6"/>
                    </a:cubicBezTo>
                    <a:cubicBezTo>
                      <a:pt x="5" y="5"/>
                      <a:pt x="4" y="5"/>
                      <a:pt x="4" y="4"/>
                    </a:cubicBezTo>
                    <a:cubicBezTo>
                      <a:pt x="4" y="3"/>
                      <a:pt x="3" y="2"/>
                      <a:pt x="2" y="1"/>
                    </a:cubicBezTo>
                    <a:cubicBezTo>
                      <a:pt x="2" y="1"/>
                      <a:pt x="1" y="1"/>
                      <a:pt x="1" y="1"/>
                    </a:cubicBezTo>
                    <a:cubicBezTo>
                      <a:pt x="1" y="1"/>
                      <a:pt x="1" y="1"/>
                      <a:pt x="1" y="1"/>
                    </a:cubicBezTo>
                    <a:cubicBezTo>
                      <a:pt x="1"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2" y="2"/>
                    </a:cubicBezTo>
                    <a:cubicBezTo>
                      <a:pt x="2" y="2"/>
                      <a:pt x="3" y="3"/>
                      <a:pt x="4" y="4"/>
                    </a:cubicBezTo>
                    <a:cubicBezTo>
                      <a:pt x="4" y="4"/>
                      <a:pt x="4" y="4"/>
                      <a:pt x="4" y="4"/>
                    </a:cubicBezTo>
                    <a:cubicBezTo>
                      <a:pt x="4" y="5"/>
                      <a:pt x="4" y="6"/>
                      <a:pt x="4" y="7"/>
                    </a:cubicBezTo>
                    <a:cubicBezTo>
                      <a:pt x="4" y="8"/>
                      <a:pt x="3" y="10"/>
                      <a:pt x="3" y="11"/>
                    </a:cubicBezTo>
                    <a:cubicBezTo>
                      <a:pt x="1" y="15"/>
                      <a:pt x="1" y="19"/>
                      <a:pt x="1" y="21"/>
                    </a:cubicBezTo>
                    <a:cubicBezTo>
                      <a:pt x="1" y="21"/>
                      <a:pt x="1" y="22"/>
                      <a:pt x="1" y="22"/>
                    </a:cubicBezTo>
                    <a:cubicBezTo>
                      <a:pt x="2" y="24"/>
                      <a:pt x="4" y="25"/>
                      <a:pt x="5" y="26"/>
                    </a:cubicBezTo>
                    <a:cubicBezTo>
                      <a:pt x="6" y="27"/>
                      <a:pt x="7" y="27"/>
                      <a:pt x="7" y="27"/>
                    </a:cubicBezTo>
                    <a:cubicBezTo>
                      <a:pt x="7"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ubicBezTo>
                      <a:pt x="8" y="27"/>
                      <a:pt x="8" y="27"/>
                      <a:pt x="8" y="27"/>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8" name="Freeform 149"/>
              <p:cNvSpPr>
                <a:spLocks noChangeArrowheads="1"/>
              </p:cNvSpPr>
              <p:nvPr/>
            </p:nvSpPr>
            <p:spPr bwMode="auto">
              <a:xfrm>
                <a:off x="1755" y="458"/>
                <a:ext cx="4" cy="5"/>
              </a:xfrm>
              <a:custGeom>
                <a:avLst/>
                <a:gdLst>
                  <a:gd name="T0" fmla="*/ 0 w 2"/>
                  <a:gd name="T1" fmla="*/ 467 h 2"/>
                  <a:gd name="T2" fmla="*/ 64 w 2"/>
                  <a:gd name="T3" fmla="*/ 262 h 2"/>
                  <a:gd name="T4" fmla="*/ 128 w 2"/>
                  <a:gd name="T5" fmla="*/ 262 h 2"/>
                  <a:gd name="T6" fmla="*/ 64 w 2"/>
                  <a:gd name="T7" fmla="*/ 467 h 2"/>
                  <a:gd name="T8" fmla="*/ 0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cubicBezTo>
                      <a:pt x="0" y="2"/>
                      <a:pt x="0" y="1"/>
                      <a:pt x="1" y="1"/>
                    </a:cubicBezTo>
                    <a:cubicBezTo>
                      <a:pt x="1" y="0"/>
                      <a:pt x="2" y="0"/>
                      <a:pt x="2" y="1"/>
                    </a:cubicBezTo>
                    <a:cubicBezTo>
                      <a:pt x="2" y="1"/>
                      <a:pt x="2" y="2"/>
                      <a:pt x="1" y="2"/>
                    </a:cubicBezTo>
                    <a:cubicBezTo>
                      <a:pt x="1" y="2"/>
                      <a:pt x="0" y="2"/>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49" name="Freeform 150"/>
              <p:cNvSpPr>
                <a:spLocks noChangeArrowheads="1"/>
              </p:cNvSpPr>
              <p:nvPr/>
            </p:nvSpPr>
            <p:spPr bwMode="auto">
              <a:xfrm>
                <a:off x="1755" y="458"/>
                <a:ext cx="4" cy="5"/>
              </a:xfrm>
              <a:custGeom>
                <a:avLst/>
                <a:gdLst>
                  <a:gd name="T0" fmla="*/ 0 w 2"/>
                  <a:gd name="T1" fmla="*/ 467 h 2"/>
                  <a:gd name="T2" fmla="*/ 0 w 2"/>
                  <a:gd name="T3" fmla="*/ 467 h 2"/>
                  <a:gd name="T4" fmla="*/ 0 w 2"/>
                  <a:gd name="T5" fmla="*/ 262 h 2"/>
                  <a:gd name="T6" fmla="*/ 64 w 2"/>
                  <a:gd name="T7" fmla="*/ 262 h 2"/>
                  <a:gd name="T8" fmla="*/ 64 w 2"/>
                  <a:gd name="T9" fmla="*/ 0 h 2"/>
                  <a:gd name="T10" fmla="*/ 128 w 2"/>
                  <a:gd name="T11" fmla="*/ 262 h 2"/>
                  <a:gd name="T12" fmla="*/ 128 w 2"/>
                  <a:gd name="T13" fmla="*/ 262 h 2"/>
                  <a:gd name="T14" fmla="*/ 64 w 2"/>
                  <a:gd name="T15" fmla="*/ 467 h 2"/>
                  <a:gd name="T16" fmla="*/ 64 w 2"/>
                  <a:gd name="T17" fmla="*/ 467 h 2"/>
                  <a:gd name="T18" fmla="*/ 0 w 2"/>
                  <a:gd name="T19" fmla="*/ 467 h 2"/>
                  <a:gd name="T20" fmla="*/ 0 w 2"/>
                  <a:gd name="T21" fmla="*/ 467 h 2"/>
                  <a:gd name="T22" fmla="*/ 0 w 2"/>
                  <a:gd name="T23" fmla="*/ 467 h 2"/>
                  <a:gd name="T24" fmla="*/ 64 w 2"/>
                  <a:gd name="T25" fmla="*/ 467 h 2"/>
                  <a:gd name="T26" fmla="*/ 64 w 2"/>
                  <a:gd name="T27" fmla="*/ 467 h 2"/>
                  <a:gd name="T28" fmla="*/ 128 w 2"/>
                  <a:gd name="T29" fmla="*/ 262 h 2"/>
                  <a:gd name="T30" fmla="*/ 128 w 2"/>
                  <a:gd name="T31" fmla="*/ 262 h 2"/>
                  <a:gd name="T32" fmla="*/ 64 w 2"/>
                  <a:gd name="T33" fmla="*/ 0 h 2"/>
                  <a:gd name="T34" fmla="*/ 64 w 2"/>
                  <a:gd name="T35" fmla="*/ 262 h 2"/>
                  <a:gd name="T36" fmla="*/ 0 w 2"/>
                  <a:gd name="T37" fmla="*/ 262 h 2"/>
                  <a:gd name="T38" fmla="*/ 0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2"/>
                    </a:moveTo>
                    <a:cubicBezTo>
                      <a:pt x="0" y="2"/>
                      <a:pt x="0" y="2"/>
                      <a:pt x="0" y="2"/>
                    </a:cubicBezTo>
                    <a:cubicBezTo>
                      <a:pt x="0" y="2"/>
                      <a:pt x="0" y="1"/>
                      <a:pt x="0" y="1"/>
                    </a:cubicBezTo>
                    <a:cubicBezTo>
                      <a:pt x="0" y="1"/>
                      <a:pt x="0" y="1"/>
                      <a:pt x="1" y="1"/>
                    </a:cubicBezTo>
                    <a:cubicBezTo>
                      <a:pt x="1" y="1"/>
                      <a:pt x="1" y="0"/>
                      <a:pt x="1" y="0"/>
                    </a:cubicBezTo>
                    <a:cubicBezTo>
                      <a:pt x="1" y="1"/>
                      <a:pt x="2" y="1"/>
                      <a:pt x="2" y="1"/>
                    </a:cubicBezTo>
                    <a:cubicBezTo>
                      <a:pt x="2" y="1"/>
                      <a:pt x="2" y="1"/>
                      <a:pt x="2" y="1"/>
                    </a:cubicBezTo>
                    <a:cubicBezTo>
                      <a:pt x="2" y="2"/>
                      <a:pt x="2" y="2"/>
                      <a:pt x="1" y="2"/>
                    </a:cubicBezTo>
                    <a:cubicBezTo>
                      <a:pt x="1" y="2"/>
                      <a:pt x="1" y="2"/>
                      <a:pt x="1" y="2"/>
                    </a:cubicBezTo>
                    <a:cubicBezTo>
                      <a:pt x="1" y="2"/>
                      <a:pt x="0" y="2"/>
                      <a:pt x="0" y="2"/>
                    </a:cubicBezTo>
                    <a:cubicBezTo>
                      <a:pt x="0" y="2"/>
                      <a:pt x="0" y="2"/>
                      <a:pt x="0" y="2"/>
                    </a:cubicBezTo>
                    <a:cubicBezTo>
                      <a:pt x="0" y="2"/>
                      <a:pt x="0" y="2"/>
                      <a:pt x="0" y="2"/>
                    </a:cubicBezTo>
                    <a:cubicBezTo>
                      <a:pt x="0" y="2"/>
                      <a:pt x="1" y="2"/>
                      <a:pt x="1" y="2"/>
                    </a:cubicBezTo>
                    <a:cubicBezTo>
                      <a:pt x="1" y="2"/>
                      <a:pt x="1" y="2"/>
                      <a:pt x="1" y="2"/>
                    </a:cubicBezTo>
                    <a:cubicBezTo>
                      <a:pt x="2" y="2"/>
                      <a:pt x="2" y="2"/>
                      <a:pt x="2" y="1"/>
                    </a:cubicBezTo>
                    <a:cubicBezTo>
                      <a:pt x="2" y="1"/>
                      <a:pt x="2" y="1"/>
                      <a:pt x="2" y="1"/>
                    </a:cubicBezTo>
                    <a:cubicBezTo>
                      <a:pt x="2" y="1"/>
                      <a:pt x="1" y="0"/>
                      <a:pt x="1" y="0"/>
                    </a:cubicBezTo>
                    <a:cubicBezTo>
                      <a:pt x="1" y="0"/>
                      <a:pt x="1" y="1"/>
                      <a:pt x="1" y="1"/>
                    </a:cubicBezTo>
                    <a:cubicBezTo>
                      <a:pt x="0" y="1"/>
                      <a:pt x="0" y="1"/>
                      <a:pt x="0" y="1"/>
                    </a:cubicBezTo>
                    <a:cubicBezTo>
                      <a:pt x="0" y="1"/>
                      <a:pt x="0" y="2"/>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0" name="Freeform 151"/>
              <p:cNvSpPr>
                <a:spLocks noChangeArrowheads="1"/>
              </p:cNvSpPr>
              <p:nvPr/>
            </p:nvSpPr>
            <p:spPr bwMode="auto">
              <a:xfrm>
                <a:off x="1755" y="465"/>
                <a:ext cx="4" cy="5"/>
              </a:xfrm>
              <a:custGeom>
                <a:avLst/>
                <a:gdLst>
                  <a:gd name="T0" fmla="*/ 0 w 2"/>
                  <a:gd name="T1" fmla="*/ 262 h 2"/>
                  <a:gd name="T2" fmla="*/ 0 w 2"/>
                  <a:gd name="T3" fmla="*/ 0 h 2"/>
                  <a:gd name="T4" fmla="*/ 128 w 2"/>
                  <a:gd name="T5" fmla="*/ 0 h 2"/>
                  <a:gd name="T6" fmla="*/ 64 w 2"/>
                  <a:gd name="T7" fmla="*/ 262 h 2"/>
                  <a:gd name="T8" fmla="*/ 0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0"/>
                      <a:pt x="0" y="0"/>
                    </a:cubicBezTo>
                    <a:cubicBezTo>
                      <a:pt x="1" y="0"/>
                      <a:pt x="1" y="0"/>
                      <a:pt x="2" y="0"/>
                    </a:cubicBezTo>
                    <a:cubicBezTo>
                      <a:pt x="2" y="1"/>
                      <a:pt x="2" y="1"/>
                      <a:pt x="1" y="1"/>
                    </a:cubicBezTo>
                    <a:cubicBezTo>
                      <a:pt x="1" y="2"/>
                      <a:pt x="0"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1" name="Freeform 152"/>
              <p:cNvSpPr>
                <a:spLocks noChangeArrowheads="1"/>
              </p:cNvSpPr>
              <p:nvPr/>
            </p:nvSpPr>
            <p:spPr bwMode="auto">
              <a:xfrm>
                <a:off x="1755" y="465"/>
                <a:ext cx="4" cy="5"/>
              </a:xfrm>
              <a:custGeom>
                <a:avLst/>
                <a:gdLst>
                  <a:gd name="T0" fmla="*/ 0 w 2"/>
                  <a:gd name="T1" fmla="*/ 262 h 2"/>
                  <a:gd name="T2" fmla="*/ 0 w 2"/>
                  <a:gd name="T3" fmla="*/ 262 h 2"/>
                  <a:gd name="T4" fmla="*/ 0 w 2"/>
                  <a:gd name="T5" fmla="*/ 262 h 2"/>
                  <a:gd name="T6" fmla="*/ 0 w 2"/>
                  <a:gd name="T7" fmla="*/ 0 h 2"/>
                  <a:gd name="T8" fmla="*/ 64 w 2"/>
                  <a:gd name="T9" fmla="*/ 0 h 2"/>
                  <a:gd name="T10" fmla="*/ 128 w 2"/>
                  <a:gd name="T11" fmla="*/ 0 h 2"/>
                  <a:gd name="T12" fmla="*/ 128 w 2"/>
                  <a:gd name="T13" fmla="*/ 262 h 2"/>
                  <a:gd name="T14" fmla="*/ 64 w 2"/>
                  <a:gd name="T15" fmla="*/ 262 h 2"/>
                  <a:gd name="T16" fmla="*/ 64 w 2"/>
                  <a:gd name="T17" fmla="*/ 262 h 2"/>
                  <a:gd name="T18" fmla="*/ 0 w 2"/>
                  <a:gd name="T19" fmla="*/ 262 h 2"/>
                  <a:gd name="T20" fmla="*/ 0 w 2"/>
                  <a:gd name="T21" fmla="*/ 262 h 2"/>
                  <a:gd name="T22" fmla="*/ 0 w 2"/>
                  <a:gd name="T23" fmla="*/ 262 h 2"/>
                  <a:gd name="T24" fmla="*/ 64 w 2"/>
                  <a:gd name="T25" fmla="*/ 262 h 2"/>
                  <a:gd name="T26" fmla="*/ 64 w 2"/>
                  <a:gd name="T27" fmla="*/ 262 h 2"/>
                  <a:gd name="T28" fmla="*/ 128 w 2"/>
                  <a:gd name="T29" fmla="*/ 262 h 2"/>
                  <a:gd name="T30" fmla="*/ 128 w 2"/>
                  <a:gd name="T31" fmla="*/ 0 h 2"/>
                  <a:gd name="T32" fmla="*/ 64 w 2"/>
                  <a:gd name="T33" fmla="*/ 0 h 2"/>
                  <a:gd name="T34" fmla="*/ 0 w 2"/>
                  <a:gd name="T35" fmla="*/ 0 h 2"/>
                  <a:gd name="T36" fmla="*/ 0 w 2"/>
                  <a:gd name="T37" fmla="*/ 262 h 2"/>
                  <a:gd name="T38" fmla="*/ 0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2" y="0"/>
                    </a:cubicBezTo>
                    <a:cubicBezTo>
                      <a:pt x="2" y="0"/>
                      <a:pt x="2" y="1"/>
                      <a:pt x="2" y="1"/>
                    </a:cubicBezTo>
                    <a:cubicBezTo>
                      <a:pt x="2"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2"/>
                      <a:pt x="1" y="1"/>
                      <a:pt x="1" y="1"/>
                    </a:cubicBezTo>
                    <a:cubicBezTo>
                      <a:pt x="1" y="1"/>
                      <a:pt x="2" y="1"/>
                      <a:pt x="2" y="1"/>
                    </a:cubicBezTo>
                    <a:cubicBezTo>
                      <a:pt x="2" y="1"/>
                      <a:pt x="2" y="0"/>
                      <a:pt x="2" y="0"/>
                    </a:cubicBezTo>
                    <a:cubicBezTo>
                      <a:pt x="1" y="0"/>
                      <a:pt x="1" y="0"/>
                      <a:pt x="1" y="0"/>
                    </a:cubicBezTo>
                    <a:cubicBezTo>
                      <a:pt x="1" y="0"/>
                      <a:pt x="1" y="0"/>
                      <a:pt x="0" y="0"/>
                    </a:cubicBezTo>
                    <a:cubicBezTo>
                      <a:pt x="0" y="0"/>
                      <a:pt x="0" y="0"/>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2" name="Freeform 153"/>
              <p:cNvSpPr>
                <a:spLocks noChangeArrowheads="1"/>
              </p:cNvSpPr>
              <p:nvPr/>
            </p:nvSpPr>
            <p:spPr bwMode="auto">
              <a:xfrm>
                <a:off x="1757" y="474"/>
                <a:ext cx="2" cy="3"/>
              </a:xfrm>
              <a:custGeom>
                <a:avLst/>
                <a:gdLst>
                  <a:gd name="T0" fmla="*/ 0 w 1"/>
                  <a:gd name="T1" fmla="*/ 729 h 1"/>
                  <a:gd name="T2" fmla="*/ 0 w 1"/>
                  <a:gd name="T3" fmla="*/ 0 h 1"/>
                  <a:gd name="T4" fmla="*/ 64 w 1"/>
                  <a:gd name="T5" fmla="*/ 0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0"/>
                      <a:pt x="0" y="0"/>
                    </a:cubicBezTo>
                    <a:cubicBezTo>
                      <a:pt x="1" y="0"/>
                      <a:pt x="1" y="0"/>
                      <a:pt x="1" y="0"/>
                    </a:cubicBezTo>
                    <a:cubicBezTo>
                      <a:pt x="1"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3" name="Freeform 154"/>
              <p:cNvSpPr>
                <a:spLocks noChangeArrowheads="1"/>
              </p:cNvSpPr>
              <p:nvPr/>
            </p:nvSpPr>
            <p:spPr bwMode="auto">
              <a:xfrm>
                <a:off x="1757" y="474"/>
                <a:ext cx="2" cy="3"/>
              </a:xfrm>
              <a:custGeom>
                <a:avLst/>
                <a:gdLst>
                  <a:gd name="T0" fmla="*/ 0 w 1"/>
                  <a:gd name="T1" fmla="*/ 729 h 1"/>
                  <a:gd name="T2" fmla="*/ 0 w 1"/>
                  <a:gd name="T3" fmla="*/ 729 h 1"/>
                  <a:gd name="T4" fmla="*/ 0 w 1"/>
                  <a:gd name="T5" fmla="*/ 729 h 1"/>
                  <a:gd name="T6" fmla="*/ 0 w 1"/>
                  <a:gd name="T7" fmla="*/ 0 h 1"/>
                  <a:gd name="T8" fmla="*/ 64 w 1"/>
                  <a:gd name="T9" fmla="*/ 0 h 1"/>
                  <a:gd name="T10" fmla="*/ 64 w 1"/>
                  <a:gd name="T11" fmla="*/ 0 h 1"/>
                  <a:gd name="T12" fmla="*/ 64 w 1"/>
                  <a:gd name="T13" fmla="*/ 729 h 1"/>
                  <a:gd name="T14" fmla="*/ 64 w 1"/>
                  <a:gd name="T15" fmla="*/ 729 h 1"/>
                  <a:gd name="T16" fmla="*/ 0 w 1"/>
                  <a:gd name="T17" fmla="*/ 729 h 1"/>
                  <a:gd name="T18" fmla="*/ 0 w 1"/>
                  <a:gd name="T19" fmla="*/ 729 h 1"/>
                  <a:gd name="T20" fmla="*/ 0 w 1"/>
                  <a:gd name="T21" fmla="*/ 729 h 1"/>
                  <a:gd name="T22" fmla="*/ 0 w 1"/>
                  <a:gd name="T23" fmla="*/ 729 h 1"/>
                  <a:gd name="T24" fmla="*/ 0 w 1"/>
                  <a:gd name="T25" fmla="*/ 729 h 1"/>
                  <a:gd name="T26" fmla="*/ 64 w 1"/>
                  <a:gd name="T27" fmla="*/ 729 h 1"/>
                  <a:gd name="T28" fmla="*/ 64 w 1"/>
                  <a:gd name="T29" fmla="*/ 729 h 1"/>
                  <a:gd name="T30" fmla="*/ 64 w 1"/>
                  <a:gd name="T31" fmla="*/ 0 h 1"/>
                  <a:gd name="T32" fmla="*/ 64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0"/>
                      <a:pt x="0" y="0"/>
                      <a:pt x="0" y="0"/>
                    </a:cubicBezTo>
                    <a:cubicBezTo>
                      <a:pt x="0" y="0"/>
                      <a:pt x="1" y="0"/>
                      <a:pt x="1" y="0"/>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0"/>
                      <a:pt x="1" y="0"/>
                    </a:cubicBezTo>
                    <a:cubicBezTo>
                      <a:pt x="1" y="0"/>
                      <a:pt x="1" y="0"/>
                      <a:pt x="1" y="0"/>
                    </a:cubicBezTo>
                    <a:cubicBezTo>
                      <a:pt x="1" y="0"/>
                      <a:pt x="0" y="0"/>
                      <a:pt x="0" y="0"/>
                    </a:cubicBezTo>
                    <a:cubicBezTo>
                      <a:pt x="0" y="0"/>
                      <a:pt x="0" y="0"/>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4" name="Freeform 155"/>
              <p:cNvSpPr>
                <a:spLocks noChangeArrowheads="1"/>
              </p:cNvSpPr>
              <p:nvPr/>
            </p:nvSpPr>
            <p:spPr bwMode="auto">
              <a:xfrm>
                <a:off x="1755" y="470"/>
                <a:ext cx="4" cy="4"/>
              </a:xfrm>
              <a:custGeom>
                <a:avLst/>
                <a:gdLst>
                  <a:gd name="T0" fmla="*/ 0 w 2"/>
                  <a:gd name="T1" fmla="*/ 64 h 2"/>
                  <a:gd name="T2" fmla="*/ 64 w 2"/>
                  <a:gd name="T3" fmla="*/ 0 h 2"/>
                  <a:gd name="T4" fmla="*/ 128 w 2"/>
                  <a:gd name="T5" fmla="*/ 0 h 2"/>
                  <a:gd name="T6" fmla="*/ 64 w 2"/>
                  <a:gd name="T7" fmla="*/ 64 h 2"/>
                  <a:gd name="T8" fmla="*/ 0 w 2"/>
                  <a:gd name="T9" fmla="*/ 64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1"/>
                      <a:pt x="1" y="0"/>
                    </a:cubicBezTo>
                    <a:cubicBezTo>
                      <a:pt x="1" y="0"/>
                      <a:pt x="1" y="0"/>
                      <a:pt x="2" y="0"/>
                    </a:cubicBezTo>
                    <a:cubicBezTo>
                      <a:pt x="2" y="1"/>
                      <a:pt x="2" y="1"/>
                      <a:pt x="1" y="1"/>
                    </a:cubicBezTo>
                    <a:cubicBezTo>
                      <a:pt x="1" y="2"/>
                      <a:pt x="0"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5" name="Freeform 156"/>
              <p:cNvSpPr>
                <a:spLocks noChangeArrowheads="1"/>
              </p:cNvSpPr>
              <p:nvPr/>
            </p:nvSpPr>
            <p:spPr bwMode="auto">
              <a:xfrm>
                <a:off x="1755" y="470"/>
                <a:ext cx="4" cy="4"/>
              </a:xfrm>
              <a:custGeom>
                <a:avLst/>
                <a:gdLst>
                  <a:gd name="T0" fmla="*/ 0 w 2"/>
                  <a:gd name="T1" fmla="*/ 64 h 2"/>
                  <a:gd name="T2" fmla="*/ 0 w 2"/>
                  <a:gd name="T3" fmla="*/ 64 h 2"/>
                  <a:gd name="T4" fmla="*/ 0 w 2"/>
                  <a:gd name="T5" fmla="*/ 64 h 2"/>
                  <a:gd name="T6" fmla="*/ 64 w 2"/>
                  <a:gd name="T7" fmla="*/ 0 h 2"/>
                  <a:gd name="T8" fmla="*/ 64 w 2"/>
                  <a:gd name="T9" fmla="*/ 0 h 2"/>
                  <a:gd name="T10" fmla="*/ 128 w 2"/>
                  <a:gd name="T11" fmla="*/ 0 h 2"/>
                  <a:gd name="T12" fmla="*/ 128 w 2"/>
                  <a:gd name="T13" fmla="*/ 64 h 2"/>
                  <a:gd name="T14" fmla="*/ 64 w 2"/>
                  <a:gd name="T15" fmla="*/ 64 h 2"/>
                  <a:gd name="T16" fmla="*/ 64 w 2"/>
                  <a:gd name="T17" fmla="*/ 64 h 2"/>
                  <a:gd name="T18" fmla="*/ 0 w 2"/>
                  <a:gd name="T19" fmla="*/ 64 h 2"/>
                  <a:gd name="T20" fmla="*/ 0 w 2"/>
                  <a:gd name="T21" fmla="*/ 64 h 2"/>
                  <a:gd name="T22" fmla="*/ 0 w 2"/>
                  <a:gd name="T23" fmla="*/ 64 h 2"/>
                  <a:gd name="T24" fmla="*/ 64 w 2"/>
                  <a:gd name="T25" fmla="*/ 64 h 2"/>
                  <a:gd name="T26" fmla="*/ 64 w 2"/>
                  <a:gd name="T27" fmla="*/ 64 h 2"/>
                  <a:gd name="T28" fmla="*/ 128 w 2"/>
                  <a:gd name="T29" fmla="*/ 64 h 2"/>
                  <a:gd name="T30" fmla="*/ 128 w 2"/>
                  <a:gd name="T31" fmla="*/ 0 h 2"/>
                  <a:gd name="T32" fmla="*/ 64 w 2"/>
                  <a:gd name="T33" fmla="*/ 0 h 2"/>
                  <a:gd name="T34" fmla="*/ 64 w 2"/>
                  <a:gd name="T35" fmla="*/ 0 h 2"/>
                  <a:gd name="T36" fmla="*/ 0 w 2"/>
                  <a:gd name="T37" fmla="*/ 64 h 2"/>
                  <a:gd name="T38" fmla="*/ 0 w 2"/>
                  <a:gd name="T39" fmla="*/ 64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1"/>
                      <a:pt x="0" y="1"/>
                      <a:pt x="0" y="1"/>
                    </a:cubicBezTo>
                    <a:cubicBezTo>
                      <a:pt x="0" y="1"/>
                      <a:pt x="0" y="0"/>
                      <a:pt x="1" y="0"/>
                    </a:cubicBezTo>
                    <a:cubicBezTo>
                      <a:pt x="1" y="0"/>
                      <a:pt x="1" y="0"/>
                      <a:pt x="1" y="0"/>
                    </a:cubicBezTo>
                    <a:cubicBezTo>
                      <a:pt x="1" y="0"/>
                      <a:pt x="2" y="0"/>
                      <a:pt x="2" y="0"/>
                    </a:cubicBezTo>
                    <a:cubicBezTo>
                      <a:pt x="2" y="1"/>
                      <a:pt x="2" y="1"/>
                      <a:pt x="2" y="1"/>
                    </a:cubicBezTo>
                    <a:cubicBezTo>
                      <a:pt x="2" y="1"/>
                      <a:pt x="2" y="1"/>
                      <a:pt x="1" y="1"/>
                    </a:cubicBezTo>
                    <a:cubicBezTo>
                      <a:pt x="1" y="1"/>
                      <a:pt x="1" y="1"/>
                      <a:pt x="1" y="1"/>
                    </a:cubicBezTo>
                    <a:cubicBezTo>
                      <a:pt x="1" y="1"/>
                      <a:pt x="0" y="1"/>
                      <a:pt x="0" y="1"/>
                    </a:cubicBezTo>
                    <a:cubicBezTo>
                      <a:pt x="0" y="1"/>
                      <a:pt x="0" y="1"/>
                      <a:pt x="0" y="1"/>
                    </a:cubicBezTo>
                    <a:cubicBezTo>
                      <a:pt x="0" y="1"/>
                      <a:pt x="0" y="1"/>
                      <a:pt x="0" y="1"/>
                    </a:cubicBezTo>
                    <a:cubicBezTo>
                      <a:pt x="0" y="1"/>
                      <a:pt x="1" y="1"/>
                      <a:pt x="1" y="1"/>
                    </a:cubicBezTo>
                    <a:cubicBezTo>
                      <a:pt x="1" y="2"/>
                      <a:pt x="1" y="1"/>
                      <a:pt x="1" y="1"/>
                    </a:cubicBezTo>
                    <a:cubicBezTo>
                      <a:pt x="2" y="1"/>
                      <a:pt x="2" y="1"/>
                      <a:pt x="2" y="1"/>
                    </a:cubicBezTo>
                    <a:cubicBezTo>
                      <a:pt x="2" y="1"/>
                      <a:pt x="2" y="1"/>
                      <a:pt x="2" y="0"/>
                    </a:cubicBezTo>
                    <a:cubicBezTo>
                      <a:pt x="2" y="0"/>
                      <a:pt x="1" y="0"/>
                      <a:pt x="1" y="0"/>
                    </a:cubicBezTo>
                    <a:cubicBezTo>
                      <a:pt x="1" y="0"/>
                      <a:pt x="1" y="0"/>
                      <a:pt x="1" y="0"/>
                    </a:cubicBezTo>
                    <a:cubicBezTo>
                      <a:pt x="0" y="0"/>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6" name="Freeform 157"/>
              <p:cNvSpPr>
                <a:spLocks noChangeArrowheads="1"/>
              </p:cNvSpPr>
              <p:nvPr/>
            </p:nvSpPr>
            <p:spPr bwMode="auto">
              <a:xfrm>
                <a:off x="1759" y="477"/>
                <a:ext cx="3" cy="2"/>
              </a:xfrm>
              <a:custGeom>
                <a:avLst/>
                <a:gdLst>
                  <a:gd name="T0" fmla="*/ 0 w 1"/>
                  <a:gd name="T1" fmla="*/ 64 h 1"/>
                  <a:gd name="T2" fmla="*/ 0 w 1"/>
                  <a:gd name="T3" fmla="*/ 64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1"/>
                      <a:pt x="1" y="1"/>
                    </a:cubicBezTo>
                    <a:cubicBezTo>
                      <a:pt x="1"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7" name="Freeform 158"/>
              <p:cNvSpPr>
                <a:spLocks noChangeArrowheads="1"/>
              </p:cNvSpPr>
              <p:nvPr/>
            </p:nvSpPr>
            <p:spPr bwMode="auto">
              <a:xfrm>
                <a:off x="1759" y="479"/>
                <a:ext cx="3" cy="1"/>
              </a:xfrm>
              <a:custGeom>
                <a:avLst/>
                <a:gdLst>
                  <a:gd name="T0" fmla="*/ 0 w 1"/>
                  <a:gd name="T1" fmla="*/ 0 h 1"/>
                  <a:gd name="T2" fmla="*/ 0 w 1"/>
                  <a:gd name="T3" fmla="*/ 0 h 1"/>
                  <a:gd name="T4" fmla="*/ 0 w 1"/>
                  <a:gd name="T5" fmla="*/ 0 h 1"/>
                  <a:gd name="T6" fmla="*/ 0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0 h 1"/>
                  <a:gd name="T30" fmla="*/ 729 w 1"/>
                  <a:gd name="T31" fmla="*/ 0 h 1"/>
                  <a:gd name="T32" fmla="*/ 729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8" name="Freeform 159"/>
              <p:cNvSpPr>
                <a:spLocks noChangeArrowheads="1"/>
              </p:cNvSpPr>
              <p:nvPr/>
            </p:nvSpPr>
            <p:spPr bwMode="auto">
              <a:xfrm>
                <a:off x="1762" y="479"/>
                <a:ext cx="2" cy="3"/>
              </a:xfrm>
              <a:custGeom>
                <a:avLst/>
                <a:gdLst>
                  <a:gd name="T0" fmla="*/ 0 w 1"/>
                  <a:gd name="T1" fmla="*/ 729 h 1"/>
                  <a:gd name="T2" fmla="*/ 0 w 1"/>
                  <a:gd name="T3" fmla="*/ 729 h 1"/>
                  <a:gd name="T4" fmla="*/ 64 w 1"/>
                  <a:gd name="T5" fmla="*/ 729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0"/>
                      <a:pt x="1" y="1"/>
                    </a:cubicBezTo>
                    <a:cubicBezTo>
                      <a:pt x="1"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59" name="Freeform 160"/>
              <p:cNvSpPr>
                <a:spLocks noChangeArrowheads="1"/>
              </p:cNvSpPr>
              <p:nvPr/>
            </p:nvSpPr>
            <p:spPr bwMode="auto">
              <a:xfrm>
                <a:off x="1762" y="479"/>
                <a:ext cx="2" cy="3"/>
              </a:xfrm>
              <a:custGeom>
                <a:avLst/>
                <a:gdLst>
                  <a:gd name="T0" fmla="*/ 0 w 1"/>
                  <a:gd name="T1" fmla="*/ 729 h 1"/>
                  <a:gd name="T2" fmla="*/ 0 w 1"/>
                  <a:gd name="T3" fmla="*/ 729 h 1"/>
                  <a:gd name="T4" fmla="*/ 0 w 1"/>
                  <a:gd name="T5" fmla="*/ 729 h 1"/>
                  <a:gd name="T6" fmla="*/ 0 w 1"/>
                  <a:gd name="T7" fmla="*/ 729 h 1"/>
                  <a:gd name="T8" fmla="*/ 64 w 1"/>
                  <a:gd name="T9" fmla="*/ 0 h 1"/>
                  <a:gd name="T10" fmla="*/ 64 w 1"/>
                  <a:gd name="T11" fmla="*/ 729 h 1"/>
                  <a:gd name="T12" fmla="*/ 64 w 1"/>
                  <a:gd name="T13" fmla="*/ 729 h 1"/>
                  <a:gd name="T14" fmla="*/ 64 w 1"/>
                  <a:gd name="T15" fmla="*/ 729 h 1"/>
                  <a:gd name="T16" fmla="*/ 64 w 1"/>
                  <a:gd name="T17" fmla="*/ 729 h 1"/>
                  <a:gd name="T18" fmla="*/ 0 w 1"/>
                  <a:gd name="T19" fmla="*/ 729 h 1"/>
                  <a:gd name="T20" fmla="*/ 0 w 1"/>
                  <a:gd name="T21" fmla="*/ 729 h 1"/>
                  <a:gd name="T22" fmla="*/ 0 w 1"/>
                  <a:gd name="T23" fmla="*/ 729 h 1"/>
                  <a:gd name="T24" fmla="*/ 64 w 1"/>
                  <a:gd name="T25" fmla="*/ 729 h 1"/>
                  <a:gd name="T26" fmla="*/ 64 w 1"/>
                  <a:gd name="T27" fmla="*/ 729 h 1"/>
                  <a:gd name="T28" fmla="*/ 64 w 1"/>
                  <a:gd name="T29" fmla="*/ 729 h 1"/>
                  <a:gd name="T30" fmla="*/ 64 w 1"/>
                  <a:gd name="T31" fmla="*/ 729 h 1"/>
                  <a:gd name="T32" fmla="*/ 64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1"/>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0" name="Freeform 161"/>
              <p:cNvSpPr>
                <a:spLocks noChangeArrowheads="1"/>
              </p:cNvSpPr>
              <p:nvPr/>
            </p:nvSpPr>
            <p:spPr bwMode="auto">
              <a:xfrm>
                <a:off x="1764" y="482"/>
                <a:ext cx="2" cy="2"/>
              </a:xfrm>
              <a:custGeom>
                <a:avLst/>
                <a:gdLst>
                  <a:gd name="T0" fmla="*/ 0 w 1"/>
                  <a:gd name="T1" fmla="*/ 64 h 1"/>
                  <a:gd name="T2" fmla="*/ 64 w 1"/>
                  <a:gd name="T3" fmla="*/ 0 h 1"/>
                  <a:gd name="T4" fmla="*/ 64 w 1"/>
                  <a:gd name="T5" fmla="*/ 0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0"/>
                      <a:pt x="0" y="0"/>
                      <a:pt x="1" y="0"/>
                    </a:cubicBezTo>
                    <a:cubicBezTo>
                      <a:pt x="1" y="0"/>
                      <a:pt x="1" y="0"/>
                      <a:pt x="1" y="0"/>
                    </a:cubicBezTo>
                    <a:cubicBezTo>
                      <a:pt x="1" y="0"/>
                      <a:pt x="1" y="0"/>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1" name="Freeform 162"/>
              <p:cNvSpPr>
                <a:spLocks noChangeArrowheads="1"/>
              </p:cNvSpPr>
              <p:nvPr/>
            </p:nvSpPr>
            <p:spPr bwMode="auto">
              <a:xfrm>
                <a:off x="1764" y="482"/>
                <a:ext cx="2" cy="2"/>
              </a:xfrm>
              <a:custGeom>
                <a:avLst/>
                <a:gdLst>
                  <a:gd name="T0" fmla="*/ 0 w 1"/>
                  <a:gd name="T1" fmla="*/ 64 h 1"/>
                  <a:gd name="T2" fmla="*/ 0 w 1"/>
                  <a:gd name="T3" fmla="*/ 64 h 1"/>
                  <a:gd name="T4" fmla="*/ 0 w 1"/>
                  <a:gd name="T5" fmla="*/ 0 h 1"/>
                  <a:gd name="T6" fmla="*/ 64 w 1"/>
                  <a:gd name="T7" fmla="*/ 0 h 1"/>
                  <a:gd name="T8" fmla="*/ 64 w 1"/>
                  <a:gd name="T9" fmla="*/ 0 h 1"/>
                  <a:gd name="T10" fmla="*/ 64 w 1"/>
                  <a:gd name="T11" fmla="*/ 0 h 1"/>
                  <a:gd name="T12" fmla="*/ 64 w 1"/>
                  <a:gd name="T13" fmla="*/ 0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0 h 1"/>
                  <a:gd name="T30" fmla="*/ 64 w 1"/>
                  <a:gd name="T31" fmla="*/ 0 h 1"/>
                  <a:gd name="T32" fmla="*/ 64 w 1"/>
                  <a:gd name="T33" fmla="*/ 0 h 1"/>
                  <a:gd name="T34" fmla="*/ 64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2" name="Freeform 163"/>
              <p:cNvSpPr>
                <a:spLocks noChangeArrowheads="1"/>
              </p:cNvSpPr>
              <p:nvPr/>
            </p:nvSpPr>
            <p:spPr bwMode="auto">
              <a:xfrm>
                <a:off x="1757" y="453"/>
                <a:ext cx="5" cy="5"/>
              </a:xfrm>
              <a:custGeom>
                <a:avLst/>
                <a:gdLst>
                  <a:gd name="T0" fmla="*/ 0 w 2"/>
                  <a:gd name="T1" fmla="*/ 262 h 2"/>
                  <a:gd name="T2" fmla="*/ 0 w 2"/>
                  <a:gd name="T3" fmla="*/ 0 h 2"/>
                  <a:gd name="T4" fmla="*/ 262 w 2"/>
                  <a:gd name="T5" fmla="*/ 262 h 2"/>
                  <a:gd name="T6" fmla="*/ 262 w 2"/>
                  <a:gd name="T7" fmla="*/ 467 h 2"/>
                  <a:gd name="T8" fmla="*/ 0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0" y="1"/>
                      <a:pt x="0" y="0"/>
                      <a:pt x="0" y="0"/>
                    </a:cubicBezTo>
                    <a:cubicBezTo>
                      <a:pt x="1" y="0"/>
                      <a:pt x="1" y="0"/>
                      <a:pt x="1" y="1"/>
                    </a:cubicBezTo>
                    <a:cubicBezTo>
                      <a:pt x="2" y="1"/>
                      <a:pt x="1" y="1"/>
                      <a:pt x="1" y="2"/>
                    </a:cubicBezTo>
                    <a:cubicBezTo>
                      <a:pt x="0" y="2"/>
                      <a:pt x="0"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3" name="Freeform 164"/>
              <p:cNvSpPr>
                <a:spLocks noChangeArrowheads="1"/>
              </p:cNvSpPr>
              <p:nvPr/>
            </p:nvSpPr>
            <p:spPr bwMode="auto">
              <a:xfrm>
                <a:off x="1757" y="453"/>
                <a:ext cx="2" cy="5"/>
              </a:xfrm>
              <a:custGeom>
                <a:avLst/>
                <a:gdLst>
                  <a:gd name="T0" fmla="*/ 0 w 1"/>
                  <a:gd name="T1" fmla="*/ 262 h 2"/>
                  <a:gd name="T2" fmla="*/ 0 w 1"/>
                  <a:gd name="T3" fmla="*/ 262 h 2"/>
                  <a:gd name="T4" fmla="*/ 0 w 1"/>
                  <a:gd name="T5" fmla="*/ 262 h 2"/>
                  <a:gd name="T6" fmla="*/ 0 w 1"/>
                  <a:gd name="T7" fmla="*/ 0 h 2"/>
                  <a:gd name="T8" fmla="*/ 64 w 1"/>
                  <a:gd name="T9" fmla="*/ 0 h 2"/>
                  <a:gd name="T10" fmla="*/ 64 w 1"/>
                  <a:gd name="T11" fmla="*/ 262 h 2"/>
                  <a:gd name="T12" fmla="*/ 64 w 1"/>
                  <a:gd name="T13" fmla="*/ 262 h 2"/>
                  <a:gd name="T14" fmla="*/ 64 w 1"/>
                  <a:gd name="T15" fmla="*/ 467 h 2"/>
                  <a:gd name="T16" fmla="*/ 0 w 1"/>
                  <a:gd name="T17" fmla="*/ 467 h 2"/>
                  <a:gd name="T18" fmla="*/ 0 w 1"/>
                  <a:gd name="T19" fmla="*/ 262 h 2"/>
                  <a:gd name="T20" fmla="*/ 0 w 1"/>
                  <a:gd name="T21" fmla="*/ 262 h 2"/>
                  <a:gd name="T22" fmla="*/ 0 w 1"/>
                  <a:gd name="T23" fmla="*/ 262 h 2"/>
                  <a:gd name="T24" fmla="*/ 0 w 1"/>
                  <a:gd name="T25" fmla="*/ 467 h 2"/>
                  <a:gd name="T26" fmla="*/ 64 w 1"/>
                  <a:gd name="T27" fmla="*/ 467 h 2"/>
                  <a:gd name="T28" fmla="*/ 64 w 1"/>
                  <a:gd name="T29" fmla="*/ 262 h 2"/>
                  <a:gd name="T30" fmla="*/ 64 w 1"/>
                  <a:gd name="T31" fmla="*/ 262 h 2"/>
                  <a:gd name="T32" fmla="*/ 64 w 1"/>
                  <a:gd name="T33" fmla="*/ 0 h 2"/>
                  <a:gd name="T34" fmla="*/ 0 w 1"/>
                  <a:gd name="T35" fmla="*/ 0 h 2"/>
                  <a:gd name="T36" fmla="*/ 0 w 1"/>
                  <a:gd name="T37" fmla="*/ 262 h 2"/>
                  <a:gd name="T38" fmla="*/ 0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0" y="1"/>
                    </a:moveTo>
                    <a:cubicBezTo>
                      <a:pt x="0" y="1"/>
                      <a:pt x="0" y="1"/>
                      <a:pt x="0" y="1"/>
                    </a:cubicBezTo>
                    <a:cubicBezTo>
                      <a:pt x="0" y="1"/>
                      <a:pt x="0" y="1"/>
                      <a:pt x="0" y="1"/>
                    </a:cubicBezTo>
                    <a:cubicBezTo>
                      <a:pt x="0" y="1"/>
                      <a:pt x="0" y="0"/>
                      <a:pt x="0" y="0"/>
                    </a:cubicBezTo>
                    <a:cubicBezTo>
                      <a:pt x="1" y="0"/>
                      <a:pt x="1" y="0"/>
                      <a:pt x="1" y="0"/>
                    </a:cubicBezTo>
                    <a:cubicBezTo>
                      <a:pt x="1" y="0"/>
                      <a:pt x="1" y="0"/>
                      <a:pt x="1" y="1"/>
                    </a:cubicBezTo>
                    <a:cubicBezTo>
                      <a:pt x="1" y="1"/>
                      <a:pt x="1" y="1"/>
                      <a:pt x="1" y="1"/>
                    </a:cubicBezTo>
                    <a:cubicBezTo>
                      <a:pt x="1" y="1"/>
                      <a:pt x="1" y="1"/>
                      <a:pt x="1" y="2"/>
                    </a:cubicBezTo>
                    <a:cubicBezTo>
                      <a:pt x="1" y="2"/>
                      <a:pt x="0" y="2"/>
                      <a:pt x="0" y="2"/>
                    </a:cubicBezTo>
                    <a:cubicBezTo>
                      <a:pt x="0" y="2"/>
                      <a:pt x="0" y="1"/>
                      <a:pt x="0" y="1"/>
                    </a:cubicBezTo>
                    <a:cubicBezTo>
                      <a:pt x="0" y="1"/>
                      <a:pt x="0" y="1"/>
                      <a:pt x="0" y="1"/>
                    </a:cubicBezTo>
                    <a:cubicBezTo>
                      <a:pt x="0" y="1"/>
                      <a:pt x="0" y="1"/>
                      <a:pt x="0" y="1"/>
                    </a:cubicBezTo>
                    <a:cubicBezTo>
                      <a:pt x="0" y="1"/>
                      <a:pt x="0" y="2"/>
                      <a:pt x="0" y="2"/>
                    </a:cubicBezTo>
                    <a:cubicBezTo>
                      <a:pt x="0" y="2"/>
                      <a:pt x="1" y="2"/>
                      <a:pt x="1" y="2"/>
                    </a:cubicBezTo>
                    <a:cubicBezTo>
                      <a:pt x="1" y="2"/>
                      <a:pt x="1" y="1"/>
                      <a:pt x="1" y="1"/>
                    </a:cubicBezTo>
                    <a:cubicBezTo>
                      <a:pt x="1" y="1"/>
                      <a:pt x="1" y="1"/>
                      <a:pt x="1" y="1"/>
                    </a:cubicBezTo>
                    <a:cubicBezTo>
                      <a:pt x="1" y="0"/>
                      <a:pt x="1" y="0"/>
                      <a:pt x="1" y="0"/>
                    </a:cubicBezTo>
                    <a:cubicBezTo>
                      <a:pt x="1" y="0"/>
                      <a:pt x="0" y="0"/>
                      <a:pt x="0" y="0"/>
                    </a:cubicBezTo>
                    <a:cubicBezTo>
                      <a:pt x="0" y="0"/>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4" name="Freeform 165"/>
              <p:cNvSpPr>
                <a:spLocks noChangeArrowheads="1"/>
              </p:cNvSpPr>
              <p:nvPr/>
            </p:nvSpPr>
            <p:spPr bwMode="auto">
              <a:xfrm>
                <a:off x="1766" y="482"/>
                <a:ext cx="3" cy="2"/>
              </a:xfrm>
              <a:custGeom>
                <a:avLst/>
                <a:gdLst>
                  <a:gd name="T0" fmla="*/ 0 w 1"/>
                  <a:gd name="T1" fmla="*/ 64 h 1"/>
                  <a:gd name="T2" fmla="*/ 0 w 1"/>
                  <a:gd name="T3" fmla="*/ 64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1" y="0"/>
                      <a:pt x="1" y="0"/>
                      <a:pt x="1" y="1"/>
                    </a:cubicBezTo>
                    <a:cubicBezTo>
                      <a:pt x="1"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5" name="Freeform 166"/>
              <p:cNvSpPr>
                <a:spLocks noChangeArrowheads="1"/>
              </p:cNvSpPr>
              <p:nvPr/>
            </p:nvSpPr>
            <p:spPr bwMode="auto">
              <a:xfrm>
                <a:off x="1766" y="484"/>
                <a:ext cx="3" cy="1"/>
              </a:xfrm>
              <a:custGeom>
                <a:avLst/>
                <a:gdLst>
                  <a:gd name="T0" fmla="*/ 0 w 1"/>
                  <a:gd name="T1" fmla="*/ 0 h 1"/>
                  <a:gd name="T2" fmla="*/ 0 w 1"/>
                  <a:gd name="T3" fmla="*/ 0 h 1"/>
                  <a:gd name="T4" fmla="*/ 0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729 w 1"/>
                  <a:gd name="T17" fmla="*/ 0 h 1"/>
                  <a:gd name="T18" fmla="*/ 0 w 1"/>
                  <a:gd name="T19" fmla="*/ 0 h 1"/>
                  <a:gd name="T20" fmla="*/ 0 w 1"/>
                  <a:gd name="T21" fmla="*/ 0 h 1"/>
                  <a:gd name="T22" fmla="*/ 0 w 1"/>
                  <a:gd name="T23" fmla="*/ 0 h 1"/>
                  <a:gd name="T24" fmla="*/ 729 w 1"/>
                  <a:gd name="T25" fmla="*/ 0 h 1"/>
                  <a:gd name="T26" fmla="*/ 729 w 1"/>
                  <a:gd name="T27" fmla="*/ 0 h 1"/>
                  <a:gd name="T28" fmla="*/ 729 w 1"/>
                  <a:gd name="T29" fmla="*/ 0 h 1"/>
                  <a:gd name="T30" fmla="*/ 729 w 1"/>
                  <a:gd name="T31" fmla="*/ 0 h 1"/>
                  <a:gd name="T32" fmla="*/ 729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6" name="Freeform 167"/>
              <p:cNvSpPr>
                <a:spLocks noChangeArrowheads="1"/>
              </p:cNvSpPr>
              <p:nvPr/>
            </p:nvSpPr>
            <p:spPr bwMode="auto">
              <a:xfrm>
                <a:off x="1759" y="444"/>
                <a:ext cx="5" cy="4"/>
              </a:xfrm>
              <a:custGeom>
                <a:avLst/>
                <a:gdLst>
                  <a:gd name="T0" fmla="*/ 467 w 2"/>
                  <a:gd name="T1" fmla="*/ 0 h 2"/>
                  <a:gd name="T2" fmla="*/ 262 w 2"/>
                  <a:gd name="T3" fmla="*/ 64 h 2"/>
                  <a:gd name="T4" fmla="*/ 0 w 2"/>
                  <a:gd name="T5" fmla="*/ 64 h 2"/>
                  <a:gd name="T6" fmla="*/ 262 w 2"/>
                  <a:gd name="T7" fmla="*/ 0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1"/>
                      <a:pt x="2" y="1"/>
                      <a:pt x="1" y="1"/>
                    </a:cubicBezTo>
                    <a:cubicBezTo>
                      <a:pt x="1" y="2"/>
                      <a:pt x="0" y="1"/>
                      <a:pt x="0" y="1"/>
                    </a:cubicBezTo>
                    <a:cubicBezTo>
                      <a:pt x="0" y="1"/>
                      <a:pt x="0" y="0"/>
                      <a:pt x="1" y="0"/>
                    </a:cubicBezTo>
                    <a:cubicBezTo>
                      <a:pt x="1" y="0"/>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7" name="Freeform 168"/>
              <p:cNvSpPr>
                <a:spLocks noChangeArrowheads="1"/>
              </p:cNvSpPr>
              <p:nvPr/>
            </p:nvSpPr>
            <p:spPr bwMode="auto">
              <a:xfrm>
                <a:off x="1759" y="444"/>
                <a:ext cx="5" cy="2"/>
              </a:xfrm>
              <a:custGeom>
                <a:avLst/>
                <a:gdLst>
                  <a:gd name="T0" fmla="*/ 467 w 2"/>
                  <a:gd name="T1" fmla="*/ 0 h 1"/>
                  <a:gd name="T2" fmla="*/ 467 w 2"/>
                  <a:gd name="T3" fmla="*/ 0 h 1"/>
                  <a:gd name="T4" fmla="*/ 467 w 2"/>
                  <a:gd name="T5" fmla="*/ 64 h 1"/>
                  <a:gd name="T6" fmla="*/ 262 w 2"/>
                  <a:gd name="T7" fmla="*/ 64 h 1"/>
                  <a:gd name="T8" fmla="*/ 262 w 2"/>
                  <a:gd name="T9" fmla="*/ 64 h 1"/>
                  <a:gd name="T10" fmla="*/ 0 w 2"/>
                  <a:gd name="T11" fmla="*/ 64 h 1"/>
                  <a:gd name="T12" fmla="*/ 0 w 2"/>
                  <a:gd name="T13" fmla="*/ 0 h 1"/>
                  <a:gd name="T14" fmla="*/ 262 w 2"/>
                  <a:gd name="T15" fmla="*/ 0 h 1"/>
                  <a:gd name="T16" fmla="*/ 262 w 2"/>
                  <a:gd name="T17" fmla="*/ 0 h 1"/>
                  <a:gd name="T18" fmla="*/ 467 w 2"/>
                  <a:gd name="T19" fmla="*/ 0 h 1"/>
                  <a:gd name="T20" fmla="*/ 467 w 2"/>
                  <a:gd name="T21" fmla="*/ 0 h 1"/>
                  <a:gd name="T22" fmla="*/ 467 w 2"/>
                  <a:gd name="T23" fmla="*/ 0 h 1"/>
                  <a:gd name="T24" fmla="*/ 262 w 2"/>
                  <a:gd name="T25" fmla="*/ 0 h 1"/>
                  <a:gd name="T26" fmla="*/ 262 w 2"/>
                  <a:gd name="T27" fmla="*/ 0 h 1"/>
                  <a:gd name="T28" fmla="*/ 0 w 2"/>
                  <a:gd name="T29" fmla="*/ 0 h 1"/>
                  <a:gd name="T30" fmla="*/ 0 w 2"/>
                  <a:gd name="T31" fmla="*/ 64 h 1"/>
                  <a:gd name="T32" fmla="*/ 262 w 2"/>
                  <a:gd name="T33" fmla="*/ 64 h 1"/>
                  <a:gd name="T34" fmla="*/ 262 w 2"/>
                  <a:gd name="T35" fmla="*/ 64 h 1"/>
                  <a:gd name="T36" fmla="*/ 467 w 2"/>
                  <a:gd name="T37" fmla="*/ 64 h 1"/>
                  <a:gd name="T38" fmla="*/ 467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2" y="0"/>
                    </a:moveTo>
                    <a:cubicBezTo>
                      <a:pt x="2" y="0"/>
                      <a:pt x="2" y="0"/>
                      <a:pt x="2" y="0"/>
                    </a:cubicBezTo>
                    <a:cubicBezTo>
                      <a:pt x="2" y="0"/>
                      <a:pt x="2" y="1"/>
                      <a:pt x="2" y="1"/>
                    </a:cubicBezTo>
                    <a:cubicBezTo>
                      <a:pt x="2" y="1"/>
                      <a:pt x="2" y="1"/>
                      <a:pt x="1" y="1"/>
                    </a:cubicBezTo>
                    <a:cubicBezTo>
                      <a:pt x="1" y="1"/>
                      <a:pt x="1" y="1"/>
                      <a:pt x="1" y="1"/>
                    </a:cubicBezTo>
                    <a:cubicBezTo>
                      <a:pt x="1" y="1"/>
                      <a:pt x="0" y="1"/>
                      <a:pt x="0" y="1"/>
                    </a:cubicBezTo>
                    <a:cubicBezTo>
                      <a:pt x="0" y="1"/>
                      <a:pt x="0" y="1"/>
                      <a:pt x="0" y="0"/>
                    </a:cubicBezTo>
                    <a:cubicBezTo>
                      <a:pt x="0"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1" y="0"/>
                    </a:cubicBezTo>
                    <a:cubicBezTo>
                      <a:pt x="1" y="0"/>
                      <a:pt x="1" y="0"/>
                      <a:pt x="1" y="0"/>
                    </a:cubicBezTo>
                    <a:cubicBezTo>
                      <a:pt x="1" y="0"/>
                      <a:pt x="0" y="0"/>
                      <a:pt x="0" y="0"/>
                    </a:cubicBezTo>
                    <a:cubicBezTo>
                      <a:pt x="0" y="1"/>
                      <a:pt x="0" y="1"/>
                      <a:pt x="0" y="1"/>
                    </a:cubicBezTo>
                    <a:cubicBezTo>
                      <a:pt x="0" y="1"/>
                      <a:pt x="1" y="1"/>
                      <a:pt x="1" y="1"/>
                    </a:cubicBezTo>
                    <a:cubicBezTo>
                      <a:pt x="1" y="1"/>
                      <a:pt x="1" y="1"/>
                      <a:pt x="1" y="1"/>
                    </a:cubicBezTo>
                    <a:cubicBezTo>
                      <a:pt x="2" y="1"/>
                      <a:pt x="2" y="1"/>
                      <a:pt x="2" y="1"/>
                    </a:cubicBezTo>
                    <a:cubicBezTo>
                      <a:pt x="2" y="1"/>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8" name="Freeform 169"/>
              <p:cNvSpPr>
                <a:spLocks noChangeArrowheads="1"/>
              </p:cNvSpPr>
              <p:nvPr/>
            </p:nvSpPr>
            <p:spPr bwMode="auto">
              <a:xfrm>
                <a:off x="1762" y="439"/>
                <a:ext cx="2" cy="2"/>
              </a:xfrm>
              <a:custGeom>
                <a:avLst/>
                <a:gdLst>
                  <a:gd name="T0" fmla="*/ 64 w 1"/>
                  <a:gd name="T1" fmla="*/ 0 h 1"/>
                  <a:gd name="T2" fmla="*/ 64 w 1"/>
                  <a:gd name="T3" fmla="*/ 64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1"/>
                      <a:pt x="1" y="1"/>
                    </a:cubicBezTo>
                    <a:cubicBezTo>
                      <a:pt x="0" y="1"/>
                      <a:pt x="0" y="1"/>
                      <a:pt x="0" y="1"/>
                    </a:cubicBezTo>
                    <a:cubicBezTo>
                      <a:pt x="0" y="0"/>
                      <a:pt x="0" y="0"/>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69" name="Freeform 170"/>
              <p:cNvSpPr>
                <a:spLocks noChangeArrowheads="1"/>
              </p:cNvSpPr>
              <p:nvPr/>
            </p:nvSpPr>
            <p:spPr bwMode="auto">
              <a:xfrm>
                <a:off x="1762" y="439"/>
                <a:ext cx="2" cy="2"/>
              </a:xfrm>
              <a:custGeom>
                <a:avLst/>
                <a:gdLst>
                  <a:gd name="T0" fmla="*/ 64 w 1"/>
                  <a:gd name="T1" fmla="*/ 0 h 1"/>
                  <a:gd name="T2" fmla="*/ 64 w 1"/>
                  <a:gd name="T3" fmla="*/ 0 h 1"/>
                  <a:gd name="T4" fmla="*/ 64 w 1"/>
                  <a:gd name="T5" fmla="*/ 64 h 1"/>
                  <a:gd name="T6" fmla="*/ 64 w 1"/>
                  <a:gd name="T7" fmla="*/ 64 h 1"/>
                  <a:gd name="T8" fmla="*/ 0 w 1"/>
                  <a:gd name="T9" fmla="*/ 64 h 1"/>
                  <a:gd name="T10" fmla="*/ 0 w 1"/>
                  <a:gd name="T11" fmla="*/ 64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64 h 1"/>
                  <a:gd name="T32" fmla="*/ 0 w 1"/>
                  <a:gd name="T33" fmla="*/ 64 h 1"/>
                  <a:gd name="T34" fmla="*/ 64 w 1"/>
                  <a:gd name="T35" fmla="*/ 64 h 1"/>
                  <a:gd name="T36" fmla="*/ 64 w 1"/>
                  <a:gd name="T37" fmla="*/ 64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1"/>
                    </a:cubicBezTo>
                    <a:cubicBezTo>
                      <a:pt x="1" y="1"/>
                      <a:pt x="1" y="1"/>
                      <a:pt x="1" y="1"/>
                    </a:cubicBezTo>
                    <a:cubicBezTo>
                      <a:pt x="1"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1"/>
                      <a:pt x="0" y="1"/>
                    </a:cubicBezTo>
                    <a:cubicBezTo>
                      <a:pt x="0" y="1"/>
                      <a:pt x="0" y="1"/>
                      <a:pt x="0" y="1"/>
                    </a:cubicBezTo>
                    <a:cubicBezTo>
                      <a:pt x="0" y="1"/>
                      <a:pt x="1" y="1"/>
                      <a:pt x="1" y="1"/>
                    </a:cubicBezTo>
                    <a:cubicBezTo>
                      <a:pt x="1" y="1"/>
                      <a:pt x="1" y="1"/>
                      <a:pt x="1" y="1"/>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0" name="Freeform 171"/>
              <p:cNvSpPr>
                <a:spLocks noChangeArrowheads="1"/>
              </p:cNvSpPr>
              <p:nvPr/>
            </p:nvSpPr>
            <p:spPr bwMode="auto">
              <a:xfrm>
                <a:off x="1759" y="430"/>
                <a:ext cx="5" cy="2"/>
              </a:xfrm>
              <a:custGeom>
                <a:avLst/>
                <a:gdLst>
                  <a:gd name="T0" fmla="*/ 467 w 2"/>
                  <a:gd name="T1" fmla="*/ 0 h 1"/>
                  <a:gd name="T2" fmla="*/ 467 w 2"/>
                  <a:gd name="T3" fmla="*/ 64 h 1"/>
                  <a:gd name="T4" fmla="*/ 262 w 2"/>
                  <a:gd name="T5" fmla="*/ 64 h 1"/>
                  <a:gd name="T6" fmla="*/ 262 w 2"/>
                  <a:gd name="T7" fmla="*/ 0 h 1"/>
                  <a:gd name="T8" fmla="*/ 467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cubicBezTo>
                      <a:pt x="2" y="1"/>
                      <a:pt x="2" y="1"/>
                      <a:pt x="2" y="1"/>
                    </a:cubicBezTo>
                    <a:cubicBezTo>
                      <a:pt x="1" y="1"/>
                      <a:pt x="1" y="1"/>
                      <a:pt x="1" y="1"/>
                    </a:cubicBezTo>
                    <a:cubicBezTo>
                      <a:pt x="0" y="1"/>
                      <a:pt x="1" y="0"/>
                      <a:pt x="1" y="0"/>
                    </a:cubicBezTo>
                    <a:cubicBezTo>
                      <a:pt x="1" y="0"/>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1" name="Freeform 172"/>
              <p:cNvSpPr>
                <a:spLocks noChangeArrowheads="1"/>
              </p:cNvSpPr>
              <p:nvPr/>
            </p:nvSpPr>
            <p:spPr bwMode="auto">
              <a:xfrm>
                <a:off x="1762" y="430"/>
                <a:ext cx="2" cy="2"/>
              </a:xfrm>
              <a:custGeom>
                <a:avLst/>
                <a:gdLst>
                  <a:gd name="T0" fmla="*/ 64 w 1"/>
                  <a:gd name="T1" fmla="*/ 0 h 1"/>
                  <a:gd name="T2" fmla="*/ 64 w 1"/>
                  <a:gd name="T3" fmla="*/ 0 h 1"/>
                  <a:gd name="T4" fmla="*/ 64 w 1"/>
                  <a:gd name="T5" fmla="*/ 64 h 1"/>
                  <a:gd name="T6" fmla="*/ 64 w 1"/>
                  <a:gd name="T7" fmla="*/ 64 h 1"/>
                  <a:gd name="T8" fmla="*/ 0 w 1"/>
                  <a:gd name="T9" fmla="*/ 64 h 1"/>
                  <a:gd name="T10" fmla="*/ 0 w 1"/>
                  <a:gd name="T11" fmla="*/ 64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64 h 1"/>
                  <a:gd name="T32" fmla="*/ 0 w 1"/>
                  <a:gd name="T33" fmla="*/ 64 h 1"/>
                  <a:gd name="T34" fmla="*/ 64 w 1"/>
                  <a:gd name="T35" fmla="*/ 64 h 1"/>
                  <a:gd name="T36" fmla="*/ 64 w 1"/>
                  <a:gd name="T37" fmla="*/ 64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1"/>
                      <a:pt x="1" y="1"/>
                      <a:pt x="1" y="1"/>
                    </a:cubicBezTo>
                    <a:cubicBezTo>
                      <a:pt x="1" y="1"/>
                      <a:pt x="1" y="1"/>
                      <a:pt x="1"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1"/>
                      <a:pt x="0" y="1"/>
                      <a:pt x="0" y="1"/>
                    </a:cubicBezTo>
                    <a:cubicBezTo>
                      <a:pt x="0" y="1"/>
                      <a:pt x="0" y="1"/>
                      <a:pt x="0" y="1"/>
                    </a:cubicBezTo>
                    <a:cubicBezTo>
                      <a:pt x="0" y="1"/>
                      <a:pt x="0" y="1"/>
                      <a:pt x="1" y="1"/>
                    </a:cubicBezTo>
                    <a:cubicBezTo>
                      <a:pt x="1" y="1"/>
                      <a:pt x="1" y="1"/>
                      <a:pt x="1" y="1"/>
                    </a:cubicBezTo>
                    <a:cubicBezTo>
                      <a:pt x="1" y="1"/>
                      <a:pt x="1" y="1"/>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2" name="Freeform 173"/>
              <p:cNvSpPr>
                <a:spLocks noChangeArrowheads="1"/>
              </p:cNvSpPr>
              <p:nvPr/>
            </p:nvSpPr>
            <p:spPr bwMode="auto">
              <a:xfrm>
                <a:off x="1762" y="434"/>
                <a:ext cx="4" cy="3"/>
              </a:xfrm>
              <a:custGeom>
                <a:avLst/>
                <a:gdLst>
                  <a:gd name="T0" fmla="*/ 64 w 2"/>
                  <a:gd name="T1" fmla="*/ 0 h 1"/>
                  <a:gd name="T2" fmla="*/ 64 w 2"/>
                  <a:gd name="T3" fmla="*/ 729 h 1"/>
                  <a:gd name="T4" fmla="*/ 0 w 2"/>
                  <a:gd name="T5" fmla="*/ 729 h 1"/>
                  <a:gd name="T6" fmla="*/ 0 w 2"/>
                  <a:gd name="T7" fmla="*/ 0 h 1"/>
                  <a:gd name="T8" fmla="*/ 64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0"/>
                    </a:moveTo>
                    <a:cubicBezTo>
                      <a:pt x="2" y="0"/>
                      <a:pt x="1" y="1"/>
                      <a:pt x="1" y="1"/>
                    </a:cubicBezTo>
                    <a:cubicBezTo>
                      <a:pt x="1" y="1"/>
                      <a:pt x="0" y="1"/>
                      <a:pt x="0" y="1"/>
                    </a:cubicBezTo>
                    <a:cubicBezTo>
                      <a:pt x="0" y="0"/>
                      <a:pt x="0" y="0"/>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3" name="Freeform 174"/>
              <p:cNvSpPr>
                <a:spLocks noChangeArrowheads="1"/>
              </p:cNvSpPr>
              <p:nvPr/>
            </p:nvSpPr>
            <p:spPr bwMode="auto">
              <a:xfrm>
                <a:off x="1762" y="434"/>
                <a:ext cx="2" cy="3"/>
              </a:xfrm>
              <a:custGeom>
                <a:avLst/>
                <a:gdLst>
                  <a:gd name="T0" fmla="*/ 64 w 1"/>
                  <a:gd name="T1" fmla="*/ 0 h 1"/>
                  <a:gd name="T2" fmla="*/ 64 w 1"/>
                  <a:gd name="T3" fmla="*/ 0 h 1"/>
                  <a:gd name="T4" fmla="*/ 64 w 1"/>
                  <a:gd name="T5" fmla="*/ 729 h 1"/>
                  <a:gd name="T6" fmla="*/ 64 w 1"/>
                  <a:gd name="T7" fmla="*/ 729 h 1"/>
                  <a:gd name="T8" fmla="*/ 0 w 1"/>
                  <a:gd name="T9" fmla="*/ 729 h 1"/>
                  <a:gd name="T10" fmla="*/ 0 w 1"/>
                  <a:gd name="T11" fmla="*/ 729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729 h 1"/>
                  <a:gd name="T32" fmla="*/ 0 w 1"/>
                  <a:gd name="T33" fmla="*/ 729 h 1"/>
                  <a:gd name="T34" fmla="*/ 64 w 1"/>
                  <a:gd name="T35" fmla="*/ 729 h 1"/>
                  <a:gd name="T36" fmla="*/ 64 w 1"/>
                  <a:gd name="T37" fmla="*/ 729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1"/>
                    </a:cubicBezTo>
                    <a:cubicBezTo>
                      <a:pt x="1" y="1"/>
                      <a:pt x="1" y="1"/>
                      <a:pt x="1" y="1"/>
                    </a:cubicBezTo>
                    <a:cubicBezTo>
                      <a:pt x="1" y="1"/>
                      <a:pt x="1" y="1"/>
                      <a:pt x="0" y="1"/>
                    </a:cubicBez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1"/>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4" name="Freeform 175"/>
              <p:cNvSpPr>
                <a:spLocks noChangeArrowheads="1"/>
              </p:cNvSpPr>
              <p:nvPr/>
            </p:nvSpPr>
            <p:spPr bwMode="auto">
              <a:xfrm>
                <a:off x="1759" y="427"/>
                <a:ext cx="3" cy="3"/>
              </a:xfrm>
              <a:custGeom>
                <a:avLst/>
                <a:gdLst>
                  <a:gd name="T0" fmla="*/ 729 w 1"/>
                  <a:gd name="T1" fmla="*/ 0 h 1"/>
                  <a:gd name="T2" fmla="*/ 729 w 1"/>
                  <a:gd name="T3" fmla="*/ 729 h 1"/>
                  <a:gd name="T4" fmla="*/ 0 w 1"/>
                  <a:gd name="T5" fmla="*/ 0 h 1"/>
                  <a:gd name="T6" fmla="*/ 0 w 1"/>
                  <a:gd name="T7" fmla="*/ 0 h 1"/>
                  <a:gd name="T8" fmla="*/ 729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1"/>
                    </a:cubicBezTo>
                    <a:cubicBezTo>
                      <a:pt x="1" y="1"/>
                      <a:pt x="0" y="1"/>
                      <a:pt x="0" y="0"/>
                    </a:cubicBezTo>
                    <a:cubicBezTo>
                      <a:pt x="0" y="0"/>
                      <a:pt x="0" y="0"/>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5" name="Freeform 176"/>
              <p:cNvSpPr>
                <a:spLocks noChangeArrowheads="1"/>
              </p:cNvSpPr>
              <p:nvPr/>
            </p:nvSpPr>
            <p:spPr bwMode="auto">
              <a:xfrm>
                <a:off x="1759" y="427"/>
                <a:ext cx="3" cy="3"/>
              </a:xfrm>
              <a:custGeom>
                <a:avLst/>
                <a:gdLst>
                  <a:gd name="T0" fmla="*/ 729 w 1"/>
                  <a:gd name="T1" fmla="*/ 0 h 1"/>
                  <a:gd name="T2" fmla="*/ 729 w 1"/>
                  <a:gd name="T3" fmla="*/ 0 h 1"/>
                  <a:gd name="T4" fmla="*/ 729 w 1"/>
                  <a:gd name="T5" fmla="*/ 0 h 1"/>
                  <a:gd name="T6" fmla="*/ 729 w 1"/>
                  <a:gd name="T7" fmla="*/ 729 h 1"/>
                  <a:gd name="T8" fmla="*/ 0 w 1"/>
                  <a:gd name="T9" fmla="*/ 729 h 1"/>
                  <a:gd name="T10" fmla="*/ 0 w 1"/>
                  <a:gd name="T11" fmla="*/ 0 h 1"/>
                  <a:gd name="T12" fmla="*/ 0 w 1"/>
                  <a:gd name="T13" fmla="*/ 0 h 1"/>
                  <a:gd name="T14" fmla="*/ 0 w 1"/>
                  <a:gd name="T15" fmla="*/ 0 h 1"/>
                  <a:gd name="T16" fmla="*/ 729 w 1"/>
                  <a:gd name="T17" fmla="*/ 0 h 1"/>
                  <a:gd name="T18" fmla="*/ 729 w 1"/>
                  <a:gd name="T19" fmla="*/ 0 h 1"/>
                  <a:gd name="T20" fmla="*/ 729 w 1"/>
                  <a:gd name="T21" fmla="*/ 0 h 1"/>
                  <a:gd name="T22" fmla="*/ 729 w 1"/>
                  <a:gd name="T23" fmla="*/ 0 h 1"/>
                  <a:gd name="T24" fmla="*/ 729 w 1"/>
                  <a:gd name="T25" fmla="*/ 0 h 1"/>
                  <a:gd name="T26" fmla="*/ 0 w 1"/>
                  <a:gd name="T27" fmla="*/ 0 h 1"/>
                  <a:gd name="T28" fmla="*/ 0 w 1"/>
                  <a:gd name="T29" fmla="*/ 0 h 1"/>
                  <a:gd name="T30" fmla="*/ 0 w 1"/>
                  <a:gd name="T31" fmla="*/ 0 h 1"/>
                  <a:gd name="T32" fmla="*/ 0 w 1"/>
                  <a:gd name="T33" fmla="*/ 729 h 1"/>
                  <a:gd name="T34" fmla="*/ 729 w 1"/>
                  <a:gd name="T35" fmla="*/ 729 h 1"/>
                  <a:gd name="T36" fmla="*/ 729 w 1"/>
                  <a:gd name="T37" fmla="*/ 0 h 1"/>
                  <a:gd name="T38" fmla="*/ 729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0" y="1"/>
                      <a:pt x="0" y="1"/>
                    </a:cubicBezTo>
                    <a:cubicBezTo>
                      <a:pt x="0" y="1"/>
                      <a:pt x="0" y="1"/>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1"/>
                      <a:pt x="0" y="1"/>
                      <a:pt x="0" y="1"/>
                    </a:cubicBezTo>
                    <a:cubicBezTo>
                      <a:pt x="0" y="1"/>
                      <a:pt x="1" y="1"/>
                      <a:pt x="1" y="1"/>
                    </a:cubicBezTo>
                    <a:cubicBezTo>
                      <a:pt x="1" y="1"/>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6" name="Freeform 177"/>
              <p:cNvSpPr>
                <a:spLocks noChangeArrowheads="1"/>
              </p:cNvSpPr>
              <p:nvPr/>
            </p:nvSpPr>
            <p:spPr bwMode="auto">
              <a:xfrm>
                <a:off x="1757" y="425"/>
                <a:ext cx="2" cy="2"/>
              </a:xfrm>
              <a:custGeom>
                <a:avLst/>
                <a:gdLst>
                  <a:gd name="T0" fmla="*/ 64 w 1"/>
                  <a:gd name="T1" fmla="*/ 0 h 1"/>
                  <a:gd name="T2" fmla="*/ 64 w 1"/>
                  <a:gd name="T3" fmla="*/ 64 h 1"/>
                  <a:gd name="T4" fmla="*/ 0 w 1"/>
                  <a:gd name="T5" fmla="*/ 0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1"/>
                      <a:pt x="1" y="1"/>
                    </a:cubicBezTo>
                    <a:cubicBezTo>
                      <a:pt x="1" y="1"/>
                      <a:pt x="0" y="1"/>
                      <a:pt x="0" y="0"/>
                    </a:cubicBezTo>
                    <a:cubicBezTo>
                      <a:pt x="0" y="0"/>
                      <a:pt x="0" y="0"/>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7" name="Freeform 178"/>
              <p:cNvSpPr>
                <a:spLocks noChangeArrowheads="1"/>
              </p:cNvSpPr>
              <p:nvPr/>
            </p:nvSpPr>
            <p:spPr bwMode="auto">
              <a:xfrm>
                <a:off x="1757" y="425"/>
                <a:ext cx="2" cy="2"/>
              </a:xfrm>
              <a:custGeom>
                <a:avLst/>
                <a:gdLst>
                  <a:gd name="T0" fmla="*/ 64 w 1"/>
                  <a:gd name="T1" fmla="*/ 0 h 1"/>
                  <a:gd name="T2" fmla="*/ 64 w 1"/>
                  <a:gd name="T3" fmla="*/ 0 h 1"/>
                  <a:gd name="T4" fmla="*/ 64 w 1"/>
                  <a:gd name="T5" fmla="*/ 0 h 1"/>
                  <a:gd name="T6" fmla="*/ 64 w 1"/>
                  <a:gd name="T7" fmla="*/ 64 h 1"/>
                  <a:gd name="T8" fmla="*/ 0 w 1"/>
                  <a:gd name="T9" fmla="*/ 64 h 1"/>
                  <a:gd name="T10" fmla="*/ 0 w 1"/>
                  <a:gd name="T11" fmla="*/ 0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0 h 1"/>
                  <a:gd name="T32" fmla="*/ 0 w 1"/>
                  <a:gd name="T33" fmla="*/ 64 h 1"/>
                  <a:gd name="T34" fmla="*/ 64 w 1"/>
                  <a:gd name="T35" fmla="*/ 64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1"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1" y="1"/>
                      <a:pt x="1" y="1"/>
                      <a:pt x="1" y="1"/>
                    </a:cubicBezTo>
                    <a:cubicBezTo>
                      <a:pt x="1" y="1"/>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8" name="Freeform 179"/>
              <p:cNvSpPr>
                <a:spLocks noChangeArrowheads="1"/>
              </p:cNvSpPr>
              <p:nvPr/>
            </p:nvSpPr>
            <p:spPr bwMode="auto">
              <a:xfrm>
                <a:off x="1755" y="422"/>
                <a:ext cx="2" cy="3"/>
              </a:xfrm>
              <a:custGeom>
                <a:avLst/>
                <a:gdLst>
                  <a:gd name="T0" fmla="*/ 64 w 1"/>
                  <a:gd name="T1" fmla="*/ 0 h 1"/>
                  <a:gd name="T2" fmla="*/ 64 w 1"/>
                  <a:gd name="T3" fmla="*/ 729 h 1"/>
                  <a:gd name="T4" fmla="*/ 0 w 1"/>
                  <a:gd name="T5" fmla="*/ 729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1"/>
                      <a:pt x="1" y="1"/>
                      <a:pt x="1" y="1"/>
                    </a:cubicBezTo>
                    <a:cubicBezTo>
                      <a:pt x="1" y="1"/>
                      <a:pt x="1" y="1"/>
                      <a:pt x="0" y="1"/>
                    </a:cubicBezTo>
                    <a:cubicBezTo>
                      <a:pt x="0" y="1"/>
                      <a:pt x="0"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79" name="Freeform 180"/>
              <p:cNvSpPr>
                <a:spLocks noChangeArrowheads="1"/>
              </p:cNvSpPr>
              <p:nvPr/>
            </p:nvSpPr>
            <p:spPr bwMode="auto">
              <a:xfrm>
                <a:off x="1755" y="422"/>
                <a:ext cx="2" cy="3"/>
              </a:xfrm>
              <a:custGeom>
                <a:avLst/>
                <a:gdLst>
                  <a:gd name="T0" fmla="*/ 64 w 1"/>
                  <a:gd name="T1" fmla="*/ 0 h 1"/>
                  <a:gd name="T2" fmla="*/ 64 w 1"/>
                  <a:gd name="T3" fmla="*/ 0 h 1"/>
                  <a:gd name="T4" fmla="*/ 64 w 1"/>
                  <a:gd name="T5" fmla="*/ 729 h 1"/>
                  <a:gd name="T6" fmla="*/ 64 w 1"/>
                  <a:gd name="T7" fmla="*/ 729 h 1"/>
                  <a:gd name="T8" fmla="*/ 64 w 1"/>
                  <a:gd name="T9" fmla="*/ 729 h 1"/>
                  <a:gd name="T10" fmla="*/ 0 w 1"/>
                  <a:gd name="T11" fmla="*/ 729 h 1"/>
                  <a:gd name="T12" fmla="*/ 0 w 1"/>
                  <a:gd name="T13" fmla="*/ 729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0 w 1"/>
                  <a:gd name="T29" fmla="*/ 729 h 1"/>
                  <a:gd name="T30" fmla="*/ 0 w 1"/>
                  <a:gd name="T31" fmla="*/ 729 h 1"/>
                  <a:gd name="T32" fmla="*/ 64 w 1"/>
                  <a:gd name="T33" fmla="*/ 729 h 1"/>
                  <a:gd name="T34" fmla="*/ 64 w 1"/>
                  <a:gd name="T35" fmla="*/ 729 h 1"/>
                  <a:gd name="T36" fmla="*/ 64 w 1"/>
                  <a:gd name="T37" fmla="*/ 729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1"/>
                    </a:cubicBezTo>
                    <a:cubicBezTo>
                      <a:pt x="0" y="1"/>
                      <a:pt x="0" y="1"/>
                      <a:pt x="0" y="1"/>
                    </a:cubicBezTo>
                    <a:cubicBezTo>
                      <a:pt x="0" y="1"/>
                      <a:pt x="1" y="1"/>
                      <a:pt x="1" y="1"/>
                    </a:cubicBezTo>
                    <a:cubicBezTo>
                      <a:pt x="1" y="1"/>
                      <a:pt x="1" y="1"/>
                      <a:pt x="1" y="1"/>
                    </a:cubicBezTo>
                    <a:cubicBezTo>
                      <a:pt x="1" y="1"/>
                      <a:pt x="1" y="1"/>
                      <a:pt x="1" y="1"/>
                    </a:cubicBezTo>
                    <a:cubicBezTo>
                      <a:pt x="1" y="1"/>
                      <a:pt x="1" y="1"/>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0" name="Freeform 181"/>
              <p:cNvSpPr>
                <a:spLocks noChangeArrowheads="1"/>
              </p:cNvSpPr>
              <p:nvPr/>
            </p:nvSpPr>
            <p:spPr bwMode="auto">
              <a:xfrm>
                <a:off x="1757" y="448"/>
                <a:ext cx="5" cy="5"/>
              </a:xfrm>
              <a:custGeom>
                <a:avLst/>
                <a:gdLst>
                  <a:gd name="T0" fmla="*/ 467 w 2"/>
                  <a:gd name="T1" fmla="*/ 262 h 2"/>
                  <a:gd name="T2" fmla="*/ 262 w 2"/>
                  <a:gd name="T3" fmla="*/ 262 h 2"/>
                  <a:gd name="T4" fmla="*/ 0 w 2"/>
                  <a:gd name="T5" fmla="*/ 262 h 2"/>
                  <a:gd name="T6" fmla="*/ 262 w 2"/>
                  <a:gd name="T7" fmla="*/ 0 h 2"/>
                  <a:gd name="T8" fmla="*/ 467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cubicBezTo>
                      <a:pt x="2" y="1"/>
                      <a:pt x="2" y="1"/>
                      <a:pt x="1" y="1"/>
                    </a:cubicBezTo>
                    <a:cubicBezTo>
                      <a:pt x="1" y="2"/>
                      <a:pt x="1" y="1"/>
                      <a:pt x="0" y="1"/>
                    </a:cubicBezTo>
                    <a:cubicBezTo>
                      <a:pt x="0" y="1"/>
                      <a:pt x="1" y="0"/>
                      <a:pt x="1" y="0"/>
                    </a:cubicBezTo>
                    <a:cubicBezTo>
                      <a:pt x="1" y="0"/>
                      <a:pt x="2" y="0"/>
                      <a:pt x="2"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1" name="Freeform 182"/>
              <p:cNvSpPr>
                <a:spLocks noChangeArrowheads="1"/>
              </p:cNvSpPr>
              <p:nvPr/>
            </p:nvSpPr>
            <p:spPr bwMode="auto">
              <a:xfrm>
                <a:off x="1757" y="448"/>
                <a:ext cx="5" cy="5"/>
              </a:xfrm>
              <a:custGeom>
                <a:avLst/>
                <a:gdLst>
                  <a:gd name="T0" fmla="*/ 467 w 2"/>
                  <a:gd name="T1" fmla="*/ 262 h 2"/>
                  <a:gd name="T2" fmla="*/ 467 w 2"/>
                  <a:gd name="T3" fmla="*/ 262 h 2"/>
                  <a:gd name="T4" fmla="*/ 467 w 2"/>
                  <a:gd name="T5" fmla="*/ 262 h 2"/>
                  <a:gd name="T6" fmla="*/ 262 w 2"/>
                  <a:gd name="T7" fmla="*/ 262 h 2"/>
                  <a:gd name="T8" fmla="*/ 262 w 2"/>
                  <a:gd name="T9" fmla="*/ 262 h 2"/>
                  <a:gd name="T10" fmla="*/ 0 w 2"/>
                  <a:gd name="T11" fmla="*/ 262 h 2"/>
                  <a:gd name="T12" fmla="*/ 262 w 2"/>
                  <a:gd name="T13" fmla="*/ 0 h 2"/>
                  <a:gd name="T14" fmla="*/ 262 w 2"/>
                  <a:gd name="T15" fmla="*/ 0 h 2"/>
                  <a:gd name="T16" fmla="*/ 467 w 2"/>
                  <a:gd name="T17" fmla="*/ 0 h 2"/>
                  <a:gd name="T18" fmla="*/ 467 w 2"/>
                  <a:gd name="T19" fmla="*/ 262 h 2"/>
                  <a:gd name="T20" fmla="*/ 467 w 2"/>
                  <a:gd name="T21" fmla="*/ 262 h 2"/>
                  <a:gd name="T22" fmla="*/ 467 w 2"/>
                  <a:gd name="T23" fmla="*/ 262 h 2"/>
                  <a:gd name="T24" fmla="*/ 467 w 2"/>
                  <a:gd name="T25" fmla="*/ 0 h 2"/>
                  <a:gd name="T26" fmla="*/ 262 w 2"/>
                  <a:gd name="T27" fmla="*/ 0 h 2"/>
                  <a:gd name="T28" fmla="*/ 0 w 2"/>
                  <a:gd name="T29" fmla="*/ 0 h 2"/>
                  <a:gd name="T30" fmla="*/ 0 w 2"/>
                  <a:gd name="T31" fmla="*/ 262 h 2"/>
                  <a:gd name="T32" fmla="*/ 262 w 2"/>
                  <a:gd name="T33" fmla="*/ 262 h 2"/>
                  <a:gd name="T34" fmla="*/ 262 w 2"/>
                  <a:gd name="T35" fmla="*/ 262 h 2"/>
                  <a:gd name="T36" fmla="*/ 467 w 2"/>
                  <a:gd name="T37" fmla="*/ 262 h 2"/>
                  <a:gd name="T38" fmla="*/ 467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1"/>
                    </a:moveTo>
                    <a:cubicBezTo>
                      <a:pt x="2" y="1"/>
                      <a:pt x="2" y="1"/>
                      <a:pt x="2" y="1"/>
                    </a:cubicBezTo>
                    <a:cubicBezTo>
                      <a:pt x="2" y="1"/>
                      <a:pt x="2" y="1"/>
                      <a:pt x="2" y="1"/>
                    </a:cubicBezTo>
                    <a:cubicBezTo>
                      <a:pt x="2" y="1"/>
                      <a:pt x="2" y="1"/>
                      <a:pt x="1" y="1"/>
                    </a:cubicBezTo>
                    <a:cubicBezTo>
                      <a:pt x="1" y="2"/>
                      <a:pt x="1" y="1"/>
                      <a:pt x="1" y="1"/>
                    </a:cubicBezTo>
                    <a:cubicBezTo>
                      <a:pt x="1" y="1"/>
                      <a:pt x="0" y="1"/>
                      <a:pt x="0" y="1"/>
                    </a:cubicBezTo>
                    <a:cubicBezTo>
                      <a:pt x="0" y="1"/>
                      <a:pt x="0" y="1"/>
                      <a:pt x="1" y="0"/>
                    </a:cubicBezTo>
                    <a:cubicBezTo>
                      <a:pt x="1" y="0"/>
                      <a:pt x="1" y="0"/>
                      <a:pt x="1" y="0"/>
                    </a:cubicBezTo>
                    <a:cubicBezTo>
                      <a:pt x="1" y="0"/>
                      <a:pt x="1" y="0"/>
                      <a:pt x="2" y="0"/>
                    </a:cubicBezTo>
                    <a:cubicBezTo>
                      <a:pt x="2" y="0"/>
                      <a:pt x="2" y="0"/>
                      <a:pt x="2" y="1"/>
                    </a:cubicBezTo>
                    <a:cubicBezTo>
                      <a:pt x="2" y="1"/>
                      <a:pt x="2" y="1"/>
                      <a:pt x="2" y="1"/>
                    </a:cubicBezTo>
                    <a:cubicBezTo>
                      <a:pt x="2" y="1"/>
                      <a:pt x="2" y="1"/>
                      <a:pt x="2" y="1"/>
                    </a:cubicBezTo>
                    <a:cubicBezTo>
                      <a:pt x="2" y="0"/>
                      <a:pt x="2" y="0"/>
                      <a:pt x="2" y="0"/>
                    </a:cubicBezTo>
                    <a:cubicBezTo>
                      <a:pt x="1" y="0"/>
                      <a:pt x="1" y="0"/>
                      <a:pt x="1" y="0"/>
                    </a:cubicBezTo>
                    <a:cubicBezTo>
                      <a:pt x="1" y="0"/>
                      <a:pt x="1" y="0"/>
                      <a:pt x="0" y="0"/>
                    </a:cubicBezTo>
                    <a:cubicBezTo>
                      <a:pt x="0" y="1"/>
                      <a:pt x="0" y="1"/>
                      <a:pt x="0" y="1"/>
                    </a:cubicBezTo>
                    <a:cubicBezTo>
                      <a:pt x="0" y="1"/>
                      <a:pt x="1" y="1"/>
                      <a:pt x="1" y="1"/>
                    </a:cubicBezTo>
                    <a:cubicBezTo>
                      <a:pt x="1" y="2"/>
                      <a:pt x="1" y="2"/>
                      <a:pt x="1" y="1"/>
                    </a:cubicBezTo>
                    <a:cubicBezTo>
                      <a:pt x="2" y="1"/>
                      <a:pt x="2" y="1"/>
                      <a:pt x="2" y="1"/>
                    </a:cubicBezTo>
                    <a:cubicBezTo>
                      <a:pt x="2" y="1"/>
                      <a:pt x="2" y="1"/>
                      <a:pt x="2"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2" name="Oval 183"/>
              <p:cNvSpPr>
                <a:spLocks noChangeArrowheads="1"/>
              </p:cNvSpPr>
              <p:nvPr/>
            </p:nvSpPr>
            <p:spPr bwMode="auto">
              <a:xfrm>
                <a:off x="1755" y="422"/>
                <a:ext cx="1" cy="1"/>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3" name="Freeform 184"/>
              <p:cNvSpPr>
                <a:spLocks noChangeArrowheads="1"/>
              </p:cNvSpPr>
              <p:nvPr/>
            </p:nvSpPr>
            <p:spPr bwMode="auto">
              <a:xfrm>
                <a:off x="1755" y="42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4" name="Freeform 185"/>
              <p:cNvSpPr>
                <a:spLocks noChangeArrowheads="1"/>
              </p:cNvSpPr>
              <p:nvPr/>
            </p:nvSpPr>
            <p:spPr bwMode="auto">
              <a:xfrm>
                <a:off x="1681" y="321"/>
                <a:ext cx="76" cy="106"/>
              </a:xfrm>
              <a:custGeom>
                <a:avLst/>
                <a:gdLst>
                  <a:gd name="T0" fmla="*/ 1810 w 32"/>
                  <a:gd name="T1" fmla="*/ 0 h 45"/>
                  <a:gd name="T2" fmla="*/ 2707 w 32"/>
                  <a:gd name="T3" fmla="*/ 4655 h 45"/>
                  <a:gd name="T4" fmla="*/ 1969 w 32"/>
                  <a:gd name="T5" fmla="*/ 0 h 45"/>
                  <a:gd name="T6" fmla="*/ 5719 w 32"/>
                  <a:gd name="T7" fmla="*/ 7696 h 45"/>
                  <a:gd name="T8" fmla="*/ 1275 w 32"/>
                  <a:gd name="T9" fmla="*/ 860 h 45"/>
                  <a:gd name="T10" fmla="*/ 1810 w 32"/>
                  <a:gd name="T11" fmla="*/ 0 h 45"/>
                  <a:gd name="T12" fmla="*/ 0 60000 65536"/>
                  <a:gd name="T13" fmla="*/ 0 60000 65536"/>
                  <a:gd name="T14" fmla="*/ 0 60000 65536"/>
                  <a:gd name="T15" fmla="*/ 0 60000 65536"/>
                  <a:gd name="T16" fmla="*/ 0 60000 65536"/>
                  <a:gd name="T17" fmla="*/ 0 60000 65536"/>
                  <a:gd name="T18" fmla="*/ 0 w 32"/>
                  <a:gd name="T19" fmla="*/ 0 h 45"/>
                  <a:gd name="T20" fmla="*/ 32 w 32"/>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2" h="45">
                    <a:moveTo>
                      <a:pt x="10" y="0"/>
                    </a:moveTo>
                    <a:cubicBezTo>
                      <a:pt x="9" y="11"/>
                      <a:pt x="8" y="19"/>
                      <a:pt x="15" y="27"/>
                    </a:cubicBezTo>
                    <a:cubicBezTo>
                      <a:pt x="10" y="17"/>
                      <a:pt x="12" y="11"/>
                      <a:pt x="11" y="0"/>
                    </a:cubicBezTo>
                    <a:cubicBezTo>
                      <a:pt x="20" y="16"/>
                      <a:pt x="16" y="31"/>
                      <a:pt x="32" y="45"/>
                    </a:cubicBezTo>
                    <a:cubicBezTo>
                      <a:pt x="22" y="43"/>
                      <a:pt x="0" y="27"/>
                      <a:pt x="7" y="5"/>
                    </a:cubicBezTo>
                    <a:cubicBezTo>
                      <a:pt x="8" y="2"/>
                      <a:pt x="10" y="1"/>
                      <a:pt x="1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5" name="Freeform 186"/>
              <p:cNvSpPr>
                <a:spLocks noChangeArrowheads="1"/>
              </p:cNvSpPr>
              <p:nvPr/>
            </p:nvSpPr>
            <p:spPr bwMode="auto">
              <a:xfrm>
                <a:off x="1707" y="316"/>
                <a:ext cx="57" cy="88"/>
              </a:xfrm>
              <a:custGeom>
                <a:avLst/>
                <a:gdLst>
                  <a:gd name="T0" fmla="*/ 164 w 24"/>
                  <a:gd name="T1" fmla="*/ 164 h 37"/>
                  <a:gd name="T2" fmla="*/ 2864 w 24"/>
                  <a:gd name="T3" fmla="*/ 3044 h 37"/>
                  <a:gd name="T4" fmla="*/ 0 w 24"/>
                  <a:gd name="T5" fmla="*/ 390 h 37"/>
                  <a:gd name="T6" fmla="*/ 3401 w 24"/>
                  <a:gd name="T7" fmla="*/ 6686 h 37"/>
                  <a:gd name="T8" fmla="*/ 1275 w 24"/>
                  <a:gd name="T9" fmla="*/ 164 h 37"/>
                  <a:gd name="T10" fmla="*/ 164 w 24"/>
                  <a:gd name="T11" fmla="*/ 164 h 37"/>
                  <a:gd name="T12" fmla="*/ 0 60000 65536"/>
                  <a:gd name="T13" fmla="*/ 0 60000 65536"/>
                  <a:gd name="T14" fmla="*/ 0 60000 65536"/>
                  <a:gd name="T15" fmla="*/ 0 60000 65536"/>
                  <a:gd name="T16" fmla="*/ 0 60000 65536"/>
                  <a:gd name="T17" fmla="*/ 0 60000 65536"/>
                  <a:gd name="T18" fmla="*/ 0 w 24"/>
                  <a:gd name="T19" fmla="*/ 0 h 37"/>
                  <a:gd name="T20" fmla="*/ 24 w 24"/>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4" h="37">
                    <a:moveTo>
                      <a:pt x="1" y="1"/>
                    </a:moveTo>
                    <a:cubicBezTo>
                      <a:pt x="9" y="5"/>
                      <a:pt x="15" y="9"/>
                      <a:pt x="16" y="17"/>
                    </a:cubicBezTo>
                    <a:cubicBezTo>
                      <a:pt x="13" y="9"/>
                      <a:pt x="7" y="7"/>
                      <a:pt x="0" y="2"/>
                    </a:cubicBezTo>
                    <a:cubicBezTo>
                      <a:pt x="8" y="20"/>
                      <a:pt x="19" y="23"/>
                      <a:pt x="19" y="37"/>
                    </a:cubicBezTo>
                    <a:cubicBezTo>
                      <a:pt x="22" y="25"/>
                      <a:pt x="24" y="5"/>
                      <a:pt x="7" y="1"/>
                    </a:cubicBezTo>
                    <a:cubicBezTo>
                      <a:pt x="4" y="0"/>
                      <a:pt x="2"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6" name="Freeform 187"/>
              <p:cNvSpPr>
                <a:spLocks noChangeArrowheads="1"/>
              </p:cNvSpPr>
              <p:nvPr/>
            </p:nvSpPr>
            <p:spPr bwMode="auto">
              <a:xfrm>
                <a:off x="1731" y="373"/>
                <a:ext cx="90" cy="64"/>
              </a:xfrm>
              <a:custGeom>
                <a:avLst/>
                <a:gdLst>
                  <a:gd name="T0" fmla="*/ 6551 w 38"/>
                  <a:gd name="T1" fmla="*/ 2079 h 27"/>
                  <a:gd name="T2" fmla="*/ 6203 w 38"/>
                  <a:gd name="T3" fmla="*/ 3226 h 27"/>
                  <a:gd name="T4" fmla="*/ 5447 w 38"/>
                  <a:gd name="T5" fmla="*/ 3887 h 27"/>
                  <a:gd name="T6" fmla="*/ 533 w 38"/>
                  <a:gd name="T7" fmla="*/ 1427 h 27"/>
                  <a:gd name="T8" fmla="*/ 0 w 38"/>
                  <a:gd name="T9" fmla="*/ 156 h 27"/>
                  <a:gd name="T10" fmla="*/ 0 w 38"/>
                  <a:gd name="T11" fmla="*/ 0 h 27"/>
                  <a:gd name="T12" fmla="*/ 1795 w 38"/>
                  <a:gd name="T13" fmla="*/ 2994 h 27"/>
                  <a:gd name="T14" fmla="*/ 4410 w 38"/>
                  <a:gd name="T15" fmla="*/ 4101 h 27"/>
                  <a:gd name="T16" fmla="*/ 5661 w 38"/>
                  <a:gd name="T17" fmla="*/ 3752 h 27"/>
                  <a:gd name="T18" fmla="*/ 6551 w 38"/>
                  <a:gd name="T19" fmla="*/ 2674 h 27"/>
                  <a:gd name="T20" fmla="*/ 6321 w 38"/>
                  <a:gd name="T21" fmla="*/ 2079 h 27"/>
                  <a:gd name="T22" fmla="*/ 6047 w 38"/>
                  <a:gd name="T23" fmla="*/ 1799 h 27"/>
                  <a:gd name="T24" fmla="*/ 5447 w 38"/>
                  <a:gd name="T25" fmla="*/ 1956 h 27"/>
                  <a:gd name="T26" fmla="*/ 5289 w 38"/>
                  <a:gd name="T27" fmla="*/ 2079 h 27"/>
                  <a:gd name="T28" fmla="*/ 5289 w 38"/>
                  <a:gd name="T29" fmla="*/ 2079 h 27"/>
                  <a:gd name="T30" fmla="*/ 5447 w 38"/>
                  <a:gd name="T31" fmla="*/ 1956 h 27"/>
                  <a:gd name="T32" fmla="*/ 6047 w 38"/>
                  <a:gd name="T33" fmla="*/ 1799 h 27"/>
                  <a:gd name="T34" fmla="*/ 6551 w 38"/>
                  <a:gd name="T35" fmla="*/ 2079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27"/>
                  <a:gd name="T56" fmla="*/ 38 w 38"/>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27">
                    <a:moveTo>
                      <a:pt x="37" y="12"/>
                    </a:moveTo>
                    <a:cubicBezTo>
                      <a:pt x="38" y="14"/>
                      <a:pt x="37" y="17"/>
                      <a:pt x="35" y="18"/>
                    </a:cubicBezTo>
                    <a:cubicBezTo>
                      <a:pt x="34" y="20"/>
                      <a:pt x="33" y="21"/>
                      <a:pt x="31" y="22"/>
                    </a:cubicBezTo>
                    <a:cubicBezTo>
                      <a:pt x="21" y="27"/>
                      <a:pt x="9" y="20"/>
                      <a:pt x="3" y="8"/>
                    </a:cubicBezTo>
                    <a:cubicBezTo>
                      <a:pt x="2" y="6"/>
                      <a:pt x="1" y="4"/>
                      <a:pt x="0" y="1"/>
                    </a:cubicBezTo>
                    <a:cubicBezTo>
                      <a:pt x="0" y="1"/>
                      <a:pt x="0" y="1"/>
                      <a:pt x="0" y="0"/>
                    </a:cubicBezTo>
                    <a:cubicBezTo>
                      <a:pt x="2" y="7"/>
                      <a:pt x="5" y="13"/>
                      <a:pt x="10" y="17"/>
                    </a:cubicBezTo>
                    <a:cubicBezTo>
                      <a:pt x="14" y="21"/>
                      <a:pt x="19" y="23"/>
                      <a:pt x="25" y="23"/>
                    </a:cubicBezTo>
                    <a:cubicBezTo>
                      <a:pt x="27" y="23"/>
                      <a:pt x="30" y="22"/>
                      <a:pt x="32" y="21"/>
                    </a:cubicBezTo>
                    <a:cubicBezTo>
                      <a:pt x="34" y="20"/>
                      <a:pt x="36" y="18"/>
                      <a:pt x="37" y="15"/>
                    </a:cubicBezTo>
                    <a:cubicBezTo>
                      <a:pt x="37" y="14"/>
                      <a:pt x="37" y="13"/>
                      <a:pt x="36" y="12"/>
                    </a:cubicBezTo>
                    <a:cubicBezTo>
                      <a:pt x="36" y="11"/>
                      <a:pt x="35" y="10"/>
                      <a:pt x="34" y="10"/>
                    </a:cubicBezTo>
                    <a:cubicBezTo>
                      <a:pt x="33" y="10"/>
                      <a:pt x="32" y="11"/>
                      <a:pt x="31" y="11"/>
                    </a:cubicBezTo>
                    <a:cubicBezTo>
                      <a:pt x="31" y="11"/>
                      <a:pt x="31" y="11"/>
                      <a:pt x="30" y="12"/>
                    </a:cubicBezTo>
                    <a:cubicBezTo>
                      <a:pt x="30" y="12"/>
                      <a:pt x="30" y="12"/>
                      <a:pt x="30" y="12"/>
                    </a:cubicBezTo>
                    <a:cubicBezTo>
                      <a:pt x="31" y="11"/>
                      <a:pt x="31" y="11"/>
                      <a:pt x="31" y="11"/>
                    </a:cubicBezTo>
                    <a:cubicBezTo>
                      <a:pt x="32" y="10"/>
                      <a:pt x="33" y="10"/>
                      <a:pt x="34" y="10"/>
                    </a:cubicBezTo>
                    <a:cubicBezTo>
                      <a:pt x="35" y="10"/>
                      <a:pt x="36" y="11"/>
                      <a:pt x="37"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7" name="Freeform 188"/>
              <p:cNvSpPr>
                <a:spLocks noChangeArrowheads="1"/>
              </p:cNvSpPr>
              <p:nvPr/>
            </p:nvSpPr>
            <p:spPr bwMode="auto">
              <a:xfrm>
                <a:off x="1757" y="415"/>
                <a:ext cx="7" cy="7"/>
              </a:xfrm>
              <a:custGeom>
                <a:avLst/>
                <a:gdLst>
                  <a:gd name="T0" fmla="*/ 355 w 3"/>
                  <a:gd name="T1" fmla="*/ 469 h 3"/>
                  <a:gd name="T2" fmla="*/ 0 w 3"/>
                  <a:gd name="T3" fmla="*/ 355 h 3"/>
                  <a:gd name="T4" fmla="*/ 355 w 3"/>
                  <a:gd name="T5" fmla="*/ 0 h 3"/>
                  <a:gd name="T6" fmla="*/ 469 w 3"/>
                  <a:gd name="T7" fmla="*/ 355 h 3"/>
                  <a:gd name="T8" fmla="*/ 355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3"/>
                    </a:moveTo>
                    <a:cubicBezTo>
                      <a:pt x="1" y="3"/>
                      <a:pt x="0" y="3"/>
                      <a:pt x="0" y="2"/>
                    </a:cubicBezTo>
                    <a:cubicBezTo>
                      <a:pt x="0" y="1"/>
                      <a:pt x="1" y="0"/>
                      <a:pt x="2" y="0"/>
                    </a:cubicBezTo>
                    <a:cubicBezTo>
                      <a:pt x="3" y="0"/>
                      <a:pt x="3" y="1"/>
                      <a:pt x="3" y="2"/>
                    </a:cubicBezTo>
                    <a:cubicBezTo>
                      <a:pt x="3" y="2"/>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8" name="Freeform 189"/>
              <p:cNvSpPr>
                <a:spLocks noChangeArrowheads="1"/>
              </p:cNvSpPr>
              <p:nvPr/>
            </p:nvSpPr>
            <p:spPr bwMode="auto">
              <a:xfrm>
                <a:off x="1757" y="415"/>
                <a:ext cx="7" cy="7"/>
              </a:xfrm>
              <a:custGeom>
                <a:avLst/>
                <a:gdLst>
                  <a:gd name="T0" fmla="*/ 355 w 3"/>
                  <a:gd name="T1" fmla="*/ 469 h 3"/>
                  <a:gd name="T2" fmla="*/ 355 w 3"/>
                  <a:gd name="T3" fmla="*/ 469 h 3"/>
                  <a:gd name="T4" fmla="*/ 152 w 3"/>
                  <a:gd name="T5" fmla="*/ 469 h 3"/>
                  <a:gd name="T6" fmla="*/ 0 w 3"/>
                  <a:gd name="T7" fmla="*/ 355 h 3"/>
                  <a:gd name="T8" fmla="*/ 152 w 3"/>
                  <a:gd name="T9" fmla="*/ 152 h 3"/>
                  <a:gd name="T10" fmla="*/ 355 w 3"/>
                  <a:gd name="T11" fmla="*/ 0 h 3"/>
                  <a:gd name="T12" fmla="*/ 469 w 3"/>
                  <a:gd name="T13" fmla="*/ 152 h 3"/>
                  <a:gd name="T14" fmla="*/ 469 w 3"/>
                  <a:gd name="T15" fmla="*/ 355 h 3"/>
                  <a:gd name="T16" fmla="*/ 469 w 3"/>
                  <a:gd name="T17" fmla="*/ 469 h 3"/>
                  <a:gd name="T18" fmla="*/ 355 w 3"/>
                  <a:gd name="T19" fmla="*/ 469 h 3"/>
                  <a:gd name="T20" fmla="*/ 355 w 3"/>
                  <a:gd name="T21" fmla="*/ 469 h 3"/>
                  <a:gd name="T22" fmla="*/ 355 w 3"/>
                  <a:gd name="T23" fmla="*/ 469 h 3"/>
                  <a:gd name="T24" fmla="*/ 469 w 3"/>
                  <a:gd name="T25" fmla="*/ 469 h 3"/>
                  <a:gd name="T26" fmla="*/ 469 w 3"/>
                  <a:gd name="T27" fmla="*/ 355 h 3"/>
                  <a:gd name="T28" fmla="*/ 469 w 3"/>
                  <a:gd name="T29" fmla="*/ 152 h 3"/>
                  <a:gd name="T30" fmla="*/ 355 w 3"/>
                  <a:gd name="T31" fmla="*/ 0 h 3"/>
                  <a:gd name="T32" fmla="*/ 152 w 3"/>
                  <a:gd name="T33" fmla="*/ 152 h 3"/>
                  <a:gd name="T34" fmla="*/ 0 w 3"/>
                  <a:gd name="T35" fmla="*/ 355 h 3"/>
                  <a:gd name="T36" fmla="*/ 152 w 3"/>
                  <a:gd name="T37" fmla="*/ 469 h 3"/>
                  <a:gd name="T38" fmla="*/ 355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2" y="3"/>
                    </a:moveTo>
                    <a:cubicBezTo>
                      <a:pt x="2" y="3"/>
                      <a:pt x="2" y="3"/>
                      <a:pt x="2" y="3"/>
                    </a:cubicBezTo>
                    <a:cubicBezTo>
                      <a:pt x="1" y="3"/>
                      <a:pt x="1" y="3"/>
                      <a:pt x="1" y="3"/>
                    </a:cubicBezTo>
                    <a:cubicBezTo>
                      <a:pt x="0" y="3"/>
                      <a:pt x="0" y="2"/>
                      <a:pt x="0" y="2"/>
                    </a:cubicBezTo>
                    <a:cubicBezTo>
                      <a:pt x="0" y="2"/>
                      <a:pt x="0" y="1"/>
                      <a:pt x="1" y="1"/>
                    </a:cubicBezTo>
                    <a:cubicBezTo>
                      <a:pt x="1" y="1"/>
                      <a:pt x="1" y="0"/>
                      <a:pt x="2" y="0"/>
                    </a:cubicBezTo>
                    <a:cubicBezTo>
                      <a:pt x="2" y="0"/>
                      <a:pt x="3" y="0"/>
                      <a:pt x="3" y="1"/>
                    </a:cubicBezTo>
                    <a:cubicBezTo>
                      <a:pt x="3" y="1"/>
                      <a:pt x="3" y="1"/>
                      <a:pt x="3" y="2"/>
                    </a:cubicBezTo>
                    <a:cubicBezTo>
                      <a:pt x="3" y="2"/>
                      <a:pt x="3" y="2"/>
                      <a:pt x="3" y="3"/>
                    </a:cubicBezTo>
                    <a:cubicBezTo>
                      <a:pt x="2" y="3"/>
                      <a:pt x="2" y="3"/>
                      <a:pt x="2" y="3"/>
                    </a:cubicBezTo>
                    <a:cubicBezTo>
                      <a:pt x="2" y="3"/>
                      <a:pt x="2" y="3"/>
                      <a:pt x="2" y="3"/>
                    </a:cubicBezTo>
                    <a:cubicBezTo>
                      <a:pt x="2" y="3"/>
                      <a:pt x="2" y="3"/>
                      <a:pt x="2" y="3"/>
                    </a:cubicBezTo>
                    <a:cubicBezTo>
                      <a:pt x="2" y="3"/>
                      <a:pt x="2" y="3"/>
                      <a:pt x="3" y="3"/>
                    </a:cubicBezTo>
                    <a:cubicBezTo>
                      <a:pt x="3" y="2"/>
                      <a:pt x="3" y="2"/>
                      <a:pt x="3" y="2"/>
                    </a:cubicBezTo>
                    <a:cubicBezTo>
                      <a:pt x="3" y="1"/>
                      <a:pt x="3" y="1"/>
                      <a:pt x="3" y="1"/>
                    </a:cubicBezTo>
                    <a:cubicBezTo>
                      <a:pt x="3" y="0"/>
                      <a:pt x="2" y="0"/>
                      <a:pt x="2" y="0"/>
                    </a:cubicBezTo>
                    <a:cubicBezTo>
                      <a:pt x="1" y="0"/>
                      <a:pt x="1" y="1"/>
                      <a:pt x="1" y="1"/>
                    </a:cubicBezTo>
                    <a:cubicBezTo>
                      <a:pt x="0" y="1"/>
                      <a:pt x="0" y="2"/>
                      <a:pt x="0" y="2"/>
                    </a:cubicBezTo>
                    <a:cubicBezTo>
                      <a:pt x="0" y="2"/>
                      <a:pt x="0" y="3"/>
                      <a:pt x="1" y="3"/>
                    </a:cubicBezTo>
                    <a:cubicBezTo>
                      <a:pt x="1" y="3"/>
                      <a:pt x="1"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89" name="Freeform 190"/>
              <p:cNvSpPr>
                <a:spLocks noChangeArrowheads="1"/>
              </p:cNvSpPr>
              <p:nvPr/>
            </p:nvSpPr>
            <p:spPr bwMode="auto">
              <a:xfrm>
                <a:off x="1766" y="420"/>
                <a:ext cx="7" cy="7"/>
              </a:xfrm>
              <a:custGeom>
                <a:avLst/>
                <a:gdLst>
                  <a:gd name="T0" fmla="*/ 152 w 3"/>
                  <a:gd name="T1" fmla="*/ 469 h 3"/>
                  <a:gd name="T2" fmla="*/ 0 w 3"/>
                  <a:gd name="T3" fmla="*/ 355 h 3"/>
                  <a:gd name="T4" fmla="*/ 355 w 3"/>
                  <a:gd name="T5" fmla="*/ 0 h 3"/>
                  <a:gd name="T6" fmla="*/ 469 w 3"/>
                  <a:gd name="T7" fmla="*/ 355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3"/>
                      <a:pt x="0" y="2"/>
                    </a:cubicBezTo>
                    <a:cubicBezTo>
                      <a:pt x="0" y="1"/>
                      <a:pt x="1" y="0"/>
                      <a:pt x="2" y="0"/>
                    </a:cubicBezTo>
                    <a:cubicBezTo>
                      <a:pt x="2" y="0"/>
                      <a:pt x="3" y="1"/>
                      <a:pt x="3" y="2"/>
                    </a:cubicBezTo>
                    <a:cubicBezTo>
                      <a:pt x="3" y="2"/>
                      <a:pt x="2"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0" name="Freeform 191"/>
              <p:cNvSpPr>
                <a:spLocks noChangeArrowheads="1"/>
              </p:cNvSpPr>
              <p:nvPr/>
            </p:nvSpPr>
            <p:spPr bwMode="auto">
              <a:xfrm>
                <a:off x="1766" y="420"/>
                <a:ext cx="7" cy="7"/>
              </a:xfrm>
              <a:custGeom>
                <a:avLst/>
                <a:gdLst>
                  <a:gd name="T0" fmla="*/ 152 w 3"/>
                  <a:gd name="T1" fmla="*/ 469 h 3"/>
                  <a:gd name="T2" fmla="*/ 152 w 3"/>
                  <a:gd name="T3" fmla="*/ 469 h 3"/>
                  <a:gd name="T4" fmla="*/ 0 w 3"/>
                  <a:gd name="T5" fmla="*/ 469 h 3"/>
                  <a:gd name="T6" fmla="*/ 0 w 3"/>
                  <a:gd name="T7" fmla="*/ 355 h 3"/>
                  <a:gd name="T8" fmla="*/ 152 w 3"/>
                  <a:gd name="T9" fmla="*/ 152 h 3"/>
                  <a:gd name="T10" fmla="*/ 355 w 3"/>
                  <a:gd name="T11" fmla="*/ 0 h 3"/>
                  <a:gd name="T12" fmla="*/ 469 w 3"/>
                  <a:gd name="T13" fmla="*/ 152 h 3"/>
                  <a:gd name="T14" fmla="*/ 469 w 3"/>
                  <a:gd name="T15" fmla="*/ 355 h 3"/>
                  <a:gd name="T16" fmla="*/ 355 w 3"/>
                  <a:gd name="T17" fmla="*/ 469 h 3"/>
                  <a:gd name="T18" fmla="*/ 152 w 3"/>
                  <a:gd name="T19" fmla="*/ 469 h 3"/>
                  <a:gd name="T20" fmla="*/ 152 w 3"/>
                  <a:gd name="T21" fmla="*/ 469 h 3"/>
                  <a:gd name="T22" fmla="*/ 152 w 3"/>
                  <a:gd name="T23" fmla="*/ 469 h 3"/>
                  <a:gd name="T24" fmla="*/ 355 w 3"/>
                  <a:gd name="T25" fmla="*/ 469 h 3"/>
                  <a:gd name="T26" fmla="*/ 469 w 3"/>
                  <a:gd name="T27" fmla="*/ 355 h 3"/>
                  <a:gd name="T28" fmla="*/ 469 w 3"/>
                  <a:gd name="T29" fmla="*/ 152 h 3"/>
                  <a:gd name="T30" fmla="*/ 355 w 3"/>
                  <a:gd name="T31" fmla="*/ 0 h 3"/>
                  <a:gd name="T32" fmla="*/ 152 w 3"/>
                  <a:gd name="T33" fmla="*/ 152 h 3"/>
                  <a:gd name="T34" fmla="*/ 0 w 3"/>
                  <a:gd name="T35" fmla="*/ 355 h 3"/>
                  <a:gd name="T36" fmla="*/ 0 w 3"/>
                  <a:gd name="T37" fmla="*/ 469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3"/>
                      <a:pt x="0" y="3"/>
                    </a:cubicBezTo>
                    <a:cubicBezTo>
                      <a:pt x="0" y="3"/>
                      <a:pt x="0" y="2"/>
                      <a:pt x="0" y="2"/>
                    </a:cubicBezTo>
                    <a:cubicBezTo>
                      <a:pt x="0" y="2"/>
                      <a:pt x="0" y="1"/>
                      <a:pt x="1" y="1"/>
                    </a:cubicBezTo>
                    <a:cubicBezTo>
                      <a:pt x="1" y="1"/>
                      <a:pt x="1" y="0"/>
                      <a:pt x="2" y="0"/>
                    </a:cubicBezTo>
                    <a:cubicBezTo>
                      <a:pt x="2" y="0"/>
                      <a:pt x="2" y="0"/>
                      <a:pt x="3" y="1"/>
                    </a:cubicBezTo>
                    <a:cubicBezTo>
                      <a:pt x="3" y="1"/>
                      <a:pt x="3" y="1"/>
                      <a:pt x="3" y="2"/>
                    </a:cubicBezTo>
                    <a:cubicBezTo>
                      <a:pt x="3" y="2"/>
                      <a:pt x="3" y="2"/>
                      <a:pt x="2" y="3"/>
                    </a:cubicBezTo>
                    <a:cubicBezTo>
                      <a:pt x="2" y="3"/>
                      <a:pt x="2" y="3"/>
                      <a:pt x="1" y="3"/>
                    </a:cubicBezTo>
                    <a:cubicBezTo>
                      <a:pt x="1" y="3"/>
                      <a:pt x="1" y="3"/>
                      <a:pt x="1" y="3"/>
                    </a:cubicBezTo>
                    <a:cubicBezTo>
                      <a:pt x="1" y="3"/>
                      <a:pt x="1" y="3"/>
                      <a:pt x="1" y="3"/>
                    </a:cubicBezTo>
                    <a:cubicBezTo>
                      <a:pt x="2" y="3"/>
                      <a:pt x="2" y="3"/>
                      <a:pt x="2" y="3"/>
                    </a:cubicBezTo>
                    <a:cubicBezTo>
                      <a:pt x="3" y="2"/>
                      <a:pt x="3" y="2"/>
                      <a:pt x="3" y="2"/>
                    </a:cubicBezTo>
                    <a:cubicBezTo>
                      <a:pt x="3" y="1"/>
                      <a:pt x="3" y="1"/>
                      <a:pt x="3" y="1"/>
                    </a:cubicBezTo>
                    <a:cubicBezTo>
                      <a:pt x="2" y="0"/>
                      <a:pt x="2" y="0"/>
                      <a:pt x="2" y="0"/>
                    </a:cubicBezTo>
                    <a:cubicBezTo>
                      <a:pt x="1" y="0"/>
                      <a:pt x="1" y="1"/>
                      <a:pt x="1" y="1"/>
                    </a:cubicBezTo>
                    <a:cubicBezTo>
                      <a:pt x="0" y="1"/>
                      <a:pt x="0" y="2"/>
                      <a:pt x="0" y="2"/>
                    </a:cubicBezTo>
                    <a:cubicBezTo>
                      <a:pt x="0" y="3"/>
                      <a:pt x="0" y="3"/>
                      <a:pt x="0" y="3"/>
                    </a:cubicBezTo>
                    <a:cubicBezTo>
                      <a:pt x="1"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1" name="Freeform 192"/>
              <p:cNvSpPr>
                <a:spLocks noChangeArrowheads="1"/>
              </p:cNvSpPr>
              <p:nvPr/>
            </p:nvSpPr>
            <p:spPr bwMode="auto">
              <a:xfrm>
                <a:off x="1785" y="425"/>
                <a:ext cx="5" cy="7"/>
              </a:xfrm>
              <a:custGeom>
                <a:avLst/>
                <a:gdLst>
                  <a:gd name="T0" fmla="*/ 262 w 2"/>
                  <a:gd name="T1" fmla="*/ 469 h 3"/>
                  <a:gd name="T2" fmla="*/ 0 w 2"/>
                  <a:gd name="T3" fmla="*/ 355 h 3"/>
                  <a:gd name="T4" fmla="*/ 262 w 2"/>
                  <a:gd name="T5" fmla="*/ 0 h 3"/>
                  <a:gd name="T6" fmla="*/ 467 w 2"/>
                  <a:gd name="T7" fmla="*/ 152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2"/>
                    </a:cubicBezTo>
                    <a:cubicBezTo>
                      <a:pt x="0" y="1"/>
                      <a:pt x="0" y="0"/>
                      <a:pt x="1" y="0"/>
                    </a:cubicBezTo>
                    <a:cubicBezTo>
                      <a:pt x="2" y="0"/>
                      <a:pt x="2" y="1"/>
                      <a:pt x="2" y="1"/>
                    </a:cubicBezTo>
                    <a:cubicBezTo>
                      <a:pt x="2" y="2"/>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2" name="Freeform 193"/>
              <p:cNvSpPr>
                <a:spLocks noChangeArrowheads="1"/>
              </p:cNvSpPr>
              <p:nvPr/>
            </p:nvSpPr>
            <p:spPr bwMode="auto">
              <a:xfrm>
                <a:off x="1785" y="425"/>
                <a:ext cx="5" cy="7"/>
              </a:xfrm>
              <a:custGeom>
                <a:avLst/>
                <a:gdLst>
                  <a:gd name="T0" fmla="*/ 262 w 2"/>
                  <a:gd name="T1" fmla="*/ 469 h 3"/>
                  <a:gd name="T2" fmla="*/ 262 w 2"/>
                  <a:gd name="T3" fmla="*/ 469 h 3"/>
                  <a:gd name="T4" fmla="*/ 0 w 2"/>
                  <a:gd name="T5" fmla="*/ 355 h 3"/>
                  <a:gd name="T6" fmla="*/ 0 w 2"/>
                  <a:gd name="T7" fmla="*/ 355 h 3"/>
                  <a:gd name="T8" fmla="*/ 0 w 2"/>
                  <a:gd name="T9" fmla="*/ 152 h 3"/>
                  <a:gd name="T10" fmla="*/ 262 w 2"/>
                  <a:gd name="T11" fmla="*/ 0 h 3"/>
                  <a:gd name="T12" fmla="*/ 467 w 2"/>
                  <a:gd name="T13" fmla="*/ 152 h 3"/>
                  <a:gd name="T14" fmla="*/ 467 w 2"/>
                  <a:gd name="T15" fmla="*/ 152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152 h 3"/>
                  <a:gd name="T28" fmla="*/ 467 w 2"/>
                  <a:gd name="T29" fmla="*/ 152 h 3"/>
                  <a:gd name="T30" fmla="*/ 262 w 2"/>
                  <a:gd name="T31" fmla="*/ 0 h 3"/>
                  <a:gd name="T32" fmla="*/ 0 w 2"/>
                  <a:gd name="T33" fmla="*/ 152 h 3"/>
                  <a:gd name="T34" fmla="*/ 0 w 2"/>
                  <a:gd name="T35" fmla="*/ 355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0" y="3"/>
                      <a:pt x="0" y="3"/>
                      <a:pt x="0" y="2"/>
                    </a:cubicBezTo>
                    <a:cubicBezTo>
                      <a:pt x="0" y="2"/>
                      <a:pt x="0" y="2"/>
                      <a:pt x="0" y="2"/>
                    </a:cubicBezTo>
                    <a:cubicBezTo>
                      <a:pt x="0" y="1"/>
                      <a:pt x="0" y="1"/>
                      <a:pt x="0" y="1"/>
                    </a:cubicBezTo>
                    <a:cubicBezTo>
                      <a:pt x="0" y="1"/>
                      <a:pt x="1" y="0"/>
                      <a:pt x="1" y="0"/>
                    </a:cubicBezTo>
                    <a:cubicBezTo>
                      <a:pt x="1" y="0"/>
                      <a:pt x="1" y="0"/>
                      <a:pt x="2" y="1"/>
                    </a:cubicBezTo>
                    <a:cubicBezTo>
                      <a:pt x="2" y="1"/>
                      <a:pt x="2" y="1"/>
                      <a:pt x="2" y="1"/>
                    </a:cubicBezTo>
                    <a:cubicBezTo>
                      <a:pt x="2" y="2"/>
                      <a:pt x="2" y="2"/>
                      <a:pt x="2" y="2"/>
                    </a:cubicBezTo>
                    <a:cubicBezTo>
                      <a:pt x="1" y="2"/>
                      <a:pt x="1" y="3"/>
                      <a:pt x="1" y="3"/>
                    </a:cubicBezTo>
                    <a:cubicBezTo>
                      <a:pt x="1" y="3"/>
                      <a:pt x="1" y="3"/>
                      <a:pt x="1" y="3"/>
                    </a:cubicBezTo>
                    <a:cubicBezTo>
                      <a:pt x="1" y="3"/>
                      <a:pt x="1" y="3"/>
                      <a:pt x="1" y="3"/>
                    </a:cubicBezTo>
                    <a:cubicBezTo>
                      <a:pt x="1" y="3"/>
                      <a:pt x="1" y="2"/>
                      <a:pt x="2" y="2"/>
                    </a:cubicBezTo>
                    <a:cubicBezTo>
                      <a:pt x="2" y="2"/>
                      <a:pt x="2" y="2"/>
                      <a:pt x="2" y="1"/>
                    </a:cubicBezTo>
                    <a:cubicBezTo>
                      <a:pt x="2" y="1"/>
                      <a:pt x="2" y="1"/>
                      <a:pt x="2" y="1"/>
                    </a:cubicBezTo>
                    <a:cubicBezTo>
                      <a:pt x="1" y="0"/>
                      <a:pt x="1" y="0"/>
                      <a:pt x="1" y="0"/>
                    </a:cubicBezTo>
                    <a:cubicBezTo>
                      <a:pt x="1" y="0"/>
                      <a:pt x="0" y="1"/>
                      <a:pt x="0" y="1"/>
                    </a:cubicBezTo>
                    <a:cubicBezTo>
                      <a:pt x="0" y="1"/>
                      <a:pt x="0" y="1"/>
                      <a:pt x="0" y="2"/>
                    </a:cubicBezTo>
                    <a:cubicBezTo>
                      <a:pt x="0" y="2"/>
                      <a:pt x="0" y="2"/>
                      <a:pt x="0" y="2"/>
                    </a:cubicBezTo>
                    <a:cubicBezTo>
                      <a:pt x="0" y="3"/>
                      <a:pt x="0"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3" name="Freeform 194"/>
              <p:cNvSpPr>
                <a:spLocks noChangeArrowheads="1"/>
              </p:cNvSpPr>
              <p:nvPr/>
            </p:nvSpPr>
            <p:spPr bwMode="auto">
              <a:xfrm>
                <a:off x="1776" y="425"/>
                <a:ext cx="7" cy="7"/>
              </a:xfrm>
              <a:custGeom>
                <a:avLst/>
                <a:gdLst>
                  <a:gd name="T0" fmla="*/ 152 w 3"/>
                  <a:gd name="T1" fmla="*/ 355 h 3"/>
                  <a:gd name="T2" fmla="*/ 0 w 3"/>
                  <a:gd name="T3" fmla="*/ 152 h 3"/>
                  <a:gd name="T4" fmla="*/ 152 w 3"/>
                  <a:gd name="T5" fmla="*/ 0 h 3"/>
                  <a:gd name="T6" fmla="*/ 355 w 3"/>
                  <a:gd name="T7" fmla="*/ 152 h 3"/>
                  <a:gd name="T8" fmla="*/ 152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3"/>
                      <a:pt x="0" y="2"/>
                      <a:pt x="0" y="1"/>
                    </a:cubicBezTo>
                    <a:cubicBezTo>
                      <a:pt x="0" y="1"/>
                      <a:pt x="1" y="0"/>
                      <a:pt x="1" y="0"/>
                    </a:cubicBezTo>
                    <a:cubicBezTo>
                      <a:pt x="2" y="0"/>
                      <a:pt x="3" y="0"/>
                      <a:pt x="2" y="1"/>
                    </a:cubicBezTo>
                    <a:cubicBezTo>
                      <a:pt x="2" y="2"/>
                      <a:pt x="2"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4" name="Freeform 195"/>
              <p:cNvSpPr>
                <a:spLocks noChangeArrowheads="1"/>
              </p:cNvSpPr>
              <p:nvPr/>
            </p:nvSpPr>
            <p:spPr bwMode="auto">
              <a:xfrm>
                <a:off x="1776" y="425"/>
                <a:ext cx="5" cy="5"/>
              </a:xfrm>
              <a:custGeom>
                <a:avLst/>
                <a:gdLst>
                  <a:gd name="T0" fmla="*/ 262 w 2"/>
                  <a:gd name="T1" fmla="*/ 467 h 2"/>
                  <a:gd name="T2" fmla="*/ 262 w 2"/>
                  <a:gd name="T3" fmla="*/ 467 h 2"/>
                  <a:gd name="T4" fmla="*/ 0 w 2"/>
                  <a:gd name="T5" fmla="*/ 467 h 2"/>
                  <a:gd name="T6" fmla="*/ 0 w 2"/>
                  <a:gd name="T7" fmla="*/ 262 h 2"/>
                  <a:gd name="T8" fmla="*/ 0 w 2"/>
                  <a:gd name="T9" fmla="*/ 0 h 2"/>
                  <a:gd name="T10" fmla="*/ 262 w 2"/>
                  <a:gd name="T11" fmla="*/ 0 h 2"/>
                  <a:gd name="T12" fmla="*/ 467 w 2"/>
                  <a:gd name="T13" fmla="*/ 0 h 2"/>
                  <a:gd name="T14" fmla="*/ 467 w 2"/>
                  <a:gd name="T15" fmla="*/ 262 h 2"/>
                  <a:gd name="T16" fmla="*/ 467 w 2"/>
                  <a:gd name="T17" fmla="*/ 467 h 2"/>
                  <a:gd name="T18" fmla="*/ 262 w 2"/>
                  <a:gd name="T19" fmla="*/ 467 h 2"/>
                  <a:gd name="T20" fmla="*/ 262 w 2"/>
                  <a:gd name="T21" fmla="*/ 467 h 2"/>
                  <a:gd name="T22" fmla="*/ 262 w 2"/>
                  <a:gd name="T23" fmla="*/ 467 h 2"/>
                  <a:gd name="T24" fmla="*/ 467 w 2"/>
                  <a:gd name="T25" fmla="*/ 467 h 2"/>
                  <a:gd name="T26" fmla="*/ 467 w 2"/>
                  <a:gd name="T27" fmla="*/ 262 h 2"/>
                  <a:gd name="T28" fmla="*/ 467 w 2"/>
                  <a:gd name="T29" fmla="*/ 0 h 2"/>
                  <a:gd name="T30" fmla="*/ 262 w 2"/>
                  <a:gd name="T31" fmla="*/ 0 h 2"/>
                  <a:gd name="T32" fmla="*/ 0 w 2"/>
                  <a:gd name="T33" fmla="*/ 0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0" y="2"/>
                      <a:pt x="0" y="2"/>
                    </a:cubicBezTo>
                    <a:cubicBezTo>
                      <a:pt x="0" y="2"/>
                      <a:pt x="0" y="2"/>
                      <a:pt x="0" y="1"/>
                    </a:cubicBezTo>
                    <a:cubicBezTo>
                      <a:pt x="0" y="1"/>
                      <a:pt x="0" y="1"/>
                      <a:pt x="0" y="0"/>
                    </a:cubicBezTo>
                    <a:cubicBezTo>
                      <a:pt x="1" y="0"/>
                      <a:pt x="1" y="0"/>
                      <a:pt x="1" y="0"/>
                    </a:cubicBezTo>
                    <a:cubicBezTo>
                      <a:pt x="2" y="0"/>
                      <a:pt x="2" y="0"/>
                      <a:pt x="2" y="0"/>
                    </a:cubicBezTo>
                    <a:cubicBezTo>
                      <a:pt x="2" y="0"/>
                      <a:pt x="2" y="1"/>
                      <a:pt x="2" y="1"/>
                    </a:cubicBezTo>
                    <a:cubicBezTo>
                      <a:pt x="2" y="1"/>
                      <a:pt x="2" y="2"/>
                      <a:pt x="2" y="2"/>
                    </a:cubicBezTo>
                    <a:cubicBezTo>
                      <a:pt x="2" y="2"/>
                      <a:pt x="1" y="2"/>
                      <a:pt x="1" y="2"/>
                    </a:cubicBezTo>
                    <a:cubicBezTo>
                      <a:pt x="1" y="2"/>
                      <a:pt x="1" y="2"/>
                      <a:pt x="1" y="2"/>
                    </a:cubicBezTo>
                    <a:cubicBezTo>
                      <a:pt x="1" y="2"/>
                      <a:pt x="1" y="2"/>
                      <a:pt x="1" y="2"/>
                    </a:cubicBezTo>
                    <a:cubicBezTo>
                      <a:pt x="1" y="2"/>
                      <a:pt x="2" y="2"/>
                      <a:pt x="2" y="2"/>
                    </a:cubicBezTo>
                    <a:cubicBezTo>
                      <a:pt x="2" y="2"/>
                      <a:pt x="2" y="1"/>
                      <a:pt x="2" y="1"/>
                    </a:cubicBezTo>
                    <a:cubicBezTo>
                      <a:pt x="2" y="1"/>
                      <a:pt x="2" y="0"/>
                      <a:pt x="2" y="0"/>
                    </a:cubicBezTo>
                    <a:cubicBezTo>
                      <a:pt x="2" y="0"/>
                      <a:pt x="2" y="0"/>
                      <a:pt x="1" y="0"/>
                    </a:cubicBezTo>
                    <a:cubicBezTo>
                      <a:pt x="1" y="0"/>
                      <a:pt x="1" y="0"/>
                      <a:pt x="0" y="0"/>
                    </a:cubicBezTo>
                    <a:cubicBezTo>
                      <a:pt x="0" y="1"/>
                      <a:pt x="0" y="1"/>
                      <a:pt x="0" y="1"/>
                    </a:cubicBezTo>
                    <a:cubicBezTo>
                      <a:pt x="0" y="2"/>
                      <a:pt x="0" y="2"/>
                      <a:pt x="0" y="2"/>
                    </a:cubicBezTo>
                    <a:cubicBezTo>
                      <a:pt x="0"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5" name="Freeform 196"/>
              <p:cNvSpPr>
                <a:spLocks noChangeArrowheads="1"/>
              </p:cNvSpPr>
              <p:nvPr/>
            </p:nvSpPr>
            <p:spPr bwMode="auto">
              <a:xfrm>
                <a:off x="1792" y="425"/>
                <a:ext cx="5" cy="5"/>
              </a:xfrm>
              <a:custGeom>
                <a:avLst/>
                <a:gdLst>
                  <a:gd name="T0" fmla="*/ 262 w 2"/>
                  <a:gd name="T1" fmla="*/ 467 h 2"/>
                  <a:gd name="T2" fmla="*/ 0 w 2"/>
                  <a:gd name="T3" fmla="*/ 262 h 2"/>
                  <a:gd name="T4" fmla="*/ 262 w 2"/>
                  <a:gd name="T5" fmla="*/ 0 h 2"/>
                  <a:gd name="T6" fmla="*/ 467 w 2"/>
                  <a:gd name="T7" fmla="*/ 262 h 2"/>
                  <a:gd name="T8" fmla="*/ 262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2"/>
                      <a:pt x="0" y="1"/>
                    </a:cubicBezTo>
                    <a:cubicBezTo>
                      <a:pt x="0" y="1"/>
                      <a:pt x="1" y="0"/>
                      <a:pt x="1" y="0"/>
                    </a:cubicBezTo>
                    <a:cubicBezTo>
                      <a:pt x="2" y="0"/>
                      <a:pt x="2" y="1"/>
                      <a:pt x="2" y="1"/>
                    </a:cubicBezTo>
                    <a:cubicBezTo>
                      <a:pt x="2" y="1"/>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6" name="Freeform 197"/>
              <p:cNvSpPr>
                <a:spLocks noChangeArrowheads="1"/>
              </p:cNvSpPr>
              <p:nvPr/>
            </p:nvSpPr>
            <p:spPr bwMode="auto">
              <a:xfrm>
                <a:off x="1792" y="425"/>
                <a:ext cx="5" cy="5"/>
              </a:xfrm>
              <a:custGeom>
                <a:avLst/>
                <a:gdLst>
                  <a:gd name="T0" fmla="*/ 262 w 2"/>
                  <a:gd name="T1" fmla="*/ 467 h 2"/>
                  <a:gd name="T2" fmla="*/ 262 w 2"/>
                  <a:gd name="T3" fmla="*/ 467 h 2"/>
                  <a:gd name="T4" fmla="*/ 0 w 2"/>
                  <a:gd name="T5" fmla="*/ 467 h 2"/>
                  <a:gd name="T6" fmla="*/ 0 w 2"/>
                  <a:gd name="T7" fmla="*/ 262 h 2"/>
                  <a:gd name="T8" fmla="*/ 0 w 2"/>
                  <a:gd name="T9" fmla="*/ 262 h 2"/>
                  <a:gd name="T10" fmla="*/ 262 w 2"/>
                  <a:gd name="T11" fmla="*/ 0 h 2"/>
                  <a:gd name="T12" fmla="*/ 467 w 2"/>
                  <a:gd name="T13" fmla="*/ 0 h 2"/>
                  <a:gd name="T14" fmla="*/ 467 w 2"/>
                  <a:gd name="T15" fmla="*/ 262 h 2"/>
                  <a:gd name="T16" fmla="*/ 467 w 2"/>
                  <a:gd name="T17" fmla="*/ 467 h 2"/>
                  <a:gd name="T18" fmla="*/ 262 w 2"/>
                  <a:gd name="T19" fmla="*/ 467 h 2"/>
                  <a:gd name="T20" fmla="*/ 262 w 2"/>
                  <a:gd name="T21" fmla="*/ 467 h 2"/>
                  <a:gd name="T22" fmla="*/ 262 w 2"/>
                  <a:gd name="T23" fmla="*/ 467 h 2"/>
                  <a:gd name="T24" fmla="*/ 467 w 2"/>
                  <a:gd name="T25" fmla="*/ 467 h 2"/>
                  <a:gd name="T26" fmla="*/ 467 w 2"/>
                  <a:gd name="T27" fmla="*/ 262 h 2"/>
                  <a:gd name="T28" fmla="*/ 467 w 2"/>
                  <a:gd name="T29" fmla="*/ 0 h 2"/>
                  <a:gd name="T30" fmla="*/ 262 w 2"/>
                  <a:gd name="T31" fmla="*/ 0 h 2"/>
                  <a:gd name="T32" fmla="*/ 0 w 2"/>
                  <a:gd name="T33" fmla="*/ 262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0" y="2"/>
                      <a:pt x="0" y="2"/>
                    </a:cubicBezTo>
                    <a:cubicBezTo>
                      <a:pt x="0" y="2"/>
                      <a:pt x="0" y="2"/>
                      <a:pt x="0" y="1"/>
                    </a:cubicBezTo>
                    <a:cubicBezTo>
                      <a:pt x="0" y="1"/>
                      <a:pt x="0" y="1"/>
                      <a:pt x="0" y="1"/>
                    </a:cubicBezTo>
                    <a:cubicBezTo>
                      <a:pt x="1" y="0"/>
                      <a:pt x="1" y="0"/>
                      <a:pt x="1" y="0"/>
                    </a:cubicBezTo>
                    <a:cubicBezTo>
                      <a:pt x="1" y="0"/>
                      <a:pt x="2" y="0"/>
                      <a:pt x="2" y="0"/>
                    </a:cubicBezTo>
                    <a:cubicBezTo>
                      <a:pt x="2" y="1"/>
                      <a:pt x="2" y="1"/>
                      <a:pt x="2" y="1"/>
                    </a:cubicBezTo>
                    <a:cubicBezTo>
                      <a:pt x="2" y="1"/>
                      <a:pt x="2" y="1"/>
                      <a:pt x="2" y="2"/>
                    </a:cubicBezTo>
                    <a:cubicBezTo>
                      <a:pt x="1" y="2"/>
                      <a:pt x="1" y="2"/>
                      <a:pt x="1" y="2"/>
                    </a:cubicBezTo>
                    <a:cubicBezTo>
                      <a:pt x="1" y="2"/>
                      <a:pt x="1" y="2"/>
                      <a:pt x="1" y="2"/>
                    </a:cubicBezTo>
                    <a:cubicBezTo>
                      <a:pt x="1" y="2"/>
                      <a:pt x="1" y="2"/>
                      <a:pt x="1" y="2"/>
                    </a:cubicBezTo>
                    <a:cubicBezTo>
                      <a:pt x="1" y="2"/>
                      <a:pt x="1" y="2"/>
                      <a:pt x="2" y="2"/>
                    </a:cubicBezTo>
                    <a:cubicBezTo>
                      <a:pt x="2" y="1"/>
                      <a:pt x="2" y="1"/>
                      <a:pt x="2" y="1"/>
                    </a:cubicBezTo>
                    <a:cubicBezTo>
                      <a:pt x="2" y="1"/>
                      <a:pt x="2" y="1"/>
                      <a:pt x="2" y="0"/>
                    </a:cubicBezTo>
                    <a:cubicBezTo>
                      <a:pt x="2" y="0"/>
                      <a:pt x="1" y="0"/>
                      <a:pt x="1" y="0"/>
                    </a:cubicBezTo>
                    <a:cubicBezTo>
                      <a:pt x="1" y="0"/>
                      <a:pt x="1" y="0"/>
                      <a:pt x="0" y="1"/>
                    </a:cubicBezTo>
                    <a:cubicBezTo>
                      <a:pt x="0" y="1"/>
                      <a:pt x="0" y="1"/>
                      <a:pt x="0" y="1"/>
                    </a:cubicBezTo>
                    <a:cubicBezTo>
                      <a:pt x="0" y="2"/>
                      <a:pt x="0" y="2"/>
                      <a:pt x="0" y="2"/>
                    </a:cubicBezTo>
                    <a:cubicBezTo>
                      <a:pt x="0"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7" name="Freeform 198"/>
              <p:cNvSpPr>
                <a:spLocks noChangeArrowheads="1"/>
              </p:cNvSpPr>
              <p:nvPr/>
            </p:nvSpPr>
            <p:spPr bwMode="auto">
              <a:xfrm>
                <a:off x="1799" y="425"/>
                <a:ext cx="3" cy="2"/>
              </a:xfrm>
              <a:custGeom>
                <a:avLst/>
                <a:gdLst>
                  <a:gd name="T0" fmla="*/ 0 w 1"/>
                  <a:gd name="T1" fmla="*/ 64 h 1"/>
                  <a:gd name="T2" fmla="*/ 0 w 1"/>
                  <a:gd name="T3" fmla="*/ 64 h 1"/>
                  <a:gd name="T4" fmla="*/ 729 w 1"/>
                  <a:gd name="T5" fmla="*/ 0 h 1"/>
                  <a:gd name="T6" fmla="*/ 729 w 1"/>
                  <a:gd name="T7" fmla="*/ 0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0"/>
                      <a:pt x="0" y="0"/>
                      <a:pt x="1" y="0"/>
                    </a:cubicBezTo>
                    <a:cubicBezTo>
                      <a:pt x="1" y="0"/>
                      <a:pt x="1" y="0"/>
                      <a:pt x="1" y="0"/>
                    </a:cubicBezTo>
                    <a:cubicBezTo>
                      <a:pt x="1" y="1"/>
                      <a:pt x="1"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8" name="Freeform 199"/>
              <p:cNvSpPr>
                <a:spLocks noChangeArrowheads="1"/>
              </p:cNvSpPr>
              <p:nvPr/>
            </p:nvSpPr>
            <p:spPr bwMode="auto">
              <a:xfrm>
                <a:off x="1799" y="425"/>
                <a:ext cx="3" cy="2"/>
              </a:xfrm>
              <a:custGeom>
                <a:avLst/>
                <a:gdLst>
                  <a:gd name="T0" fmla="*/ 0 w 1"/>
                  <a:gd name="T1" fmla="*/ 64 h 1"/>
                  <a:gd name="T2" fmla="*/ 0 w 1"/>
                  <a:gd name="T3" fmla="*/ 64 h 1"/>
                  <a:gd name="T4" fmla="*/ 0 w 1"/>
                  <a:gd name="T5" fmla="*/ 64 h 1"/>
                  <a:gd name="T6" fmla="*/ 0 w 1"/>
                  <a:gd name="T7" fmla="*/ 64 h 1"/>
                  <a:gd name="T8" fmla="*/ 0 w 1"/>
                  <a:gd name="T9" fmla="*/ 0 h 1"/>
                  <a:gd name="T10" fmla="*/ 729 w 1"/>
                  <a:gd name="T11" fmla="*/ 0 h 1"/>
                  <a:gd name="T12" fmla="*/ 729 w 1"/>
                  <a:gd name="T13" fmla="*/ 0 h 1"/>
                  <a:gd name="T14" fmla="*/ 729 w 1"/>
                  <a:gd name="T15" fmla="*/ 0 h 1"/>
                  <a:gd name="T16" fmla="*/ 729 w 1"/>
                  <a:gd name="T17" fmla="*/ 64 h 1"/>
                  <a:gd name="T18" fmla="*/ 0 w 1"/>
                  <a:gd name="T19" fmla="*/ 64 h 1"/>
                  <a:gd name="T20" fmla="*/ 0 w 1"/>
                  <a:gd name="T21" fmla="*/ 64 h 1"/>
                  <a:gd name="T22" fmla="*/ 0 w 1"/>
                  <a:gd name="T23" fmla="*/ 64 h 1"/>
                  <a:gd name="T24" fmla="*/ 729 w 1"/>
                  <a:gd name="T25" fmla="*/ 64 h 1"/>
                  <a:gd name="T26" fmla="*/ 729 w 1"/>
                  <a:gd name="T27" fmla="*/ 0 h 1"/>
                  <a:gd name="T28" fmla="*/ 729 w 1"/>
                  <a:gd name="T29" fmla="*/ 0 h 1"/>
                  <a:gd name="T30" fmla="*/ 729 w 1"/>
                  <a:gd name="T31" fmla="*/ 0 h 1"/>
                  <a:gd name="T32" fmla="*/ 0 w 1"/>
                  <a:gd name="T33" fmla="*/ 0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199" name="Freeform 200"/>
              <p:cNvSpPr>
                <a:spLocks noChangeArrowheads="1"/>
              </p:cNvSpPr>
              <p:nvPr/>
            </p:nvSpPr>
            <p:spPr bwMode="auto">
              <a:xfrm>
                <a:off x="1804" y="422"/>
                <a:ext cx="3" cy="3"/>
              </a:xfrm>
              <a:custGeom>
                <a:avLst/>
                <a:gdLst>
                  <a:gd name="T0" fmla="*/ 729 w 1"/>
                  <a:gd name="T1" fmla="*/ 729 h 1"/>
                  <a:gd name="T2" fmla="*/ 0 w 1"/>
                  <a:gd name="T3" fmla="*/ 0 h 1"/>
                  <a:gd name="T4" fmla="*/ 729 w 1"/>
                  <a:gd name="T5" fmla="*/ 0 h 1"/>
                  <a:gd name="T6" fmla="*/ 729 w 1"/>
                  <a:gd name="T7" fmla="*/ 0 h 1"/>
                  <a:gd name="T8" fmla="*/ 729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0" y="1"/>
                      <a:pt x="0" y="1"/>
                      <a:pt x="0" y="0"/>
                    </a:cubicBezTo>
                    <a:cubicBezTo>
                      <a:pt x="0" y="0"/>
                      <a:pt x="1" y="0"/>
                      <a:pt x="1" y="0"/>
                    </a:cubicBezTo>
                    <a:cubicBezTo>
                      <a:pt x="1" y="0"/>
                      <a:pt x="1" y="0"/>
                      <a:pt x="1" y="0"/>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0" name="Freeform 201"/>
              <p:cNvSpPr>
                <a:spLocks noChangeArrowheads="1"/>
              </p:cNvSpPr>
              <p:nvPr/>
            </p:nvSpPr>
            <p:spPr bwMode="auto">
              <a:xfrm>
                <a:off x="1804" y="422"/>
                <a:ext cx="3" cy="3"/>
              </a:xfrm>
              <a:custGeom>
                <a:avLst/>
                <a:gdLst>
                  <a:gd name="T0" fmla="*/ 729 w 1"/>
                  <a:gd name="T1" fmla="*/ 729 h 1"/>
                  <a:gd name="T2" fmla="*/ 729 w 1"/>
                  <a:gd name="T3" fmla="*/ 729 h 1"/>
                  <a:gd name="T4" fmla="*/ 0 w 1"/>
                  <a:gd name="T5" fmla="*/ 729 h 1"/>
                  <a:gd name="T6" fmla="*/ 0 w 1"/>
                  <a:gd name="T7" fmla="*/ 0 h 1"/>
                  <a:gd name="T8" fmla="*/ 0 w 1"/>
                  <a:gd name="T9" fmla="*/ 0 h 1"/>
                  <a:gd name="T10" fmla="*/ 729 w 1"/>
                  <a:gd name="T11" fmla="*/ 0 h 1"/>
                  <a:gd name="T12" fmla="*/ 729 w 1"/>
                  <a:gd name="T13" fmla="*/ 0 h 1"/>
                  <a:gd name="T14" fmla="*/ 729 w 1"/>
                  <a:gd name="T15" fmla="*/ 0 h 1"/>
                  <a:gd name="T16" fmla="*/ 729 w 1"/>
                  <a:gd name="T17" fmla="*/ 729 h 1"/>
                  <a:gd name="T18" fmla="*/ 729 w 1"/>
                  <a:gd name="T19" fmla="*/ 729 h 1"/>
                  <a:gd name="T20" fmla="*/ 729 w 1"/>
                  <a:gd name="T21" fmla="*/ 729 h 1"/>
                  <a:gd name="T22" fmla="*/ 729 w 1"/>
                  <a:gd name="T23" fmla="*/ 729 h 1"/>
                  <a:gd name="T24" fmla="*/ 729 w 1"/>
                  <a:gd name="T25" fmla="*/ 729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0" y="1"/>
                      <a:pt x="0" y="1"/>
                    </a:cubicBezTo>
                    <a:cubicBezTo>
                      <a:pt x="0" y="1"/>
                      <a:pt x="0" y="1"/>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0" y="0"/>
                    </a:cubicBezTo>
                    <a:cubicBezTo>
                      <a:pt x="0" y="0"/>
                      <a:pt x="0" y="0"/>
                      <a:pt x="0" y="0"/>
                    </a:cubicBezTo>
                    <a:cubicBezTo>
                      <a:pt x="0" y="1"/>
                      <a:pt x="0" y="1"/>
                      <a:pt x="0" y="1"/>
                    </a:cubicBezTo>
                    <a:cubicBezTo>
                      <a:pt x="0"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1" name="Freeform 202"/>
              <p:cNvSpPr>
                <a:spLocks noChangeArrowheads="1"/>
              </p:cNvSpPr>
              <p:nvPr/>
            </p:nvSpPr>
            <p:spPr bwMode="auto">
              <a:xfrm>
                <a:off x="1750" y="411"/>
                <a:ext cx="7" cy="7"/>
              </a:xfrm>
              <a:custGeom>
                <a:avLst/>
                <a:gdLst>
                  <a:gd name="T0" fmla="*/ 152 w 3"/>
                  <a:gd name="T1" fmla="*/ 469 h 3"/>
                  <a:gd name="T2" fmla="*/ 0 w 3"/>
                  <a:gd name="T3" fmla="*/ 152 h 3"/>
                  <a:gd name="T4" fmla="*/ 355 w 3"/>
                  <a:gd name="T5" fmla="*/ 0 h 3"/>
                  <a:gd name="T6" fmla="*/ 469 w 3"/>
                  <a:gd name="T7" fmla="*/ 152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2"/>
                      <a:pt x="0" y="1"/>
                    </a:cubicBezTo>
                    <a:cubicBezTo>
                      <a:pt x="1" y="0"/>
                      <a:pt x="1" y="0"/>
                      <a:pt x="2" y="0"/>
                    </a:cubicBezTo>
                    <a:cubicBezTo>
                      <a:pt x="3" y="0"/>
                      <a:pt x="3" y="1"/>
                      <a:pt x="3" y="1"/>
                    </a:cubicBezTo>
                    <a:cubicBezTo>
                      <a:pt x="3" y="2"/>
                      <a:pt x="2"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2" name="Freeform 203"/>
              <p:cNvSpPr>
                <a:spLocks noChangeArrowheads="1"/>
              </p:cNvSpPr>
              <p:nvPr/>
            </p:nvSpPr>
            <p:spPr bwMode="auto">
              <a:xfrm>
                <a:off x="1750" y="411"/>
                <a:ext cx="7" cy="7"/>
              </a:xfrm>
              <a:custGeom>
                <a:avLst/>
                <a:gdLst>
                  <a:gd name="T0" fmla="*/ 152 w 3"/>
                  <a:gd name="T1" fmla="*/ 469 h 3"/>
                  <a:gd name="T2" fmla="*/ 152 w 3"/>
                  <a:gd name="T3" fmla="*/ 469 h 3"/>
                  <a:gd name="T4" fmla="*/ 152 w 3"/>
                  <a:gd name="T5" fmla="*/ 355 h 3"/>
                  <a:gd name="T6" fmla="*/ 0 w 3"/>
                  <a:gd name="T7" fmla="*/ 152 h 3"/>
                  <a:gd name="T8" fmla="*/ 152 w 3"/>
                  <a:gd name="T9" fmla="*/ 0 h 3"/>
                  <a:gd name="T10" fmla="*/ 355 w 3"/>
                  <a:gd name="T11" fmla="*/ 0 h 3"/>
                  <a:gd name="T12" fmla="*/ 469 w 3"/>
                  <a:gd name="T13" fmla="*/ 0 h 3"/>
                  <a:gd name="T14" fmla="*/ 469 w 3"/>
                  <a:gd name="T15" fmla="*/ 152 h 3"/>
                  <a:gd name="T16" fmla="*/ 469 w 3"/>
                  <a:gd name="T17" fmla="*/ 355 h 3"/>
                  <a:gd name="T18" fmla="*/ 152 w 3"/>
                  <a:gd name="T19" fmla="*/ 469 h 3"/>
                  <a:gd name="T20" fmla="*/ 152 w 3"/>
                  <a:gd name="T21" fmla="*/ 469 h 3"/>
                  <a:gd name="T22" fmla="*/ 152 w 3"/>
                  <a:gd name="T23" fmla="*/ 469 h 3"/>
                  <a:gd name="T24" fmla="*/ 469 w 3"/>
                  <a:gd name="T25" fmla="*/ 355 h 3"/>
                  <a:gd name="T26" fmla="*/ 469 w 3"/>
                  <a:gd name="T27" fmla="*/ 152 h 3"/>
                  <a:gd name="T28" fmla="*/ 469 w 3"/>
                  <a:gd name="T29" fmla="*/ 0 h 3"/>
                  <a:gd name="T30" fmla="*/ 355 w 3"/>
                  <a:gd name="T31" fmla="*/ 0 h 3"/>
                  <a:gd name="T32" fmla="*/ 152 w 3"/>
                  <a:gd name="T33" fmla="*/ 0 h 3"/>
                  <a:gd name="T34" fmla="*/ 0 w 3"/>
                  <a:gd name="T35" fmla="*/ 152 h 3"/>
                  <a:gd name="T36" fmla="*/ 152 w 3"/>
                  <a:gd name="T37" fmla="*/ 355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3"/>
                      <a:pt x="1" y="2"/>
                    </a:cubicBezTo>
                    <a:cubicBezTo>
                      <a:pt x="0" y="2"/>
                      <a:pt x="0" y="2"/>
                      <a:pt x="0" y="1"/>
                    </a:cubicBezTo>
                    <a:cubicBezTo>
                      <a:pt x="0" y="1"/>
                      <a:pt x="1" y="0"/>
                      <a:pt x="1" y="0"/>
                    </a:cubicBezTo>
                    <a:cubicBezTo>
                      <a:pt x="1" y="0"/>
                      <a:pt x="2" y="0"/>
                      <a:pt x="2" y="0"/>
                    </a:cubicBezTo>
                    <a:cubicBezTo>
                      <a:pt x="3" y="0"/>
                      <a:pt x="3" y="0"/>
                      <a:pt x="3" y="0"/>
                    </a:cubicBezTo>
                    <a:cubicBezTo>
                      <a:pt x="3" y="1"/>
                      <a:pt x="3" y="1"/>
                      <a:pt x="3" y="1"/>
                    </a:cubicBezTo>
                    <a:cubicBezTo>
                      <a:pt x="3" y="2"/>
                      <a:pt x="3" y="2"/>
                      <a:pt x="3" y="2"/>
                    </a:cubicBezTo>
                    <a:cubicBezTo>
                      <a:pt x="2" y="3"/>
                      <a:pt x="2" y="3"/>
                      <a:pt x="1" y="3"/>
                    </a:cubicBezTo>
                    <a:cubicBezTo>
                      <a:pt x="1" y="3"/>
                      <a:pt x="1" y="3"/>
                      <a:pt x="1" y="3"/>
                    </a:cubicBezTo>
                    <a:cubicBezTo>
                      <a:pt x="1" y="3"/>
                      <a:pt x="1" y="3"/>
                      <a:pt x="1" y="3"/>
                    </a:cubicBezTo>
                    <a:cubicBezTo>
                      <a:pt x="2" y="3"/>
                      <a:pt x="2" y="3"/>
                      <a:pt x="3" y="2"/>
                    </a:cubicBezTo>
                    <a:cubicBezTo>
                      <a:pt x="3" y="2"/>
                      <a:pt x="3" y="2"/>
                      <a:pt x="3" y="1"/>
                    </a:cubicBezTo>
                    <a:cubicBezTo>
                      <a:pt x="3" y="1"/>
                      <a:pt x="3" y="1"/>
                      <a:pt x="3" y="0"/>
                    </a:cubicBezTo>
                    <a:cubicBezTo>
                      <a:pt x="3" y="0"/>
                      <a:pt x="3" y="0"/>
                      <a:pt x="2" y="0"/>
                    </a:cubicBezTo>
                    <a:cubicBezTo>
                      <a:pt x="2" y="0"/>
                      <a:pt x="1" y="0"/>
                      <a:pt x="1" y="0"/>
                    </a:cubicBezTo>
                    <a:cubicBezTo>
                      <a:pt x="1" y="0"/>
                      <a:pt x="0" y="1"/>
                      <a:pt x="0" y="1"/>
                    </a:cubicBezTo>
                    <a:cubicBezTo>
                      <a:pt x="0" y="2"/>
                      <a:pt x="0" y="2"/>
                      <a:pt x="1" y="2"/>
                    </a:cubicBezTo>
                    <a:cubicBezTo>
                      <a:pt x="1"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3" name="Freeform 204"/>
              <p:cNvSpPr>
                <a:spLocks noChangeArrowheads="1"/>
              </p:cNvSpPr>
              <p:nvPr/>
            </p:nvSpPr>
            <p:spPr bwMode="auto">
              <a:xfrm>
                <a:off x="1809" y="418"/>
                <a:ext cx="2" cy="4"/>
              </a:xfrm>
              <a:custGeom>
                <a:avLst/>
                <a:gdLst>
                  <a:gd name="T0" fmla="*/ 64 w 1"/>
                  <a:gd name="T1" fmla="*/ 128 h 2"/>
                  <a:gd name="T2" fmla="*/ 0 w 1"/>
                  <a:gd name="T3" fmla="*/ 64 h 2"/>
                  <a:gd name="T4" fmla="*/ 64 w 1"/>
                  <a:gd name="T5" fmla="*/ 64 h 2"/>
                  <a:gd name="T6" fmla="*/ 64 w 1"/>
                  <a:gd name="T7" fmla="*/ 64 h 2"/>
                  <a:gd name="T8" fmla="*/ 64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0" y="2"/>
                      <a:pt x="0" y="1"/>
                      <a:pt x="0" y="1"/>
                    </a:cubicBezTo>
                    <a:cubicBezTo>
                      <a:pt x="0" y="1"/>
                      <a:pt x="1" y="1"/>
                      <a:pt x="1" y="1"/>
                    </a:cubicBezTo>
                    <a:cubicBezTo>
                      <a:pt x="1" y="0"/>
                      <a:pt x="1" y="1"/>
                      <a:pt x="1" y="1"/>
                    </a:cubicBezTo>
                    <a:cubicBezTo>
                      <a:pt x="1" y="1"/>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4" name="Freeform 205"/>
              <p:cNvSpPr>
                <a:spLocks noChangeArrowheads="1"/>
              </p:cNvSpPr>
              <p:nvPr/>
            </p:nvSpPr>
            <p:spPr bwMode="auto">
              <a:xfrm>
                <a:off x="1809" y="418"/>
                <a:ext cx="2" cy="4"/>
              </a:xfrm>
              <a:custGeom>
                <a:avLst/>
                <a:gdLst>
                  <a:gd name="T0" fmla="*/ 64 w 1"/>
                  <a:gd name="T1" fmla="*/ 128 h 2"/>
                  <a:gd name="T2" fmla="*/ 64 w 1"/>
                  <a:gd name="T3" fmla="*/ 128 h 2"/>
                  <a:gd name="T4" fmla="*/ 0 w 1"/>
                  <a:gd name="T5" fmla="*/ 64 h 2"/>
                  <a:gd name="T6" fmla="*/ 0 w 1"/>
                  <a:gd name="T7" fmla="*/ 64 h 2"/>
                  <a:gd name="T8" fmla="*/ 0 w 1"/>
                  <a:gd name="T9" fmla="*/ 64 h 2"/>
                  <a:gd name="T10" fmla="*/ 64 w 1"/>
                  <a:gd name="T11" fmla="*/ 64 h 2"/>
                  <a:gd name="T12" fmla="*/ 64 w 1"/>
                  <a:gd name="T13" fmla="*/ 64 h 2"/>
                  <a:gd name="T14" fmla="*/ 64 w 1"/>
                  <a:gd name="T15" fmla="*/ 64 h 2"/>
                  <a:gd name="T16" fmla="*/ 64 w 1"/>
                  <a:gd name="T17" fmla="*/ 64 h 2"/>
                  <a:gd name="T18" fmla="*/ 64 w 1"/>
                  <a:gd name="T19" fmla="*/ 128 h 2"/>
                  <a:gd name="T20" fmla="*/ 64 w 1"/>
                  <a:gd name="T21" fmla="*/ 128 h 2"/>
                  <a:gd name="T22" fmla="*/ 64 w 1"/>
                  <a:gd name="T23" fmla="*/ 128 h 2"/>
                  <a:gd name="T24" fmla="*/ 64 w 1"/>
                  <a:gd name="T25" fmla="*/ 64 h 2"/>
                  <a:gd name="T26" fmla="*/ 64 w 1"/>
                  <a:gd name="T27" fmla="*/ 64 h 2"/>
                  <a:gd name="T28" fmla="*/ 64 w 1"/>
                  <a:gd name="T29" fmla="*/ 64 h 2"/>
                  <a:gd name="T30" fmla="*/ 64 w 1"/>
                  <a:gd name="T31" fmla="*/ 64 h 2"/>
                  <a:gd name="T32" fmla="*/ 0 w 1"/>
                  <a:gd name="T33" fmla="*/ 64 h 2"/>
                  <a:gd name="T34" fmla="*/ 0 w 1"/>
                  <a:gd name="T35" fmla="*/ 64 h 2"/>
                  <a:gd name="T36" fmla="*/ 0 w 1"/>
                  <a:gd name="T37" fmla="*/ 64 h 2"/>
                  <a:gd name="T38" fmla="*/ 64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0" y="2"/>
                      <a:pt x="0" y="1"/>
                    </a:cubicBezTo>
                    <a:cubicBezTo>
                      <a:pt x="0" y="1"/>
                      <a:pt x="0" y="1"/>
                      <a:pt x="0" y="1"/>
                    </a:cubicBezTo>
                    <a:cubicBezTo>
                      <a:pt x="0" y="1"/>
                      <a:pt x="0" y="1"/>
                      <a:pt x="0" y="1"/>
                    </a:cubicBezTo>
                    <a:cubicBezTo>
                      <a:pt x="1" y="1"/>
                      <a:pt x="1" y="1"/>
                      <a:pt x="1" y="1"/>
                    </a:cubicBezTo>
                    <a:cubicBezTo>
                      <a:pt x="1" y="0"/>
                      <a:pt x="1" y="1"/>
                      <a:pt x="1" y="1"/>
                    </a:cubicBezTo>
                    <a:cubicBezTo>
                      <a:pt x="1" y="1"/>
                      <a:pt x="1" y="1"/>
                      <a:pt x="1" y="1"/>
                    </a:cubicBezTo>
                    <a:cubicBezTo>
                      <a:pt x="1" y="1"/>
                      <a:pt x="1" y="1"/>
                      <a:pt x="1" y="1"/>
                    </a:cubicBezTo>
                    <a:cubicBezTo>
                      <a:pt x="1" y="1"/>
                      <a:pt x="1" y="2"/>
                      <a:pt x="1" y="2"/>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ubicBezTo>
                      <a:pt x="1" y="1"/>
                      <a:pt x="1" y="0"/>
                      <a:pt x="1" y="1"/>
                    </a:cubicBezTo>
                    <a:cubicBezTo>
                      <a:pt x="1" y="1"/>
                      <a:pt x="1" y="1"/>
                      <a:pt x="0" y="1"/>
                    </a:cubicBezTo>
                    <a:cubicBezTo>
                      <a:pt x="0" y="1"/>
                      <a:pt x="0" y="1"/>
                      <a:pt x="0" y="1"/>
                    </a:cubicBezTo>
                    <a:cubicBezTo>
                      <a:pt x="0" y="1"/>
                      <a:pt x="0" y="1"/>
                      <a:pt x="0" y="1"/>
                    </a:cubicBezTo>
                    <a:cubicBezTo>
                      <a:pt x="0"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5" name="Freeform 206"/>
              <p:cNvSpPr>
                <a:spLocks noChangeArrowheads="1"/>
              </p:cNvSpPr>
              <p:nvPr/>
            </p:nvSpPr>
            <p:spPr bwMode="auto">
              <a:xfrm>
                <a:off x="1743" y="404"/>
                <a:ext cx="7" cy="7"/>
              </a:xfrm>
              <a:custGeom>
                <a:avLst/>
                <a:gdLst>
                  <a:gd name="T0" fmla="*/ 152 w 3"/>
                  <a:gd name="T1" fmla="*/ 469 h 3"/>
                  <a:gd name="T2" fmla="*/ 0 w 3"/>
                  <a:gd name="T3" fmla="*/ 152 h 3"/>
                  <a:gd name="T4" fmla="*/ 355 w 3"/>
                  <a:gd name="T5" fmla="*/ 0 h 3"/>
                  <a:gd name="T6" fmla="*/ 469 w 3"/>
                  <a:gd name="T7" fmla="*/ 152 h 3"/>
                  <a:gd name="T8" fmla="*/ 152 w 3"/>
                  <a:gd name="T9" fmla="*/ 46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1" y="3"/>
                      <a:pt x="0" y="2"/>
                      <a:pt x="0" y="1"/>
                    </a:cubicBezTo>
                    <a:cubicBezTo>
                      <a:pt x="1" y="1"/>
                      <a:pt x="1" y="0"/>
                      <a:pt x="2" y="0"/>
                    </a:cubicBezTo>
                    <a:cubicBezTo>
                      <a:pt x="3" y="0"/>
                      <a:pt x="3" y="1"/>
                      <a:pt x="3" y="1"/>
                    </a:cubicBezTo>
                    <a:cubicBezTo>
                      <a:pt x="3" y="2"/>
                      <a:pt x="2"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6" name="Freeform 207"/>
              <p:cNvSpPr>
                <a:spLocks noChangeArrowheads="1"/>
              </p:cNvSpPr>
              <p:nvPr/>
            </p:nvSpPr>
            <p:spPr bwMode="auto">
              <a:xfrm>
                <a:off x="1743" y="404"/>
                <a:ext cx="7" cy="7"/>
              </a:xfrm>
              <a:custGeom>
                <a:avLst/>
                <a:gdLst>
                  <a:gd name="T0" fmla="*/ 152 w 3"/>
                  <a:gd name="T1" fmla="*/ 469 h 3"/>
                  <a:gd name="T2" fmla="*/ 152 w 3"/>
                  <a:gd name="T3" fmla="*/ 469 h 3"/>
                  <a:gd name="T4" fmla="*/ 152 w 3"/>
                  <a:gd name="T5" fmla="*/ 355 h 3"/>
                  <a:gd name="T6" fmla="*/ 0 w 3"/>
                  <a:gd name="T7" fmla="*/ 152 h 3"/>
                  <a:gd name="T8" fmla="*/ 152 w 3"/>
                  <a:gd name="T9" fmla="*/ 0 h 3"/>
                  <a:gd name="T10" fmla="*/ 355 w 3"/>
                  <a:gd name="T11" fmla="*/ 0 h 3"/>
                  <a:gd name="T12" fmla="*/ 469 w 3"/>
                  <a:gd name="T13" fmla="*/ 0 h 3"/>
                  <a:gd name="T14" fmla="*/ 469 w 3"/>
                  <a:gd name="T15" fmla="*/ 152 h 3"/>
                  <a:gd name="T16" fmla="*/ 355 w 3"/>
                  <a:gd name="T17" fmla="*/ 355 h 3"/>
                  <a:gd name="T18" fmla="*/ 152 w 3"/>
                  <a:gd name="T19" fmla="*/ 469 h 3"/>
                  <a:gd name="T20" fmla="*/ 152 w 3"/>
                  <a:gd name="T21" fmla="*/ 469 h 3"/>
                  <a:gd name="T22" fmla="*/ 152 w 3"/>
                  <a:gd name="T23" fmla="*/ 469 h 3"/>
                  <a:gd name="T24" fmla="*/ 355 w 3"/>
                  <a:gd name="T25" fmla="*/ 355 h 3"/>
                  <a:gd name="T26" fmla="*/ 469 w 3"/>
                  <a:gd name="T27" fmla="*/ 152 h 3"/>
                  <a:gd name="T28" fmla="*/ 469 w 3"/>
                  <a:gd name="T29" fmla="*/ 0 h 3"/>
                  <a:gd name="T30" fmla="*/ 355 w 3"/>
                  <a:gd name="T31" fmla="*/ 0 h 3"/>
                  <a:gd name="T32" fmla="*/ 152 w 3"/>
                  <a:gd name="T33" fmla="*/ 0 h 3"/>
                  <a:gd name="T34" fmla="*/ 0 w 3"/>
                  <a:gd name="T35" fmla="*/ 152 h 3"/>
                  <a:gd name="T36" fmla="*/ 152 w 3"/>
                  <a:gd name="T37" fmla="*/ 355 h 3"/>
                  <a:gd name="T38" fmla="*/ 152 w 3"/>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3"/>
                    </a:moveTo>
                    <a:cubicBezTo>
                      <a:pt x="1" y="3"/>
                      <a:pt x="1" y="3"/>
                      <a:pt x="1" y="3"/>
                    </a:cubicBezTo>
                    <a:cubicBezTo>
                      <a:pt x="1" y="3"/>
                      <a:pt x="1" y="2"/>
                      <a:pt x="1" y="2"/>
                    </a:cubicBezTo>
                    <a:cubicBezTo>
                      <a:pt x="0" y="2"/>
                      <a:pt x="0" y="2"/>
                      <a:pt x="0" y="1"/>
                    </a:cubicBezTo>
                    <a:cubicBezTo>
                      <a:pt x="1" y="1"/>
                      <a:pt x="1" y="1"/>
                      <a:pt x="1" y="0"/>
                    </a:cubicBezTo>
                    <a:cubicBezTo>
                      <a:pt x="1" y="0"/>
                      <a:pt x="2" y="0"/>
                      <a:pt x="2" y="0"/>
                    </a:cubicBezTo>
                    <a:cubicBezTo>
                      <a:pt x="2" y="0"/>
                      <a:pt x="3" y="0"/>
                      <a:pt x="3" y="0"/>
                    </a:cubicBezTo>
                    <a:cubicBezTo>
                      <a:pt x="3" y="1"/>
                      <a:pt x="3" y="1"/>
                      <a:pt x="3" y="1"/>
                    </a:cubicBezTo>
                    <a:cubicBezTo>
                      <a:pt x="3" y="2"/>
                      <a:pt x="3" y="2"/>
                      <a:pt x="2" y="2"/>
                    </a:cubicBezTo>
                    <a:cubicBezTo>
                      <a:pt x="2" y="3"/>
                      <a:pt x="2" y="3"/>
                      <a:pt x="1" y="3"/>
                    </a:cubicBezTo>
                    <a:cubicBezTo>
                      <a:pt x="1" y="3"/>
                      <a:pt x="1" y="3"/>
                      <a:pt x="1" y="3"/>
                    </a:cubicBezTo>
                    <a:cubicBezTo>
                      <a:pt x="1" y="3"/>
                      <a:pt x="1" y="3"/>
                      <a:pt x="1" y="3"/>
                    </a:cubicBezTo>
                    <a:cubicBezTo>
                      <a:pt x="2" y="3"/>
                      <a:pt x="2" y="3"/>
                      <a:pt x="2" y="2"/>
                    </a:cubicBezTo>
                    <a:cubicBezTo>
                      <a:pt x="3" y="2"/>
                      <a:pt x="3" y="2"/>
                      <a:pt x="3" y="1"/>
                    </a:cubicBezTo>
                    <a:cubicBezTo>
                      <a:pt x="3" y="1"/>
                      <a:pt x="3" y="1"/>
                      <a:pt x="3" y="0"/>
                    </a:cubicBezTo>
                    <a:cubicBezTo>
                      <a:pt x="3" y="0"/>
                      <a:pt x="2" y="0"/>
                      <a:pt x="2" y="0"/>
                    </a:cubicBezTo>
                    <a:cubicBezTo>
                      <a:pt x="2" y="0"/>
                      <a:pt x="1" y="0"/>
                      <a:pt x="1" y="0"/>
                    </a:cubicBezTo>
                    <a:cubicBezTo>
                      <a:pt x="1" y="1"/>
                      <a:pt x="1" y="1"/>
                      <a:pt x="0" y="1"/>
                    </a:cubicBezTo>
                    <a:cubicBezTo>
                      <a:pt x="0" y="2"/>
                      <a:pt x="0" y="2"/>
                      <a:pt x="1" y="2"/>
                    </a:cubicBezTo>
                    <a:cubicBezTo>
                      <a:pt x="1"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7" name="Freeform 208"/>
              <p:cNvSpPr>
                <a:spLocks noChangeArrowheads="1"/>
              </p:cNvSpPr>
              <p:nvPr/>
            </p:nvSpPr>
            <p:spPr bwMode="auto">
              <a:xfrm>
                <a:off x="1738" y="397"/>
                <a:ext cx="7" cy="4"/>
              </a:xfrm>
              <a:custGeom>
                <a:avLst/>
                <a:gdLst>
                  <a:gd name="T0" fmla="*/ 152 w 3"/>
                  <a:gd name="T1" fmla="*/ 128 h 2"/>
                  <a:gd name="T2" fmla="*/ 0 w 3"/>
                  <a:gd name="T3" fmla="*/ 64 h 2"/>
                  <a:gd name="T4" fmla="*/ 355 w 3"/>
                  <a:gd name="T5" fmla="*/ 0 h 2"/>
                  <a:gd name="T6" fmla="*/ 469 w 3"/>
                  <a:gd name="T7" fmla="*/ 64 h 2"/>
                  <a:gd name="T8" fmla="*/ 152 w 3"/>
                  <a:gd name="T9" fmla="*/ 128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2"/>
                    </a:moveTo>
                    <a:cubicBezTo>
                      <a:pt x="0" y="2"/>
                      <a:pt x="0" y="2"/>
                      <a:pt x="0" y="1"/>
                    </a:cubicBezTo>
                    <a:cubicBezTo>
                      <a:pt x="1" y="0"/>
                      <a:pt x="1" y="0"/>
                      <a:pt x="2" y="0"/>
                    </a:cubicBezTo>
                    <a:cubicBezTo>
                      <a:pt x="2" y="0"/>
                      <a:pt x="3" y="1"/>
                      <a:pt x="3" y="1"/>
                    </a:cubicBezTo>
                    <a:cubicBezTo>
                      <a:pt x="2" y="2"/>
                      <a:pt x="2"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8" name="Freeform 209"/>
              <p:cNvSpPr>
                <a:spLocks noChangeArrowheads="1"/>
              </p:cNvSpPr>
              <p:nvPr/>
            </p:nvSpPr>
            <p:spPr bwMode="auto">
              <a:xfrm>
                <a:off x="1738" y="397"/>
                <a:ext cx="7" cy="4"/>
              </a:xfrm>
              <a:custGeom>
                <a:avLst/>
                <a:gdLst>
                  <a:gd name="T0" fmla="*/ 152 w 3"/>
                  <a:gd name="T1" fmla="*/ 128 h 2"/>
                  <a:gd name="T2" fmla="*/ 152 w 3"/>
                  <a:gd name="T3" fmla="*/ 128 h 2"/>
                  <a:gd name="T4" fmla="*/ 0 w 3"/>
                  <a:gd name="T5" fmla="*/ 128 h 2"/>
                  <a:gd name="T6" fmla="*/ 0 w 3"/>
                  <a:gd name="T7" fmla="*/ 64 h 2"/>
                  <a:gd name="T8" fmla="*/ 152 w 3"/>
                  <a:gd name="T9" fmla="*/ 0 h 2"/>
                  <a:gd name="T10" fmla="*/ 355 w 3"/>
                  <a:gd name="T11" fmla="*/ 0 h 2"/>
                  <a:gd name="T12" fmla="*/ 469 w 3"/>
                  <a:gd name="T13" fmla="*/ 0 h 2"/>
                  <a:gd name="T14" fmla="*/ 469 w 3"/>
                  <a:gd name="T15" fmla="*/ 64 h 2"/>
                  <a:gd name="T16" fmla="*/ 355 w 3"/>
                  <a:gd name="T17" fmla="*/ 128 h 2"/>
                  <a:gd name="T18" fmla="*/ 152 w 3"/>
                  <a:gd name="T19" fmla="*/ 128 h 2"/>
                  <a:gd name="T20" fmla="*/ 152 w 3"/>
                  <a:gd name="T21" fmla="*/ 128 h 2"/>
                  <a:gd name="T22" fmla="*/ 152 w 3"/>
                  <a:gd name="T23" fmla="*/ 128 h 2"/>
                  <a:gd name="T24" fmla="*/ 355 w 3"/>
                  <a:gd name="T25" fmla="*/ 128 h 2"/>
                  <a:gd name="T26" fmla="*/ 469 w 3"/>
                  <a:gd name="T27" fmla="*/ 64 h 2"/>
                  <a:gd name="T28" fmla="*/ 469 w 3"/>
                  <a:gd name="T29" fmla="*/ 0 h 2"/>
                  <a:gd name="T30" fmla="*/ 355 w 3"/>
                  <a:gd name="T31" fmla="*/ 0 h 2"/>
                  <a:gd name="T32" fmla="*/ 152 w 3"/>
                  <a:gd name="T33" fmla="*/ 0 h 2"/>
                  <a:gd name="T34" fmla="*/ 0 w 3"/>
                  <a:gd name="T35" fmla="*/ 64 h 2"/>
                  <a:gd name="T36" fmla="*/ 0 w 3"/>
                  <a:gd name="T37" fmla="*/ 128 h 2"/>
                  <a:gd name="T38" fmla="*/ 152 w 3"/>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1" y="2"/>
                    </a:moveTo>
                    <a:cubicBezTo>
                      <a:pt x="1" y="2"/>
                      <a:pt x="1" y="2"/>
                      <a:pt x="1" y="2"/>
                    </a:cubicBezTo>
                    <a:cubicBezTo>
                      <a:pt x="1" y="2"/>
                      <a:pt x="0" y="2"/>
                      <a:pt x="0" y="2"/>
                    </a:cubicBezTo>
                    <a:cubicBezTo>
                      <a:pt x="0" y="2"/>
                      <a:pt x="0" y="1"/>
                      <a:pt x="0" y="1"/>
                    </a:cubicBezTo>
                    <a:cubicBezTo>
                      <a:pt x="0" y="1"/>
                      <a:pt x="1" y="0"/>
                      <a:pt x="1" y="0"/>
                    </a:cubicBezTo>
                    <a:cubicBezTo>
                      <a:pt x="1" y="0"/>
                      <a:pt x="2" y="0"/>
                      <a:pt x="2" y="0"/>
                    </a:cubicBezTo>
                    <a:cubicBezTo>
                      <a:pt x="2" y="0"/>
                      <a:pt x="2" y="0"/>
                      <a:pt x="3" y="0"/>
                    </a:cubicBezTo>
                    <a:cubicBezTo>
                      <a:pt x="3" y="1"/>
                      <a:pt x="3" y="1"/>
                      <a:pt x="3" y="1"/>
                    </a:cubicBezTo>
                    <a:cubicBezTo>
                      <a:pt x="2" y="2"/>
                      <a:pt x="2" y="2"/>
                      <a:pt x="2" y="2"/>
                    </a:cubicBezTo>
                    <a:cubicBezTo>
                      <a:pt x="2" y="2"/>
                      <a:pt x="1" y="2"/>
                      <a:pt x="1" y="2"/>
                    </a:cubicBezTo>
                    <a:cubicBezTo>
                      <a:pt x="1" y="2"/>
                      <a:pt x="1" y="2"/>
                      <a:pt x="1" y="2"/>
                    </a:cubicBezTo>
                    <a:cubicBezTo>
                      <a:pt x="1" y="2"/>
                      <a:pt x="1" y="2"/>
                      <a:pt x="1" y="2"/>
                    </a:cubicBezTo>
                    <a:cubicBezTo>
                      <a:pt x="1" y="2"/>
                      <a:pt x="2" y="2"/>
                      <a:pt x="2" y="2"/>
                    </a:cubicBezTo>
                    <a:cubicBezTo>
                      <a:pt x="2" y="2"/>
                      <a:pt x="2" y="2"/>
                      <a:pt x="3" y="1"/>
                    </a:cubicBezTo>
                    <a:cubicBezTo>
                      <a:pt x="3" y="1"/>
                      <a:pt x="3" y="1"/>
                      <a:pt x="3" y="0"/>
                    </a:cubicBezTo>
                    <a:cubicBezTo>
                      <a:pt x="2" y="0"/>
                      <a:pt x="2" y="0"/>
                      <a:pt x="2" y="0"/>
                    </a:cubicBezTo>
                    <a:cubicBezTo>
                      <a:pt x="2" y="0"/>
                      <a:pt x="1" y="0"/>
                      <a:pt x="1" y="0"/>
                    </a:cubicBezTo>
                    <a:cubicBezTo>
                      <a:pt x="1" y="0"/>
                      <a:pt x="0" y="1"/>
                      <a:pt x="0" y="1"/>
                    </a:cubicBezTo>
                    <a:cubicBezTo>
                      <a:pt x="0" y="1"/>
                      <a:pt x="0" y="2"/>
                      <a:pt x="0" y="2"/>
                    </a:cubicBezTo>
                    <a:cubicBezTo>
                      <a:pt x="0"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09" name="Freeform 210"/>
              <p:cNvSpPr>
                <a:spLocks noChangeArrowheads="1"/>
              </p:cNvSpPr>
              <p:nvPr/>
            </p:nvSpPr>
            <p:spPr bwMode="auto">
              <a:xfrm>
                <a:off x="1736" y="389"/>
                <a:ext cx="4" cy="5"/>
              </a:xfrm>
              <a:custGeom>
                <a:avLst/>
                <a:gdLst>
                  <a:gd name="T0" fmla="*/ 64 w 2"/>
                  <a:gd name="T1" fmla="*/ 467 h 2"/>
                  <a:gd name="T2" fmla="*/ 0 w 2"/>
                  <a:gd name="T3" fmla="*/ 262 h 2"/>
                  <a:gd name="T4" fmla="*/ 64 w 2"/>
                  <a:gd name="T5" fmla="*/ 0 h 2"/>
                  <a:gd name="T6" fmla="*/ 128 w 2"/>
                  <a:gd name="T7" fmla="*/ 262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0" y="0"/>
                      <a:pt x="1" y="0"/>
                      <a:pt x="1" y="0"/>
                    </a:cubicBezTo>
                    <a:cubicBezTo>
                      <a:pt x="2" y="0"/>
                      <a:pt x="2" y="1"/>
                      <a:pt x="2" y="1"/>
                    </a:cubicBezTo>
                    <a:cubicBezTo>
                      <a:pt x="2"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0" name="Freeform 211"/>
              <p:cNvSpPr>
                <a:spLocks noChangeArrowheads="1"/>
              </p:cNvSpPr>
              <p:nvPr/>
            </p:nvSpPr>
            <p:spPr bwMode="auto">
              <a:xfrm>
                <a:off x="1736" y="389"/>
                <a:ext cx="4" cy="5"/>
              </a:xfrm>
              <a:custGeom>
                <a:avLst/>
                <a:gdLst>
                  <a:gd name="T0" fmla="*/ 64 w 2"/>
                  <a:gd name="T1" fmla="*/ 467 h 2"/>
                  <a:gd name="T2" fmla="*/ 64 w 2"/>
                  <a:gd name="T3" fmla="*/ 467 h 2"/>
                  <a:gd name="T4" fmla="*/ 0 w 2"/>
                  <a:gd name="T5" fmla="*/ 262 h 2"/>
                  <a:gd name="T6" fmla="*/ 0 w 2"/>
                  <a:gd name="T7" fmla="*/ 262 h 2"/>
                  <a:gd name="T8" fmla="*/ 0 w 2"/>
                  <a:gd name="T9" fmla="*/ 0 h 2"/>
                  <a:gd name="T10" fmla="*/ 64 w 2"/>
                  <a:gd name="T11" fmla="*/ 0 h 2"/>
                  <a:gd name="T12" fmla="*/ 128 w 2"/>
                  <a:gd name="T13" fmla="*/ 0 h 2"/>
                  <a:gd name="T14" fmla="*/ 128 w 2"/>
                  <a:gd name="T15" fmla="*/ 262 h 2"/>
                  <a:gd name="T16" fmla="*/ 64 w 2"/>
                  <a:gd name="T17" fmla="*/ 467 h 2"/>
                  <a:gd name="T18" fmla="*/ 64 w 2"/>
                  <a:gd name="T19" fmla="*/ 467 h 2"/>
                  <a:gd name="T20" fmla="*/ 64 w 2"/>
                  <a:gd name="T21" fmla="*/ 467 h 2"/>
                  <a:gd name="T22" fmla="*/ 0 w 2"/>
                  <a:gd name="T23" fmla="*/ 467 h 2"/>
                  <a:gd name="T24" fmla="*/ 64 w 2"/>
                  <a:gd name="T25" fmla="*/ 467 h 2"/>
                  <a:gd name="T26" fmla="*/ 128 w 2"/>
                  <a:gd name="T27" fmla="*/ 262 h 2"/>
                  <a:gd name="T28" fmla="*/ 128 w 2"/>
                  <a:gd name="T29" fmla="*/ 0 h 2"/>
                  <a:gd name="T30" fmla="*/ 64 w 2"/>
                  <a:gd name="T31" fmla="*/ 0 h 2"/>
                  <a:gd name="T32" fmla="*/ 0 w 2"/>
                  <a:gd name="T33" fmla="*/ 0 h 2"/>
                  <a:gd name="T34" fmla="*/ 0 w 2"/>
                  <a:gd name="T35" fmla="*/ 262 h 2"/>
                  <a:gd name="T36" fmla="*/ 0 w 2"/>
                  <a:gd name="T37" fmla="*/ 262 h 2"/>
                  <a:gd name="T38" fmla="*/ 0 w 2"/>
                  <a:gd name="T39" fmla="*/ 467 h 2"/>
                  <a:gd name="T40" fmla="*/ 64 w 2"/>
                  <a:gd name="T41" fmla="*/ 467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
                  <a:gd name="T65" fmla="*/ 2 w 2"/>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
                    <a:moveTo>
                      <a:pt x="1" y="2"/>
                    </a:moveTo>
                    <a:cubicBezTo>
                      <a:pt x="1" y="2"/>
                      <a:pt x="1" y="2"/>
                      <a:pt x="1" y="2"/>
                    </a:cubicBezTo>
                    <a:cubicBezTo>
                      <a:pt x="0" y="2"/>
                      <a:pt x="0" y="2"/>
                      <a:pt x="0" y="1"/>
                    </a:cubicBezTo>
                    <a:cubicBezTo>
                      <a:pt x="0" y="1"/>
                      <a:pt x="0" y="1"/>
                      <a:pt x="0" y="1"/>
                    </a:cubicBezTo>
                    <a:cubicBezTo>
                      <a:pt x="0" y="1"/>
                      <a:pt x="0" y="0"/>
                      <a:pt x="0" y="0"/>
                    </a:cubicBezTo>
                    <a:cubicBezTo>
                      <a:pt x="1" y="0"/>
                      <a:pt x="1" y="0"/>
                      <a:pt x="1" y="0"/>
                    </a:cubicBezTo>
                    <a:cubicBezTo>
                      <a:pt x="1" y="0"/>
                      <a:pt x="2" y="0"/>
                      <a:pt x="2" y="0"/>
                    </a:cubicBezTo>
                    <a:cubicBezTo>
                      <a:pt x="2" y="1"/>
                      <a:pt x="2" y="1"/>
                      <a:pt x="2" y="1"/>
                    </a:cubicBezTo>
                    <a:cubicBezTo>
                      <a:pt x="2" y="1"/>
                      <a:pt x="1" y="2"/>
                      <a:pt x="1" y="2"/>
                    </a:cubicBezTo>
                    <a:cubicBezTo>
                      <a:pt x="1" y="2"/>
                      <a:pt x="1" y="2"/>
                      <a:pt x="1" y="2"/>
                    </a:cubicBezTo>
                    <a:cubicBezTo>
                      <a:pt x="1" y="2"/>
                      <a:pt x="1" y="2"/>
                      <a:pt x="1" y="2"/>
                    </a:cubicBezTo>
                    <a:cubicBezTo>
                      <a:pt x="0" y="2"/>
                      <a:pt x="0" y="2"/>
                      <a:pt x="0" y="2"/>
                    </a:cubicBezTo>
                    <a:cubicBezTo>
                      <a:pt x="1" y="2"/>
                      <a:pt x="1" y="2"/>
                      <a:pt x="1" y="2"/>
                    </a:cubicBezTo>
                    <a:cubicBezTo>
                      <a:pt x="1" y="2"/>
                      <a:pt x="2" y="1"/>
                      <a:pt x="2" y="1"/>
                    </a:cubicBezTo>
                    <a:cubicBezTo>
                      <a:pt x="2" y="1"/>
                      <a:pt x="2" y="1"/>
                      <a:pt x="2" y="0"/>
                    </a:cubicBezTo>
                    <a:cubicBezTo>
                      <a:pt x="2" y="0"/>
                      <a:pt x="1" y="0"/>
                      <a:pt x="1" y="0"/>
                    </a:cubicBezTo>
                    <a:cubicBezTo>
                      <a:pt x="1" y="0"/>
                      <a:pt x="1" y="0"/>
                      <a:pt x="0" y="0"/>
                    </a:cubicBezTo>
                    <a:cubicBezTo>
                      <a:pt x="0" y="0"/>
                      <a:pt x="0" y="1"/>
                      <a:pt x="0" y="1"/>
                    </a:cubicBezTo>
                    <a:cubicBezTo>
                      <a:pt x="0" y="1"/>
                      <a:pt x="0" y="1"/>
                      <a:pt x="0" y="1"/>
                    </a:cubicBezTo>
                    <a:cubicBezTo>
                      <a:pt x="0" y="2"/>
                      <a:pt x="0" y="2"/>
                      <a:pt x="0" y="2"/>
                    </a:cubicBezTo>
                    <a:lnTo>
                      <a:pt x="1" y="2"/>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1" name="Freeform 212"/>
              <p:cNvSpPr>
                <a:spLocks noChangeArrowheads="1"/>
              </p:cNvSpPr>
              <p:nvPr/>
            </p:nvSpPr>
            <p:spPr bwMode="auto">
              <a:xfrm>
                <a:off x="144" y="741"/>
                <a:ext cx="423" cy="744"/>
              </a:xfrm>
              <a:custGeom>
                <a:avLst/>
                <a:gdLst>
                  <a:gd name="T0" fmla="*/ 0 w 179"/>
                  <a:gd name="T1" fmla="*/ 2052 h 315"/>
                  <a:gd name="T2" fmla="*/ 12168 w 179"/>
                  <a:gd name="T3" fmla="*/ 8156 h 315"/>
                  <a:gd name="T4" fmla="*/ 16379 w 179"/>
                  <a:gd name="T5" fmla="*/ 24835 h 315"/>
                  <a:gd name="T6" fmla="*/ 31028 w 179"/>
                  <a:gd name="T7" fmla="*/ 54548 h 315"/>
                  <a:gd name="T8" fmla="*/ 31028 w 179"/>
                  <a:gd name="T9" fmla="*/ 54548 h 315"/>
                  <a:gd name="T10" fmla="*/ 17407 w 179"/>
                  <a:gd name="T11" fmla="*/ 25367 h 315"/>
                  <a:gd name="T12" fmla="*/ 13789 w 179"/>
                  <a:gd name="T13" fmla="*/ 8156 h 315"/>
                  <a:gd name="T14" fmla="*/ 1250 w 179"/>
                  <a:gd name="T15" fmla="*/ 1556 h 315"/>
                  <a:gd name="T16" fmla="*/ 0 w 179"/>
                  <a:gd name="T17" fmla="*/ 2052 h 3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315"/>
                  <a:gd name="T29" fmla="*/ 179 w 179"/>
                  <a:gd name="T30" fmla="*/ 315 h 3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315">
                    <a:moveTo>
                      <a:pt x="0" y="12"/>
                    </a:moveTo>
                    <a:cubicBezTo>
                      <a:pt x="30" y="4"/>
                      <a:pt x="54" y="24"/>
                      <a:pt x="70" y="47"/>
                    </a:cubicBezTo>
                    <a:cubicBezTo>
                      <a:pt x="91" y="75"/>
                      <a:pt x="94" y="109"/>
                      <a:pt x="94" y="143"/>
                    </a:cubicBezTo>
                    <a:cubicBezTo>
                      <a:pt x="94" y="200"/>
                      <a:pt x="106" y="285"/>
                      <a:pt x="178" y="314"/>
                    </a:cubicBezTo>
                    <a:cubicBezTo>
                      <a:pt x="179" y="315"/>
                      <a:pt x="177" y="314"/>
                      <a:pt x="178" y="314"/>
                    </a:cubicBezTo>
                    <a:cubicBezTo>
                      <a:pt x="117" y="289"/>
                      <a:pt x="100" y="201"/>
                      <a:pt x="100" y="146"/>
                    </a:cubicBezTo>
                    <a:cubicBezTo>
                      <a:pt x="101" y="111"/>
                      <a:pt x="98" y="77"/>
                      <a:pt x="79" y="47"/>
                    </a:cubicBezTo>
                    <a:cubicBezTo>
                      <a:pt x="64" y="22"/>
                      <a:pt x="37" y="0"/>
                      <a:pt x="7" y="9"/>
                    </a:cubicBezTo>
                    <a:cubicBezTo>
                      <a:pt x="4" y="9"/>
                      <a:pt x="3" y="12"/>
                      <a:pt x="0"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2" name="Freeform 213"/>
              <p:cNvSpPr>
                <a:spLocks noChangeArrowheads="1"/>
              </p:cNvSpPr>
              <p:nvPr/>
            </p:nvSpPr>
            <p:spPr bwMode="auto">
              <a:xfrm>
                <a:off x="125" y="760"/>
                <a:ext cx="121" cy="26"/>
              </a:xfrm>
              <a:custGeom>
                <a:avLst/>
                <a:gdLst>
                  <a:gd name="T0" fmla="*/ 1587 w 51"/>
                  <a:gd name="T1" fmla="*/ 872 h 11"/>
                  <a:gd name="T2" fmla="*/ 1587 w 51"/>
                  <a:gd name="T3" fmla="*/ 872 h 11"/>
                  <a:gd name="T4" fmla="*/ 6394 w 51"/>
                  <a:gd name="T5" fmla="*/ 156 h 11"/>
                  <a:gd name="T6" fmla="*/ 6394 w 51"/>
                  <a:gd name="T7" fmla="*/ 156 h 11"/>
                  <a:gd name="T8" fmla="*/ 9096 w 51"/>
                  <a:gd name="T9" fmla="*/ 1028 h 11"/>
                  <a:gd name="T10" fmla="*/ 8427 w 51"/>
                  <a:gd name="T11" fmla="*/ 659 h 11"/>
                  <a:gd name="T12" fmla="*/ 3900 w 51"/>
                  <a:gd name="T13" fmla="*/ 156 h 11"/>
                  <a:gd name="T14" fmla="*/ 1267 w 51"/>
                  <a:gd name="T15" fmla="*/ 1028 h 11"/>
                  <a:gd name="T16" fmla="*/ 534 w 51"/>
                  <a:gd name="T17" fmla="*/ 1402 h 11"/>
                  <a:gd name="T18" fmla="*/ 0 w 51"/>
                  <a:gd name="T19" fmla="*/ 1900 h 11"/>
                  <a:gd name="T20" fmla="*/ 534 w 51"/>
                  <a:gd name="T21" fmla="*/ 1558 h 11"/>
                  <a:gd name="T22" fmla="*/ 1587 w 51"/>
                  <a:gd name="T23" fmla="*/ 872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11"/>
                  <a:gd name="T38" fmla="*/ 51 w 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11">
                    <a:moveTo>
                      <a:pt x="9" y="5"/>
                    </a:moveTo>
                    <a:cubicBezTo>
                      <a:pt x="9" y="5"/>
                      <a:pt x="9" y="5"/>
                      <a:pt x="9" y="5"/>
                    </a:cubicBezTo>
                    <a:cubicBezTo>
                      <a:pt x="18" y="1"/>
                      <a:pt x="32" y="1"/>
                      <a:pt x="36" y="1"/>
                    </a:cubicBezTo>
                    <a:cubicBezTo>
                      <a:pt x="36" y="1"/>
                      <a:pt x="36" y="1"/>
                      <a:pt x="36" y="1"/>
                    </a:cubicBezTo>
                    <a:cubicBezTo>
                      <a:pt x="45" y="3"/>
                      <a:pt x="49" y="5"/>
                      <a:pt x="51" y="6"/>
                    </a:cubicBezTo>
                    <a:cubicBezTo>
                      <a:pt x="50" y="6"/>
                      <a:pt x="49" y="5"/>
                      <a:pt x="47" y="4"/>
                    </a:cubicBezTo>
                    <a:cubicBezTo>
                      <a:pt x="41" y="1"/>
                      <a:pt x="32" y="0"/>
                      <a:pt x="22" y="1"/>
                    </a:cubicBezTo>
                    <a:cubicBezTo>
                      <a:pt x="16" y="2"/>
                      <a:pt x="11" y="4"/>
                      <a:pt x="7" y="6"/>
                    </a:cubicBezTo>
                    <a:cubicBezTo>
                      <a:pt x="5" y="7"/>
                      <a:pt x="4" y="7"/>
                      <a:pt x="3" y="8"/>
                    </a:cubicBezTo>
                    <a:cubicBezTo>
                      <a:pt x="1" y="9"/>
                      <a:pt x="0" y="10"/>
                      <a:pt x="0" y="11"/>
                    </a:cubicBezTo>
                    <a:cubicBezTo>
                      <a:pt x="1" y="10"/>
                      <a:pt x="2" y="10"/>
                      <a:pt x="3" y="9"/>
                    </a:cubicBezTo>
                    <a:cubicBezTo>
                      <a:pt x="5" y="7"/>
                      <a:pt x="7" y="6"/>
                      <a:pt x="9" y="5"/>
                    </a:cubicBezTo>
                    <a:close/>
                  </a:path>
                </a:pathLst>
              </a:custGeom>
              <a:solidFill>
                <a:srgbClr val="92D050"/>
              </a:solidFill>
              <a:ln w="9">
                <a:solidFill>
                  <a:srgbClr val="92D050"/>
                </a:solidFill>
                <a:miter lim="800000"/>
              </a:ln>
            </p:spPr>
            <p:txBody>
              <a:bodyPr/>
              <a:lstStyle/>
              <a:p>
                <a:endParaRPr lang="zh-CN" altLang="zh-CN" b="1" i="1">
                  <a:solidFill>
                    <a:srgbClr val="92D050"/>
                  </a:solidFill>
                  <a:sym typeface="微软雅黑" pitchFamily="34" charset="-122"/>
                </a:endParaRPr>
              </a:p>
            </p:txBody>
          </p:sp>
          <p:sp>
            <p:nvSpPr>
              <p:cNvPr id="119213" name="Freeform 214"/>
              <p:cNvSpPr>
                <a:spLocks noChangeArrowheads="1"/>
              </p:cNvSpPr>
              <p:nvPr/>
            </p:nvSpPr>
            <p:spPr bwMode="auto">
              <a:xfrm>
                <a:off x="104" y="718"/>
                <a:ext cx="45" cy="47"/>
              </a:xfrm>
              <a:custGeom>
                <a:avLst/>
                <a:gdLst>
                  <a:gd name="T0" fmla="*/ 0 w 19"/>
                  <a:gd name="T1" fmla="*/ 635 h 20"/>
                  <a:gd name="T2" fmla="*/ 369 w 19"/>
                  <a:gd name="T3" fmla="*/ 1010 h 20"/>
                  <a:gd name="T4" fmla="*/ 0 w 19"/>
                  <a:gd name="T5" fmla="*/ 855 h 20"/>
                  <a:gd name="T6" fmla="*/ 0 w 19"/>
                  <a:gd name="T7" fmla="*/ 1713 h 20"/>
                  <a:gd name="T8" fmla="*/ 156 w 19"/>
                  <a:gd name="T9" fmla="*/ 1713 h 20"/>
                  <a:gd name="T10" fmla="*/ 533 w 19"/>
                  <a:gd name="T11" fmla="*/ 1856 h 20"/>
                  <a:gd name="T12" fmla="*/ 874 w 19"/>
                  <a:gd name="T13" fmla="*/ 1856 h 20"/>
                  <a:gd name="T14" fmla="*/ 0 w 19"/>
                  <a:gd name="T15" fmla="*/ 1856 h 20"/>
                  <a:gd name="T16" fmla="*/ 0 w 19"/>
                  <a:gd name="T17" fmla="*/ 2009 h 20"/>
                  <a:gd name="T18" fmla="*/ 156 w 19"/>
                  <a:gd name="T19" fmla="*/ 2230 h 20"/>
                  <a:gd name="T20" fmla="*/ 533 w 19"/>
                  <a:gd name="T21" fmla="*/ 2712 h 20"/>
                  <a:gd name="T22" fmla="*/ 533 w 19"/>
                  <a:gd name="T23" fmla="*/ 2712 h 20"/>
                  <a:gd name="T24" fmla="*/ 1419 w 19"/>
                  <a:gd name="T25" fmla="*/ 2712 h 20"/>
                  <a:gd name="T26" fmla="*/ 1566 w 19"/>
                  <a:gd name="T27" fmla="*/ 2712 h 20"/>
                  <a:gd name="T28" fmla="*/ 661 w 19"/>
                  <a:gd name="T29" fmla="*/ 2867 h 20"/>
                  <a:gd name="T30" fmla="*/ 661 w 19"/>
                  <a:gd name="T31" fmla="*/ 2867 h 20"/>
                  <a:gd name="T32" fmla="*/ 2070 w 19"/>
                  <a:gd name="T33" fmla="*/ 3346 h 20"/>
                  <a:gd name="T34" fmla="*/ 2070 w 19"/>
                  <a:gd name="T35" fmla="*/ 3346 h 20"/>
                  <a:gd name="T36" fmla="*/ 2070 w 19"/>
                  <a:gd name="T37" fmla="*/ 3346 h 20"/>
                  <a:gd name="T38" fmla="*/ 2669 w 19"/>
                  <a:gd name="T39" fmla="*/ 3231 h 20"/>
                  <a:gd name="T40" fmla="*/ 2300 w 19"/>
                  <a:gd name="T41" fmla="*/ 3346 h 20"/>
                  <a:gd name="T42" fmla="*/ 2300 w 19"/>
                  <a:gd name="T43" fmla="*/ 3346 h 20"/>
                  <a:gd name="T44" fmla="*/ 2989 w 19"/>
                  <a:gd name="T45" fmla="*/ 3346 h 20"/>
                  <a:gd name="T46" fmla="*/ 3361 w 19"/>
                  <a:gd name="T47" fmla="*/ 3346 h 20"/>
                  <a:gd name="T48" fmla="*/ 2456 w 19"/>
                  <a:gd name="T49" fmla="*/ 3231 h 20"/>
                  <a:gd name="T50" fmla="*/ 1795 w 19"/>
                  <a:gd name="T51" fmla="*/ 2712 h 20"/>
                  <a:gd name="T52" fmla="*/ 661 w 19"/>
                  <a:gd name="T53" fmla="*/ 1375 h 20"/>
                  <a:gd name="T54" fmla="*/ 533 w 19"/>
                  <a:gd name="T55" fmla="*/ 635 h 20"/>
                  <a:gd name="T56" fmla="*/ 369 w 19"/>
                  <a:gd name="T57" fmla="*/ 0 h 20"/>
                  <a:gd name="T58" fmla="*/ 0 w 19"/>
                  <a:gd name="T59" fmla="*/ 635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
                  <a:gd name="T91" fmla="*/ 0 h 20"/>
                  <a:gd name="T92" fmla="*/ 19 w 19"/>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 h="20">
                    <a:moveTo>
                      <a:pt x="0" y="4"/>
                    </a:moveTo>
                    <a:cubicBezTo>
                      <a:pt x="1" y="5"/>
                      <a:pt x="2" y="6"/>
                      <a:pt x="2" y="6"/>
                    </a:cubicBezTo>
                    <a:cubicBezTo>
                      <a:pt x="2" y="6"/>
                      <a:pt x="1" y="5"/>
                      <a:pt x="0" y="5"/>
                    </a:cubicBezTo>
                    <a:cubicBezTo>
                      <a:pt x="0" y="7"/>
                      <a:pt x="0" y="8"/>
                      <a:pt x="0" y="10"/>
                    </a:cubicBezTo>
                    <a:cubicBezTo>
                      <a:pt x="0" y="10"/>
                      <a:pt x="1" y="10"/>
                      <a:pt x="1" y="10"/>
                    </a:cubicBezTo>
                    <a:cubicBezTo>
                      <a:pt x="2" y="10"/>
                      <a:pt x="3" y="11"/>
                      <a:pt x="3" y="11"/>
                    </a:cubicBezTo>
                    <a:cubicBezTo>
                      <a:pt x="4" y="11"/>
                      <a:pt x="4" y="11"/>
                      <a:pt x="5" y="11"/>
                    </a:cubicBezTo>
                    <a:cubicBezTo>
                      <a:pt x="4" y="11"/>
                      <a:pt x="2" y="11"/>
                      <a:pt x="0" y="11"/>
                    </a:cubicBezTo>
                    <a:cubicBezTo>
                      <a:pt x="0" y="12"/>
                      <a:pt x="0" y="12"/>
                      <a:pt x="0" y="12"/>
                    </a:cubicBezTo>
                    <a:cubicBezTo>
                      <a:pt x="0" y="12"/>
                      <a:pt x="1" y="13"/>
                      <a:pt x="1" y="13"/>
                    </a:cubicBezTo>
                    <a:cubicBezTo>
                      <a:pt x="1" y="14"/>
                      <a:pt x="1" y="15"/>
                      <a:pt x="3" y="16"/>
                    </a:cubicBezTo>
                    <a:cubicBezTo>
                      <a:pt x="3" y="16"/>
                      <a:pt x="3" y="16"/>
                      <a:pt x="3" y="16"/>
                    </a:cubicBezTo>
                    <a:cubicBezTo>
                      <a:pt x="4" y="16"/>
                      <a:pt x="7" y="16"/>
                      <a:pt x="8" y="16"/>
                    </a:cubicBezTo>
                    <a:cubicBezTo>
                      <a:pt x="8" y="16"/>
                      <a:pt x="9" y="16"/>
                      <a:pt x="9" y="16"/>
                    </a:cubicBezTo>
                    <a:cubicBezTo>
                      <a:pt x="8" y="16"/>
                      <a:pt x="6" y="17"/>
                      <a:pt x="4" y="17"/>
                    </a:cubicBezTo>
                    <a:cubicBezTo>
                      <a:pt x="4" y="17"/>
                      <a:pt x="4" y="17"/>
                      <a:pt x="4" y="17"/>
                    </a:cubicBezTo>
                    <a:cubicBezTo>
                      <a:pt x="7" y="20"/>
                      <a:pt x="9" y="20"/>
                      <a:pt x="12" y="20"/>
                    </a:cubicBezTo>
                    <a:cubicBezTo>
                      <a:pt x="12" y="20"/>
                      <a:pt x="12" y="20"/>
                      <a:pt x="12" y="20"/>
                    </a:cubicBezTo>
                    <a:cubicBezTo>
                      <a:pt x="12" y="20"/>
                      <a:pt x="12" y="20"/>
                      <a:pt x="12" y="20"/>
                    </a:cubicBezTo>
                    <a:cubicBezTo>
                      <a:pt x="12" y="20"/>
                      <a:pt x="14" y="20"/>
                      <a:pt x="15" y="19"/>
                    </a:cubicBezTo>
                    <a:cubicBezTo>
                      <a:pt x="14" y="20"/>
                      <a:pt x="14" y="20"/>
                      <a:pt x="13" y="20"/>
                    </a:cubicBezTo>
                    <a:cubicBezTo>
                      <a:pt x="13" y="20"/>
                      <a:pt x="13" y="20"/>
                      <a:pt x="13" y="20"/>
                    </a:cubicBezTo>
                    <a:cubicBezTo>
                      <a:pt x="14" y="20"/>
                      <a:pt x="16" y="20"/>
                      <a:pt x="17" y="20"/>
                    </a:cubicBezTo>
                    <a:cubicBezTo>
                      <a:pt x="18" y="20"/>
                      <a:pt x="19" y="20"/>
                      <a:pt x="19" y="20"/>
                    </a:cubicBezTo>
                    <a:cubicBezTo>
                      <a:pt x="18" y="20"/>
                      <a:pt x="15" y="19"/>
                      <a:pt x="14" y="19"/>
                    </a:cubicBezTo>
                    <a:cubicBezTo>
                      <a:pt x="12" y="18"/>
                      <a:pt x="11" y="17"/>
                      <a:pt x="10" y="16"/>
                    </a:cubicBezTo>
                    <a:cubicBezTo>
                      <a:pt x="7" y="14"/>
                      <a:pt x="5" y="11"/>
                      <a:pt x="4" y="8"/>
                    </a:cubicBezTo>
                    <a:cubicBezTo>
                      <a:pt x="3" y="7"/>
                      <a:pt x="3" y="6"/>
                      <a:pt x="3" y="4"/>
                    </a:cubicBezTo>
                    <a:cubicBezTo>
                      <a:pt x="2" y="4"/>
                      <a:pt x="2" y="1"/>
                      <a:pt x="2" y="0"/>
                    </a:cubicBezTo>
                    <a:cubicBezTo>
                      <a:pt x="2" y="2"/>
                      <a:pt x="1" y="3"/>
                      <a:pt x="0"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4" name="Freeform 215"/>
              <p:cNvSpPr>
                <a:spLocks noChangeArrowheads="1"/>
              </p:cNvSpPr>
              <p:nvPr/>
            </p:nvSpPr>
            <p:spPr bwMode="auto">
              <a:xfrm>
                <a:off x="109" y="720"/>
                <a:ext cx="56" cy="47"/>
              </a:xfrm>
              <a:custGeom>
                <a:avLst/>
                <a:gdLst>
                  <a:gd name="T0" fmla="*/ 152 w 24"/>
                  <a:gd name="T1" fmla="*/ 855 h 20"/>
                  <a:gd name="T2" fmla="*/ 152 w 24"/>
                  <a:gd name="T3" fmla="*/ 0 h 20"/>
                  <a:gd name="T4" fmla="*/ 152 w 24"/>
                  <a:gd name="T5" fmla="*/ 0 h 20"/>
                  <a:gd name="T6" fmla="*/ 152 w 24"/>
                  <a:gd name="T7" fmla="*/ 0 h 20"/>
                  <a:gd name="T8" fmla="*/ 152 w 24"/>
                  <a:gd name="T9" fmla="*/ 0 h 20"/>
                  <a:gd name="T10" fmla="*/ 355 w 24"/>
                  <a:gd name="T11" fmla="*/ 1010 h 20"/>
                  <a:gd name="T12" fmla="*/ 2070 w 24"/>
                  <a:gd name="T13" fmla="*/ 2867 h 20"/>
                  <a:gd name="T14" fmla="*/ 3887 w 24"/>
                  <a:gd name="T15" fmla="*/ 3346 h 20"/>
                  <a:gd name="T16" fmla="*/ 3533 w 24"/>
                  <a:gd name="T17" fmla="*/ 3346 h 20"/>
                  <a:gd name="T18" fmla="*/ 2070 w 24"/>
                  <a:gd name="T19" fmla="*/ 2867 h 20"/>
                  <a:gd name="T20" fmla="*/ 152 w 24"/>
                  <a:gd name="T21" fmla="*/ 855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0"/>
                  <a:gd name="T35" fmla="*/ 24 w 24"/>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0">
                    <a:moveTo>
                      <a:pt x="1" y="5"/>
                    </a:moveTo>
                    <a:cubicBezTo>
                      <a:pt x="1" y="4"/>
                      <a:pt x="1" y="4"/>
                      <a:pt x="1" y="0"/>
                    </a:cubicBezTo>
                    <a:cubicBezTo>
                      <a:pt x="1" y="0"/>
                      <a:pt x="1" y="0"/>
                      <a:pt x="1" y="0"/>
                    </a:cubicBezTo>
                    <a:cubicBezTo>
                      <a:pt x="1" y="0"/>
                      <a:pt x="1" y="0"/>
                      <a:pt x="1" y="0"/>
                    </a:cubicBezTo>
                    <a:cubicBezTo>
                      <a:pt x="1" y="0"/>
                      <a:pt x="1" y="0"/>
                      <a:pt x="1" y="0"/>
                    </a:cubicBezTo>
                    <a:cubicBezTo>
                      <a:pt x="0" y="2"/>
                      <a:pt x="1" y="5"/>
                      <a:pt x="2" y="6"/>
                    </a:cubicBezTo>
                    <a:cubicBezTo>
                      <a:pt x="4" y="11"/>
                      <a:pt x="8" y="15"/>
                      <a:pt x="13" y="17"/>
                    </a:cubicBezTo>
                    <a:cubicBezTo>
                      <a:pt x="16" y="19"/>
                      <a:pt x="20" y="20"/>
                      <a:pt x="24" y="20"/>
                    </a:cubicBezTo>
                    <a:cubicBezTo>
                      <a:pt x="23" y="20"/>
                      <a:pt x="23" y="20"/>
                      <a:pt x="22" y="20"/>
                    </a:cubicBezTo>
                    <a:cubicBezTo>
                      <a:pt x="19" y="19"/>
                      <a:pt x="16" y="19"/>
                      <a:pt x="13" y="17"/>
                    </a:cubicBezTo>
                    <a:cubicBezTo>
                      <a:pt x="8" y="15"/>
                      <a:pt x="3" y="9"/>
                      <a:pt x="1" y="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5" name="Freeform 216"/>
              <p:cNvSpPr>
                <a:spLocks noChangeArrowheads="1"/>
              </p:cNvSpPr>
              <p:nvPr/>
            </p:nvSpPr>
            <p:spPr bwMode="auto">
              <a:xfrm>
                <a:off x="106" y="744"/>
                <a:ext cx="5" cy="12"/>
              </a:xfrm>
              <a:custGeom>
                <a:avLst/>
                <a:gdLst>
                  <a:gd name="T0" fmla="*/ 467 w 2"/>
                  <a:gd name="T1" fmla="*/ 967 h 5"/>
                  <a:gd name="T2" fmla="*/ 0 w 2"/>
                  <a:gd name="T3" fmla="*/ 0 h 5"/>
                  <a:gd name="T4" fmla="*/ 0 w 2"/>
                  <a:gd name="T5" fmla="*/ 0 h 5"/>
                  <a:gd name="T6" fmla="*/ 467 w 2"/>
                  <a:gd name="T7" fmla="*/ 967 h 5"/>
                  <a:gd name="T8" fmla="*/ 0 60000 65536"/>
                  <a:gd name="T9" fmla="*/ 0 60000 65536"/>
                  <a:gd name="T10" fmla="*/ 0 60000 65536"/>
                  <a:gd name="T11" fmla="*/ 0 60000 65536"/>
                  <a:gd name="T12" fmla="*/ 0 w 2"/>
                  <a:gd name="T13" fmla="*/ 0 h 5"/>
                  <a:gd name="T14" fmla="*/ 2 w 2"/>
                  <a:gd name="T15" fmla="*/ 5 h 5"/>
                </a:gdLst>
                <a:ahLst/>
                <a:cxnLst>
                  <a:cxn ang="T8">
                    <a:pos x="T0" y="T1"/>
                  </a:cxn>
                  <a:cxn ang="T9">
                    <a:pos x="T2" y="T3"/>
                  </a:cxn>
                  <a:cxn ang="T10">
                    <a:pos x="T4" y="T5"/>
                  </a:cxn>
                  <a:cxn ang="T11">
                    <a:pos x="T6" y="T7"/>
                  </a:cxn>
                </a:cxnLst>
                <a:rect l="T12" t="T13" r="T14" b="T15"/>
                <a:pathLst>
                  <a:path w="2" h="5">
                    <a:moveTo>
                      <a:pt x="2" y="5"/>
                    </a:moveTo>
                    <a:cubicBezTo>
                      <a:pt x="1" y="3"/>
                      <a:pt x="1" y="2"/>
                      <a:pt x="0" y="0"/>
                    </a:cubicBezTo>
                    <a:cubicBezTo>
                      <a:pt x="0" y="0"/>
                      <a:pt x="0" y="0"/>
                      <a:pt x="0" y="0"/>
                    </a:cubicBezTo>
                    <a:cubicBezTo>
                      <a:pt x="0" y="2"/>
                      <a:pt x="1" y="3"/>
                      <a:pt x="2" y="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6" name="Freeform 217"/>
              <p:cNvSpPr>
                <a:spLocks noChangeArrowheads="1"/>
              </p:cNvSpPr>
              <p:nvPr/>
            </p:nvSpPr>
            <p:spPr bwMode="auto">
              <a:xfrm>
                <a:off x="106" y="732"/>
                <a:ext cx="1" cy="9"/>
              </a:xfrm>
              <a:custGeom>
                <a:avLst/>
                <a:gdLst>
                  <a:gd name="T0" fmla="*/ 0 w 1"/>
                  <a:gd name="T1" fmla="*/ 511 h 4"/>
                  <a:gd name="T2" fmla="*/ 0 w 1"/>
                  <a:gd name="T3" fmla="*/ 0 h 4"/>
                  <a:gd name="T4" fmla="*/ 0 w 1"/>
                  <a:gd name="T5" fmla="*/ 0 h 4"/>
                  <a:gd name="T6" fmla="*/ 0 w 1"/>
                  <a:gd name="T7" fmla="*/ 511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4"/>
                    </a:moveTo>
                    <a:cubicBezTo>
                      <a:pt x="0" y="3"/>
                      <a:pt x="0" y="1"/>
                      <a:pt x="0" y="0"/>
                    </a:cubicBezTo>
                    <a:cubicBezTo>
                      <a:pt x="0" y="0"/>
                      <a:pt x="0" y="0"/>
                      <a:pt x="0" y="0"/>
                    </a:cubicBezTo>
                    <a:cubicBezTo>
                      <a:pt x="0" y="1"/>
                      <a:pt x="0" y="2"/>
                      <a:pt x="0"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7" name="Freeform 218"/>
              <p:cNvSpPr>
                <a:spLocks noChangeArrowheads="1"/>
              </p:cNvSpPr>
              <p:nvPr/>
            </p:nvSpPr>
            <p:spPr bwMode="auto">
              <a:xfrm>
                <a:off x="116" y="760"/>
                <a:ext cx="9" cy="5"/>
              </a:xfrm>
              <a:custGeom>
                <a:avLst/>
                <a:gdLst>
                  <a:gd name="T0" fmla="*/ 511 w 4"/>
                  <a:gd name="T1" fmla="*/ 467 h 2"/>
                  <a:gd name="T2" fmla="*/ 0 w 4"/>
                  <a:gd name="T3" fmla="*/ 0 h 2"/>
                  <a:gd name="T4" fmla="*/ 0 w 4"/>
                  <a:gd name="T5" fmla="*/ 0 h 2"/>
                  <a:gd name="T6" fmla="*/ 511 w 4"/>
                  <a:gd name="T7" fmla="*/ 467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4" y="2"/>
                    </a:moveTo>
                    <a:cubicBezTo>
                      <a:pt x="3" y="1"/>
                      <a:pt x="2" y="0"/>
                      <a:pt x="0" y="0"/>
                    </a:cubicBezTo>
                    <a:cubicBezTo>
                      <a:pt x="0" y="0"/>
                      <a:pt x="0" y="0"/>
                      <a:pt x="0" y="0"/>
                    </a:cubicBezTo>
                    <a:cubicBezTo>
                      <a:pt x="2" y="0"/>
                      <a:pt x="3" y="1"/>
                      <a:pt x="4"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8" name="Freeform 219"/>
              <p:cNvSpPr>
                <a:spLocks noChangeArrowheads="1"/>
              </p:cNvSpPr>
              <p:nvPr/>
            </p:nvSpPr>
            <p:spPr bwMode="auto">
              <a:xfrm>
                <a:off x="0" y="862"/>
                <a:ext cx="50" cy="33"/>
              </a:xfrm>
              <a:custGeom>
                <a:avLst/>
                <a:gdLst>
                  <a:gd name="T0" fmla="*/ 164 w 21"/>
                  <a:gd name="T1" fmla="*/ 2411 h 14"/>
                  <a:gd name="T2" fmla="*/ 0 w 21"/>
                  <a:gd name="T3" fmla="*/ 1756 h 14"/>
                  <a:gd name="T4" fmla="*/ 538 w 21"/>
                  <a:gd name="T5" fmla="*/ 1023 h 14"/>
                  <a:gd name="T6" fmla="*/ 2212 w 21"/>
                  <a:gd name="T7" fmla="*/ 867 h 14"/>
                  <a:gd name="T8" fmla="*/ 2890 w 21"/>
                  <a:gd name="T9" fmla="*/ 867 h 14"/>
                  <a:gd name="T10" fmla="*/ 3440 w 21"/>
                  <a:gd name="T11" fmla="*/ 655 h 14"/>
                  <a:gd name="T12" fmla="*/ 3657 w 21"/>
                  <a:gd name="T13" fmla="*/ 156 h 14"/>
                  <a:gd name="T14" fmla="*/ 3821 w 21"/>
                  <a:gd name="T15" fmla="*/ 0 h 14"/>
                  <a:gd name="T16" fmla="*/ 3821 w 21"/>
                  <a:gd name="T17" fmla="*/ 368 h 14"/>
                  <a:gd name="T18" fmla="*/ 3283 w 21"/>
                  <a:gd name="T19" fmla="*/ 867 h 14"/>
                  <a:gd name="T20" fmla="*/ 1445 w 21"/>
                  <a:gd name="T21" fmla="*/ 867 h 14"/>
                  <a:gd name="T22" fmla="*/ 538 w 21"/>
                  <a:gd name="T23" fmla="*/ 1023 h 14"/>
                  <a:gd name="T24" fmla="*/ 164 w 21"/>
                  <a:gd name="T25" fmla="*/ 1544 h 14"/>
                  <a:gd name="T26" fmla="*/ 164 w 21"/>
                  <a:gd name="T27" fmla="*/ 2411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4"/>
                  <a:gd name="T44" fmla="*/ 21 w 21"/>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4">
                    <a:moveTo>
                      <a:pt x="1" y="14"/>
                    </a:moveTo>
                    <a:cubicBezTo>
                      <a:pt x="1" y="14"/>
                      <a:pt x="0" y="13"/>
                      <a:pt x="0" y="10"/>
                    </a:cubicBezTo>
                    <a:cubicBezTo>
                      <a:pt x="1" y="9"/>
                      <a:pt x="1" y="7"/>
                      <a:pt x="3" y="6"/>
                    </a:cubicBezTo>
                    <a:cubicBezTo>
                      <a:pt x="5" y="5"/>
                      <a:pt x="8" y="4"/>
                      <a:pt x="12" y="5"/>
                    </a:cubicBezTo>
                    <a:cubicBezTo>
                      <a:pt x="14" y="5"/>
                      <a:pt x="15" y="5"/>
                      <a:pt x="16" y="5"/>
                    </a:cubicBezTo>
                    <a:cubicBezTo>
                      <a:pt x="17" y="5"/>
                      <a:pt x="18" y="4"/>
                      <a:pt x="19" y="4"/>
                    </a:cubicBezTo>
                    <a:cubicBezTo>
                      <a:pt x="20" y="3"/>
                      <a:pt x="20" y="2"/>
                      <a:pt x="20" y="1"/>
                    </a:cubicBezTo>
                    <a:cubicBezTo>
                      <a:pt x="21" y="0"/>
                      <a:pt x="21" y="0"/>
                      <a:pt x="21" y="0"/>
                    </a:cubicBezTo>
                    <a:cubicBezTo>
                      <a:pt x="21" y="0"/>
                      <a:pt x="21" y="0"/>
                      <a:pt x="21" y="2"/>
                    </a:cubicBezTo>
                    <a:cubicBezTo>
                      <a:pt x="20" y="3"/>
                      <a:pt x="20" y="5"/>
                      <a:pt x="18" y="5"/>
                    </a:cubicBezTo>
                    <a:cubicBezTo>
                      <a:pt x="15" y="6"/>
                      <a:pt x="12" y="5"/>
                      <a:pt x="8" y="5"/>
                    </a:cubicBezTo>
                    <a:cubicBezTo>
                      <a:pt x="5" y="5"/>
                      <a:pt x="4" y="6"/>
                      <a:pt x="3" y="6"/>
                    </a:cubicBezTo>
                    <a:cubicBezTo>
                      <a:pt x="2" y="7"/>
                      <a:pt x="1" y="7"/>
                      <a:pt x="1" y="9"/>
                    </a:cubicBezTo>
                    <a:cubicBezTo>
                      <a:pt x="0" y="11"/>
                      <a:pt x="0" y="12"/>
                      <a:pt x="1" y="1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19" name="Freeform 220"/>
              <p:cNvSpPr>
                <a:spLocks noChangeArrowheads="1"/>
              </p:cNvSpPr>
              <p:nvPr/>
            </p:nvSpPr>
            <p:spPr bwMode="auto">
              <a:xfrm>
                <a:off x="0" y="862"/>
                <a:ext cx="50" cy="33"/>
              </a:xfrm>
              <a:custGeom>
                <a:avLst/>
                <a:gdLst>
                  <a:gd name="T0" fmla="*/ 164 w 21"/>
                  <a:gd name="T1" fmla="*/ 2411 h 14"/>
                  <a:gd name="T2" fmla="*/ 164 w 21"/>
                  <a:gd name="T3" fmla="*/ 2411 h 14"/>
                  <a:gd name="T4" fmla="*/ 0 w 21"/>
                  <a:gd name="T5" fmla="*/ 2251 h 14"/>
                  <a:gd name="T6" fmla="*/ 538 w 21"/>
                  <a:gd name="T7" fmla="*/ 1023 h 14"/>
                  <a:gd name="T8" fmla="*/ 2376 w 21"/>
                  <a:gd name="T9" fmla="*/ 867 h 14"/>
                  <a:gd name="T10" fmla="*/ 3440 w 21"/>
                  <a:gd name="T11" fmla="*/ 655 h 14"/>
                  <a:gd name="T12" fmla="*/ 3657 w 21"/>
                  <a:gd name="T13" fmla="*/ 156 h 14"/>
                  <a:gd name="T14" fmla="*/ 3821 w 21"/>
                  <a:gd name="T15" fmla="*/ 0 h 14"/>
                  <a:gd name="T16" fmla="*/ 3821 w 21"/>
                  <a:gd name="T17" fmla="*/ 0 h 14"/>
                  <a:gd name="T18" fmla="*/ 3821 w 21"/>
                  <a:gd name="T19" fmla="*/ 0 h 14"/>
                  <a:gd name="T20" fmla="*/ 3821 w 21"/>
                  <a:gd name="T21" fmla="*/ 0 h 14"/>
                  <a:gd name="T22" fmla="*/ 3821 w 21"/>
                  <a:gd name="T23" fmla="*/ 0 h 14"/>
                  <a:gd name="T24" fmla="*/ 3821 w 21"/>
                  <a:gd name="T25" fmla="*/ 0 h 14"/>
                  <a:gd name="T26" fmla="*/ 3821 w 21"/>
                  <a:gd name="T27" fmla="*/ 0 h 14"/>
                  <a:gd name="T28" fmla="*/ 3821 w 21"/>
                  <a:gd name="T29" fmla="*/ 0 h 14"/>
                  <a:gd name="T30" fmla="*/ 3821 w 21"/>
                  <a:gd name="T31" fmla="*/ 0 h 14"/>
                  <a:gd name="T32" fmla="*/ 3821 w 21"/>
                  <a:gd name="T33" fmla="*/ 0 h 14"/>
                  <a:gd name="T34" fmla="*/ 3821 w 21"/>
                  <a:gd name="T35" fmla="*/ 0 h 14"/>
                  <a:gd name="T36" fmla="*/ 3821 w 21"/>
                  <a:gd name="T37" fmla="*/ 0 h 14"/>
                  <a:gd name="T38" fmla="*/ 3821 w 21"/>
                  <a:gd name="T39" fmla="*/ 0 h 14"/>
                  <a:gd name="T40" fmla="*/ 3821 w 21"/>
                  <a:gd name="T41" fmla="*/ 0 h 14"/>
                  <a:gd name="T42" fmla="*/ 3821 w 21"/>
                  <a:gd name="T43" fmla="*/ 0 h 14"/>
                  <a:gd name="T44" fmla="*/ 3821 w 21"/>
                  <a:gd name="T45" fmla="*/ 0 h 14"/>
                  <a:gd name="T46" fmla="*/ 3821 w 21"/>
                  <a:gd name="T47" fmla="*/ 0 h 14"/>
                  <a:gd name="T48" fmla="*/ 3821 w 21"/>
                  <a:gd name="T49" fmla="*/ 0 h 14"/>
                  <a:gd name="T50" fmla="*/ 3821 w 21"/>
                  <a:gd name="T51" fmla="*/ 0 h 14"/>
                  <a:gd name="T52" fmla="*/ 3821 w 21"/>
                  <a:gd name="T53" fmla="*/ 0 h 14"/>
                  <a:gd name="T54" fmla="*/ 3821 w 21"/>
                  <a:gd name="T55" fmla="*/ 0 h 14"/>
                  <a:gd name="T56" fmla="*/ 3821 w 21"/>
                  <a:gd name="T57" fmla="*/ 0 h 14"/>
                  <a:gd name="T58" fmla="*/ 3440 w 21"/>
                  <a:gd name="T59" fmla="*/ 655 h 14"/>
                  <a:gd name="T60" fmla="*/ 1445 w 21"/>
                  <a:gd name="T61" fmla="*/ 867 h 14"/>
                  <a:gd name="T62" fmla="*/ 538 w 21"/>
                  <a:gd name="T63" fmla="*/ 1023 h 14"/>
                  <a:gd name="T64" fmla="*/ 538 w 21"/>
                  <a:gd name="T65" fmla="*/ 1023 h 14"/>
                  <a:gd name="T66" fmla="*/ 0 w 21"/>
                  <a:gd name="T67" fmla="*/ 2411 h 14"/>
                  <a:gd name="T68" fmla="*/ 164 w 21"/>
                  <a:gd name="T69" fmla="*/ 2411 h 14"/>
                  <a:gd name="T70" fmla="*/ 164 w 21"/>
                  <a:gd name="T71" fmla="*/ 2411 h 14"/>
                  <a:gd name="T72" fmla="*/ 538 w 21"/>
                  <a:gd name="T73" fmla="*/ 1023 h 14"/>
                  <a:gd name="T74" fmla="*/ 538 w 21"/>
                  <a:gd name="T75" fmla="*/ 1023 h 14"/>
                  <a:gd name="T76" fmla="*/ 1445 w 21"/>
                  <a:gd name="T77" fmla="*/ 867 h 14"/>
                  <a:gd name="T78" fmla="*/ 3440 w 21"/>
                  <a:gd name="T79" fmla="*/ 655 h 14"/>
                  <a:gd name="T80" fmla="*/ 3821 w 21"/>
                  <a:gd name="T81" fmla="*/ 0 h 14"/>
                  <a:gd name="T82" fmla="*/ 3821 w 21"/>
                  <a:gd name="T83" fmla="*/ 0 h 14"/>
                  <a:gd name="T84" fmla="*/ 3821 w 21"/>
                  <a:gd name="T85" fmla="*/ 0 h 14"/>
                  <a:gd name="T86" fmla="*/ 3821 w 21"/>
                  <a:gd name="T87" fmla="*/ 0 h 14"/>
                  <a:gd name="T88" fmla="*/ 3821 w 21"/>
                  <a:gd name="T89" fmla="*/ 0 h 14"/>
                  <a:gd name="T90" fmla="*/ 3821 w 21"/>
                  <a:gd name="T91" fmla="*/ 0 h 14"/>
                  <a:gd name="T92" fmla="*/ 3657 w 21"/>
                  <a:gd name="T93" fmla="*/ 156 h 14"/>
                  <a:gd name="T94" fmla="*/ 3440 w 21"/>
                  <a:gd name="T95" fmla="*/ 655 h 14"/>
                  <a:gd name="T96" fmla="*/ 2212 w 21"/>
                  <a:gd name="T97" fmla="*/ 867 h 14"/>
                  <a:gd name="T98" fmla="*/ 538 w 21"/>
                  <a:gd name="T99" fmla="*/ 1023 h 14"/>
                  <a:gd name="T100" fmla="*/ 0 w 21"/>
                  <a:gd name="T101" fmla="*/ 2251 h 14"/>
                  <a:gd name="T102" fmla="*/ 0 w 21"/>
                  <a:gd name="T103" fmla="*/ 2411 h 14"/>
                  <a:gd name="T104" fmla="*/ 0 w 21"/>
                  <a:gd name="T105" fmla="*/ 2411 h 14"/>
                  <a:gd name="T106" fmla="*/ 0 w 21"/>
                  <a:gd name="T107" fmla="*/ 2411 h 14"/>
                  <a:gd name="T108" fmla="*/ 164 w 21"/>
                  <a:gd name="T109" fmla="*/ 2411 h 14"/>
                  <a:gd name="T110" fmla="*/ 164 w 21"/>
                  <a:gd name="T111" fmla="*/ 2411 h 14"/>
                  <a:gd name="T112" fmla="*/ 0 w 21"/>
                  <a:gd name="T113" fmla="*/ 2411 h 14"/>
                  <a:gd name="T114" fmla="*/ 164 w 21"/>
                  <a:gd name="T115" fmla="*/ 2411 h 14"/>
                  <a:gd name="T116" fmla="*/ 164 w 21"/>
                  <a:gd name="T117" fmla="*/ 2411 h 14"/>
                  <a:gd name="T118" fmla="*/ 164 w 21"/>
                  <a:gd name="T119" fmla="*/ 2411 h 14"/>
                  <a:gd name="T120" fmla="*/ 164 w 21"/>
                  <a:gd name="T121" fmla="*/ 2411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
                  <a:gd name="T184" fmla="*/ 0 h 14"/>
                  <a:gd name="T185" fmla="*/ 21 w 21"/>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 h="14">
                    <a:moveTo>
                      <a:pt x="1" y="14"/>
                    </a:moveTo>
                    <a:cubicBezTo>
                      <a:pt x="1" y="14"/>
                      <a:pt x="1" y="14"/>
                      <a:pt x="1" y="14"/>
                    </a:cubicBezTo>
                    <a:cubicBezTo>
                      <a:pt x="1" y="14"/>
                      <a:pt x="1" y="14"/>
                      <a:pt x="1" y="14"/>
                    </a:cubicBezTo>
                    <a:cubicBezTo>
                      <a:pt x="1" y="14"/>
                      <a:pt x="1" y="14"/>
                      <a:pt x="1" y="14"/>
                    </a:cubicBezTo>
                    <a:cubicBezTo>
                      <a:pt x="1" y="14"/>
                      <a:pt x="1" y="14"/>
                      <a:pt x="1" y="14"/>
                    </a:cubicBezTo>
                    <a:cubicBezTo>
                      <a:pt x="1" y="14"/>
                      <a:pt x="0" y="13"/>
                      <a:pt x="0" y="13"/>
                    </a:cubicBezTo>
                    <a:cubicBezTo>
                      <a:pt x="0" y="12"/>
                      <a:pt x="0" y="12"/>
                      <a:pt x="0" y="10"/>
                    </a:cubicBezTo>
                    <a:cubicBezTo>
                      <a:pt x="1" y="9"/>
                      <a:pt x="1" y="7"/>
                      <a:pt x="3" y="6"/>
                    </a:cubicBezTo>
                    <a:cubicBezTo>
                      <a:pt x="3" y="6"/>
                      <a:pt x="3" y="6"/>
                      <a:pt x="3" y="6"/>
                    </a:cubicBezTo>
                    <a:cubicBezTo>
                      <a:pt x="5" y="5"/>
                      <a:pt x="8" y="4"/>
                      <a:pt x="13" y="5"/>
                    </a:cubicBezTo>
                    <a:cubicBezTo>
                      <a:pt x="14" y="5"/>
                      <a:pt x="15" y="5"/>
                      <a:pt x="16" y="5"/>
                    </a:cubicBezTo>
                    <a:cubicBezTo>
                      <a:pt x="17" y="5"/>
                      <a:pt x="18" y="4"/>
                      <a:pt x="19" y="4"/>
                    </a:cubicBezTo>
                    <a:cubicBezTo>
                      <a:pt x="19" y="4"/>
                      <a:pt x="19" y="4"/>
                      <a:pt x="19" y="4"/>
                    </a:cubicBezTo>
                    <a:cubicBezTo>
                      <a:pt x="20" y="3"/>
                      <a:pt x="20" y="2"/>
                      <a:pt x="20" y="1"/>
                    </a:cubicBezTo>
                    <a:cubicBezTo>
                      <a:pt x="21" y="1"/>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2"/>
                    </a:cubicBezTo>
                    <a:cubicBezTo>
                      <a:pt x="21" y="2"/>
                      <a:pt x="20" y="4"/>
                      <a:pt x="19" y="4"/>
                    </a:cubicBezTo>
                    <a:cubicBezTo>
                      <a:pt x="19" y="5"/>
                      <a:pt x="18" y="5"/>
                      <a:pt x="18" y="5"/>
                    </a:cubicBezTo>
                    <a:cubicBezTo>
                      <a:pt x="15" y="6"/>
                      <a:pt x="12" y="5"/>
                      <a:pt x="8" y="5"/>
                    </a:cubicBezTo>
                    <a:cubicBezTo>
                      <a:pt x="5" y="5"/>
                      <a:pt x="4" y="6"/>
                      <a:pt x="3" y="6"/>
                    </a:cubicBezTo>
                    <a:cubicBezTo>
                      <a:pt x="3" y="6"/>
                      <a:pt x="3" y="6"/>
                      <a:pt x="3" y="6"/>
                    </a:cubicBezTo>
                    <a:cubicBezTo>
                      <a:pt x="3" y="6"/>
                      <a:pt x="3" y="6"/>
                      <a:pt x="3" y="6"/>
                    </a:cubicBezTo>
                    <a:cubicBezTo>
                      <a:pt x="3" y="6"/>
                      <a:pt x="3" y="6"/>
                      <a:pt x="3" y="6"/>
                    </a:cubicBezTo>
                    <a:cubicBezTo>
                      <a:pt x="2" y="7"/>
                      <a:pt x="1" y="7"/>
                      <a:pt x="1" y="9"/>
                    </a:cubicBezTo>
                    <a:cubicBezTo>
                      <a:pt x="0" y="11"/>
                      <a:pt x="0" y="12"/>
                      <a:pt x="0" y="14"/>
                    </a:cubicBezTo>
                    <a:cubicBezTo>
                      <a:pt x="0" y="14"/>
                      <a:pt x="0" y="14"/>
                      <a:pt x="0" y="14"/>
                    </a:cubicBezTo>
                    <a:cubicBezTo>
                      <a:pt x="1" y="14"/>
                      <a:pt x="1" y="14"/>
                      <a:pt x="1" y="14"/>
                    </a:cubicBezTo>
                    <a:cubicBezTo>
                      <a:pt x="1" y="14"/>
                      <a:pt x="1" y="14"/>
                      <a:pt x="1" y="14"/>
                    </a:cubicBezTo>
                    <a:cubicBezTo>
                      <a:pt x="1" y="14"/>
                      <a:pt x="1" y="14"/>
                      <a:pt x="1" y="14"/>
                    </a:cubicBezTo>
                    <a:cubicBezTo>
                      <a:pt x="0" y="12"/>
                      <a:pt x="0" y="11"/>
                      <a:pt x="1" y="9"/>
                    </a:cubicBezTo>
                    <a:cubicBezTo>
                      <a:pt x="1" y="7"/>
                      <a:pt x="2" y="7"/>
                      <a:pt x="3" y="6"/>
                    </a:cubicBezTo>
                    <a:cubicBezTo>
                      <a:pt x="3" y="6"/>
                      <a:pt x="3" y="6"/>
                      <a:pt x="3" y="6"/>
                    </a:cubicBezTo>
                    <a:cubicBezTo>
                      <a:pt x="3" y="6"/>
                      <a:pt x="3" y="6"/>
                      <a:pt x="3" y="6"/>
                    </a:cubicBezTo>
                    <a:cubicBezTo>
                      <a:pt x="3" y="6"/>
                      <a:pt x="3" y="6"/>
                      <a:pt x="3" y="6"/>
                    </a:cubicBezTo>
                    <a:cubicBezTo>
                      <a:pt x="4" y="6"/>
                      <a:pt x="5" y="5"/>
                      <a:pt x="8" y="5"/>
                    </a:cubicBezTo>
                    <a:cubicBezTo>
                      <a:pt x="12" y="5"/>
                      <a:pt x="15" y="6"/>
                      <a:pt x="18" y="5"/>
                    </a:cubicBezTo>
                    <a:cubicBezTo>
                      <a:pt x="18" y="5"/>
                      <a:pt x="19" y="5"/>
                      <a:pt x="19" y="4"/>
                    </a:cubicBezTo>
                    <a:cubicBezTo>
                      <a:pt x="20" y="4"/>
                      <a:pt x="21" y="2"/>
                      <a:pt x="21" y="2"/>
                    </a:cubicBezTo>
                    <a:cubicBezTo>
                      <a:pt x="21" y="1"/>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0" y="1"/>
                    </a:cubicBezTo>
                    <a:cubicBezTo>
                      <a:pt x="20" y="2"/>
                      <a:pt x="20" y="3"/>
                      <a:pt x="19" y="4"/>
                    </a:cubicBezTo>
                    <a:cubicBezTo>
                      <a:pt x="19" y="4"/>
                      <a:pt x="19" y="4"/>
                      <a:pt x="19" y="4"/>
                    </a:cubicBezTo>
                    <a:cubicBezTo>
                      <a:pt x="18" y="4"/>
                      <a:pt x="17" y="5"/>
                      <a:pt x="16" y="5"/>
                    </a:cubicBezTo>
                    <a:cubicBezTo>
                      <a:pt x="15" y="5"/>
                      <a:pt x="14" y="5"/>
                      <a:pt x="12" y="5"/>
                    </a:cubicBezTo>
                    <a:cubicBezTo>
                      <a:pt x="8" y="4"/>
                      <a:pt x="5" y="5"/>
                      <a:pt x="3" y="6"/>
                    </a:cubicBezTo>
                    <a:cubicBezTo>
                      <a:pt x="3" y="6"/>
                      <a:pt x="3" y="6"/>
                      <a:pt x="3" y="6"/>
                    </a:cubicBezTo>
                    <a:cubicBezTo>
                      <a:pt x="1" y="7"/>
                      <a:pt x="1" y="9"/>
                      <a:pt x="0" y="10"/>
                    </a:cubicBezTo>
                    <a:cubicBezTo>
                      <a:pt x="0" y="12"/>
                      <a:pt x="0" y="13"/>
                      <a:pt x="0" y="13"/>
                    </a:cubicBezTo>
                    <a:cubicBezTo>
                      <a:pt x="0" y="13"/>
                      <a:pt x="0" y="13"/>
                      <a:pt x="0" y="14"/>
                    </a:cubicBezTo>
                    <a:cubicBezTo>
                      <a:pt x="0" y="14"/>
                      <a:pt x="0" y="14"/>
                      <a:pt x="0" y="14"/>
                    </a:cubicBezTo>
                    <a:cubicBezTo>
                      <a:pt x="0" y="14"/>
                      <a:pt x="0" y="14"/>
                      <a:pt x="0" y="14"/>
                    </a:cubicBezTo>
                    <a:cubicBezTo>
                      <a:pt x="0" y="14"/>
                      <a:pt x="0" y="14"/>
                      <a:pt x="0" y="14"/>
                    </a:cubicBezTo>
                    <a:cubicBezTo>
                      <a:pt x="1" y="14"/>
                      <a:pt x="1" y="14"/>
                      <a:pt x="1" y="14"/>
                    </a:cubicBezTo>
                    <a:cubicBezTo>
                      <a:pt x="0" y="14"/>
                      <a:pt x="0" y="14"/>
                      <a:pt x="0" y="14"/>
                    </a:cubicBezTo>
                    <a:cubicBezTo>
                      <a:pt x="0" y="14"/>
                      <a:pt x="0" y="14"/>
                      <a:pt x="0" y="14"/>
                    </a:cubicBezTo>
                    <a:cubicBezTo>
                      <a:pt x="1" y="14"/>
                      <a:pt x="1" y="14"/>
                      <a:pt x="1" y="14"/>
                    </a:cubicBezTo>
                    <a:cubicBezTo>
                      <a:pt x="0" y="14"/>
                      <a:pt x="0" y="14"/>
                      <a:pt x="0" y="14"/>
                    </a:cubicBezTo>
                    <a:cubicBezTo>
                      <a:pt x="1" y="14"/>
                      <a:pt x="1" y="14"/>
                      <a:pt x="1" y="14"/>
                    </a:cubicBezTo>
                    <a:cubicBezTo>
                      <a:pt x="1" y="14"/>
                      <a:pt x="1" y="14"/>
                      <a:pt x="1" y="14"/>
                    </a:cubicBezTo>
                    <a:cubicBezTo>
                      <a:pt x="0" y="14"/>
                      <a:pt x="0" y="14"/>
                      <a:pt x="0"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ubicBezTo>
                      <a:pt x="1" y="14"/>
                      <a:pt x="1" y="14"/>
                      <a:pt x="1" y="1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0" name="Freeform 221"/>
              <p:cNvSpPr>
                <a:spLocks noChangeArrowheads="1"/>
              </p:cNvSpPr>
              <p:nvPr/>
            </p:nvSpPr>
            <p:spPr bwMode="auto">
              <a:xfrm>
                <a:off x="16" y="874"/>
                <a:ext cx="5" cy="4"/>
              </a:xfrm>
              <a:custGeom>
                <a:avLst/>
                <a:gdLst>
                  <a:gd name="T0" fmla="*/ 0 w 2"/>
                  <a:gd name="T1" fmla="*/ 64 h 2"/>
                  <a:gd name="T2" fmla="*/ 262 w 2"/>
                  <a:gd name="T3" fmla="*/ 64 h 2"/>
                  <a:gd name="T4" fmla="*/ 467 w 2"/>
                  <a:gd name="T5" fmla="*/ 128 h 2"/>
                  <a:gd name="T6" fmla="*/ 262 w 2"/>
                  <a:gd name="T7" fmla="*/ 128 h 2"/>
                  <a:gd name="T8" fmla="*/ 0 w 2"/>
                  <a:gd name="T9" fmla="*/ 64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1"/>
                    </a:moveTo>
                    <a:cubicBezTo>
                      <a:pt x="1" y="0"/>
                      <a:pt x="1" y="0"/>
                      <a:pt x="1" y="1"/>
                    </a:cubicBezTo>
                    <a:cubicBezTo>
                      <a:pt x="2" y="1"/>
                      <a:pt x="2" y="2"/>
                      <a:pt x="2" y="2"/>
                    </a:cubicBezTo>
                    <a:cubicBezTo>
                      <a:pt x="2" y="2"/>
                      <a:pt x="1" y="2"/>
                      <a:pt x="1" y="2"/>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1" name="Freeform 222"/>
              <p:cNvSpPr>
                <a:spLocks noChangeArrowheads="1"/>
              </p:cNvSpPr>
              <p:nvPr/>
            </p:nvSpPr>
            <p:spPr bwMode="auto">
              <a:xfrm>
                <a:off x="16" y="874"/>
                <a:ext cx="5" cy="4"/>
              </a:xfrm>
              <a:custGeom>
                <a:avLst/>
                <a:gdLst>
                  <a:gd name="T0" fmla="*/ 0 w 2"/>
                  <a:gd name="T1" fmla="*/ 64 h 2"/>
                  <a:gd name="T2" fmla="*/ 0 w 2"/>
                  <a:gd name="T3" fmla="*/ 64 h 2"/>
                  <a:gd name="T4" fmla="*/ 262 w 2"/>
                  <a:gd name="T5" fmla="*/ 0 h 2"/>
                  <a:gd name="T6" fmla="*/ 262 w 2"/>
                  <a:gd name="T7" fmla="*/ 64 h 2"/>
                  <a:gd name="T8" fmla="*/ 467 w 2"/>
                  <a:gd name="T9" fmla="*/ 64 h 2"/>
                  <a:gd name="T10" fmla="*/ 467 w 2"/>
                  <a:gd name="T11" fmla="*/ 128 h 2"/>
                  <a:gd name="T12" fmla="*/ 262 w 2"/>
                  <a:gd name="T13" fmla="*/ 128 h 2"/>
                  <a:gd name="T14" fmla="*/ 262 w 2"/>
                  <a:gd name="T15" fmla="*/ 128 h 2"/>
                  <a:gd name="T16" fmla="*/ 0 w 2"/>
                  <a:gd name="T17" fmla="*/ 64 h 2"/>
                  <a:gd name="T18" fmla="*/ 0 w 2"/>
                  <a:gd name="T19" fmla="*/ 64 h 2"/>
                  <a:gd name="T20" fmla="*/ 0 w 2"/>
                  <a:gd name="T21" fmla="*/ 64 h 2"/>
                  <a:gd name="T22" fmla="*/ 0 w 2"/>
                  <a:gd name="T23" fmla="*/ 64 h 2"/>
                  <a:gd name="T24" fmla="*/ 0 w 2"/>
                  <a:gd name="T25" fmla="*/ 64 h 2"/>
                  <a:gd name="T26" fmla="*/ 262 w 2"/>
                  <a:gd name="T27" fmla="*/ 128 h 2"/>
                  <a:gd name="T28" fmla="*/ 262 w 2"/>
                  <a:gd name="T29" fmla="*/ 128 h 2"/>
                  <a:gd name="T30" fmla="*/ 467 w 2"/>
                  <a:gd name="T31" fmla="*/ 128 h 2"/>
                  <a:gd name="T32" fmla="*/ 467 w 2"/>
                  <a:gd name="T33" fmla="*/ 64 h 2"/>
                  <a:gd name="T34" fmla="*/ 262 w 2"/>
                  <a:gd name="T35" fmla="*/ 64 h 2"/>
                  <a:gd name="T36" fmla="*/ 262 w 2"/>
                  <a:gd name="T37" fmla="*/ 0 h 2"/>
                  <a:gd name="T38" fmla="*/ 0 w 2"/>
                  <a:gd name="T39" fmla="*/ 64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1"/>
                    </a:moveTo>
                    <a:cubicBezTo>
                      <a:pt x="0" y="1"/>
                      <a:pt x="0" y="1"/>
                      <a:pt x="0" y="1"/>
                    </a:cubicBezTo>
                    <a:cubicBezTo>
                      <a:pt x="0" y="0"/>
                      <a:pt x="1" y="0"/>
                      <a:pt x="1" y="0"/>
                    </a:cubicBezTo>
                    <a:cubicBezTo>
                      <a:pt x="1" y="0"/>
                      <a:pt x="1" y="0"/>
                      <a:pt x="1" y="1"/>
                    </a:cubicBezTo>
                    <a:cubicBezTo>
                      <a:pt x="2" y="1"/>
                      <a:pt x="2" y="1"/>
                      <a:pt x="2" y="1"/>
                    </a:cubicBezTo>
                    <a:cubicBezTo>
                      <a:pt x="2" y="1"/>
                      <a:pt x="2" y="2"/>
                      <a:pt x="2" y="2"/>
                    </a:cubicBezTo>
                    <a:cubicBezTo>
                      <a:pt x="2" y="2"/>
                      <a:pt x="2" y="2"/>
                      <a:pt x="1" y="2"/>
                    </a:cubicBezTo>
                    <a:cubicBezTo>
                      <a:pt x="1" y="2"/>
                      <a:pt x="1" y="2"/>
                      <a:pt x="1"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1" y="2"/>
                    </a:cubicBezTo>
                    <a:cubicBezTo>
                      <a:pt x="1" y="2"/>
                      <a:pt x="1" y="2"/>
                      <a:pt x="1" y="2"/>
                    </a:cubicBezTo>
                    <a:cubicBezTo>
                      <a:pt x="2" y="2"/>
                      <a:pt x="2" y="2"/>
                      <a:pt x="2" y="2"/>
                    </a:cubicBezTo>
                    <a:cubicBezTo>
                      <a:pt x="2" y="2"/>
                      <a:pt x="2" y="1"/>
                      <a:pt x="2" y="1"/>
                    </a:cubicBezTo>
                    <a:cubicBezTo>
                      <a:pt x="2" y="1"/>
                      <a:pt x="2" y="1"/>
                      <a:pt x="1" y="1"/>
                    </a:cubicBezTo>
                    <a:cubicBezTo>
                      <a:pt x="1" y="0"/>
                      <a:pt x="1" y="0"/>
                      <a:pt x="1" y="0"/>
                    </a:cubicBezTo>
                    <a:cubicBezTo>
                      <a:pt x="1" y="0"/>
                      <a:pt x="0" y="0"/>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2" name="Freeform 223"/>
              <p:cNvSpPr>
                <a:spLocks noChangeArrowheads="1"/>
              </p:cNvSpPr>
              <p:nvPr/>
            </p:nvSpPr>
            <p:spPr bwMode="auto">
              <a:xfrm>
                <a:off x="12" y="876"/>
                <a:ext cx="4" cy="5"/>
              </a:xfrm>
              <a:custGeom>
                <a:avLst/>
                <a:gdLst>
                  <a:gd name="T0" fmla="*/ 0 w 2"/>
                  <a:gd name="T1" fmla="*/ 0 h 2"/>
                  <a:gd name="T2" fmla="*/ 64 w 2"/>
                  <a:gd name="T3" fmla="*/ 0 h 2"/>
                  <a:gd name="T4" fmla="*/ 128 w 2"/>
                  <a:gd name="T5" fmla="*/ 262 h 2"/>
                  <a:gd name="T6" fmla="*/ 64 w 2"/>
                  <a:gd name="T7" fmla="*/ 26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cubicBezTo>
                      <a:pt x="0" y="0"/>
                      <a:pt x="1" y="0"/>
                      <a:pt x="1" y="0"/>
                    </a:cubicBezTo>
                    <a:cubicBezTo>
                      <a:pt x="2" y="0"/>
                      <a:pt x="2" y="1"/>
                      <a:pt x="2" y="1"/>
                    </a:cubicBezTo>
                    <a:cubicBezTo>
                      <a:pt x="1" y="2"/>
                      <a:pt x="1" y="2"/>
                      <a:pt x="1" y="1"/>
                    </a:cubicBezTo>
                    <a:cubicBezTo>
                      <a:pt x="0" y="1"/>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3" name="Freeform 224"/>
              <p:cNvSpPr>
                <a:spLocks noChangeArrowheads="1"/>
              </p:cNvSpPr>
              <p:nvPr/>
            </p:nvSpPr>
            <p:spPr bwMode="auto">
              <a:xfrm>
                <a:off x="12" y="876"/>
                <a:ext cx="4" cy="2"/>
              </a:xfrm>
              <a:custGeom>
                <a:avLst/>
                <a:gdLst>
                  <a:gd name="T0" fmla="*/ 0 w 2"/>
                  <a:gd name="T1" fmla="*/ 0 h 1"/>
                  <a:gd name="T2" fmla="*/ 0 w 2"/>
                  <a:gd name="T3" fmla="*/ 0 h 1"/>
                  <a:gd name="T4" fmla="*/ 64 w 2"/>
                  <a:gd name="T5" fmla="*/ 0 h 1"/>
                  <a:gd name="T6" fmla="*/ 64 w 2"/>
                  <a:gd name="T7" fmla="*/ 0 h 1"/>
                  <a:gd name="T8" fmla="*/ 128 w 2"/>
                  <a:gd name="T9" fmla="*/ 64 h 1"/>
                  <a:gd name="T10" fmla="*/ 128 w 2"/>
                  <a:gd name="T11" fmla="*/ 64 h 1"/>
                  <a:gd name="T12" fmla="*/ 64 w 2"/>
                  <a:gd name="T13" fmla="*/ 64 h 1"/>
                  <a:gd name="T14" fmla="*/ 64 w 2"/>
                  <a:gd name="T15" fmla="*/ 64 h 1"/>
                  <a:gd name="T16" fmla="*/ 0 w 2"/>
                  <a:gd name="T17" fmla="*/ 64 h 1"/>
                  <a:gd name="T18" fmla="*/ 0 w 2"/>
                  <a:gd name="T19" fmla="*/ 0 h 1"/>
                  <a:gd name="T20" fmla="*/ 0 w 2"/>
                  <a:gd name="T21" fmla="*/ 0 h 1"/>
                  <a:gd name="T22" fmla="*/ 0 w 2"/>
                  <a:gd name="T23" fmla="*/ 0 h 1"/>
                  <a:gd name="T24" fmla="*/ 0 w 2"/>
                  <a:gd name="T25" fmla="*/ 64 h 1"/>
                  <a:gd name="T26" fmla="*/ 64 w 2"/>
                  <a:gd name="T27" fmla="*/ 64 h 1"/>
                  <a:gd name="T28" fmla="*/ 64 w 2"/>
                  <a:gd name="T29" fmla="*/ 64 h 1"/>
                  <a:gd name="T30" fmla="*/ 128 w 2"/>
                  <a:gd name="T31" fmla="*/ 64 h 1"/>
                  <a:gd name="T32" fmla="*/ 128 w 2"/>
                  <a:gd name="T33" fmla="*/ 64 h 1"/>
                  <a:gd name="T34" fmla="*/ 64 w 2"/>
                  <a:gd name="T35" fmla="*/ 0 h 1"/>
                  <a:gd name="T36" fmla="*/ 64 w 2"/>
                  <a:gd name="T37" fmla="*/ 0 h 1"/>
                  <a:gd name="T38" fmla="*/ 0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0" y="0"/>
                    </a:moveTo>
                    <a:cubicBezTo>
                      <a:pt x="0" y="0"/>
                      <a:pt x="0" y="0"/>
                      <a:pt x="0" y="0"/>
                    </a:cubicBezTo>
                    <a:cubicBezTo>
                      <a:pt x="0" y="0"/>
                      <a:pt x="0" y="0"/>
                      <a:pt x="1" y="0"/>
                    </a:cubicBezTo>
                    <a:cubicBezTo>
                      <a:pt x="1" y="0"/>
                      <a:pt x="1" y="0"/>
                      <a:pt x="1" y="0"/>
                    </a:cubicBezTo>
                    <a:cubicBezTo>
                      <a:pt x="1" y="0"/>
                      <a:pt x="2" y="0"/>
                      <a:pt x="2" y="1"/>
                    </a:cubicBezTo>
                    <a:cubicBezTo>
                      <a:pt x="2" y="1"/>
                      <a:pt x="2" y="1"/>
                      <a:pt x="2"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0" y="0"/>
                      <a:pt x="0" y="0"/>
                      <a:pt x="0" y="0"/>
                    </a:cubicBezTo>
                    <a:cubicBezTo>
                      <a:pt x="0" y="0"/>
                      <a:pt x="0" y="0"/>
                      <a:pt x="0" y="1"/>
                    </a:cubicBezTo>
                    <a:cubicBezTo>
                      <a:pt x="0" y="1"/>
                      <a:pt x="0" y="1"/>
                      <a:pt x="1" y="1"/>
                    </a:cubicBezTo>
                    <a:cubicBezTo>
                      <a:pt x="1" y="1"/>
                      <a:pt x="1" y="1"/>
                      <a:pt x="1" y="1"/>
                    </a:cubicBezTo>
                    <a:cubicBezTo>
                      <a:pt x="1" y="1"/>
                      <a:pt x="2" y="1"/>
                      <a:pt x="2" y="1"/>
                    </a:cubicBezTo>
                    <a:cubicBezTo>
                      <a:pt x="2" y="1"/>
                      <a:pt x="2" y="1"/>
                      <a:pt x="2" y="1"/>
                    </a:cubicBezTo>
                    <a:cubicBezTo>
                      <a:pt x="2" y="0"/>
                      <a:pt x="1" y="0"/>
                      <a:pt x="1" y="0"/>
                    </a:cubicBezTo>
                    <a:cubicBezTo>
                      <a:pt x="1" y="0"/>
                      <a:pt x="1" y="0"/>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4" name="Freeform 225"/>
              <p:cNvSpPr>
                <a:spLocks noChangeArrowheads="1"/>
              </p:cNvSpPr>
              <p:nvPr/>
            </p:nvSpPr>
            <p:spPr bwMode="auto">
              <a:xfrm>
                <a:off x="5" y="881"/>
                <a:ext cx="4" cy="2"/>
              </a:xfrm>
              <a:custGeom>
                <a:avLst/>
                <a:gdLst>
                  <a:gd name="T0" fmla="*/ 0 w 2"/>
                  <a:gd name="T1" fmla="*/ 0 h 1"/>
                  <a:gd name="T2" fmla="*/ 64 w 2"/>
                  <a:gd name="T3" fmla="*/ 0 h 1"/>
                  <a:gd name="T4" fmla="*/ 64 w 2"/>
                  <a:gd name="T5" fmla="*/ 64 h 1"/>
                  <a:gd name="T6" fmla="*/ 64 w 2"/>
                  <a:gd name="T7" fmla="*/ 64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cubicBezTo>
                      <a:pt x="0" y="0"/>
                      <a:pt x="1" y="0"/>
                      <a:pt x="1" y="0"/>
                    </a:cubicBezTo>
                    <a:cubicBezTo>
                      <a:pt x="1" y="0"/>
                      <a:pt x="2" y="1"/>
                      <a:pt x="1" y="1"/>
                    </a:cubicBezTo>
                    <a:cubicBezTo>
                      <a:pt x="1" y="1"/>
                      <a:pt x="1" y="1"/>
                      <a:pt x="1" y="1"/>
                    </a:cubicBezTo>
                    <a:cubicBezTo>
                      <a:pt x="0" y="1"/>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5" name="Freeform 226"/>
              <p:cNvSpPr>
                <a:spLocks noChangeArrowheads="1"/>
              </p:cNvSpPr>
              <p:nvPr/>
            </p:nvSpPr>
            <p:spPr bwMode="auto">
              <a:xfrm>
                <a:off x="5" y="881"/>
                <a:ext cx="2" cy="2"/>
              </a:xfrm>
              <a:custGeom>
                <a:avLst/>
                <a:gdLst>
                  <a:gd name="T0" fmla="*/ 0 w 1"/>
                  <a:gd name="T1" fmla="*/ 0 h 1"/>
                  <a:gd name="T2" fmla="*/ 0 w 1"/>
                  <a:gd name="T3" fmla="*/ 0 h 1"/>
                  <a:gd name="T4" fmla="*/ 64 w 1"/>
                  <a:gd name="T5" fmla="*/ 0 h 1"/>
                  <a:gd name="T6" fmla="*/ 64 w 1"/>
                  <a:gd name="T7" fmla="*/ 0 h 1"/>
                  <a:gd name="T8" fmla="*/ 64 w 1"/>
                  <a:gd name="T9" fmla="*/ 0 h 1"/>
                  <a:gd name="T10" fmla="*/ 64 w 1"/>
                  <a:gd name="T11" fmla="*/ 64 h 1"/>
                  <a:gd name="T12" fmla="*/ 64 w 1"/>
                  <a:gd name="T13" fmla="*/ 64 h 1"/>
                  <a:gd name="T14" fmla="*/ 64 w 1"/>
                  <a:gd name="T15" fmla="*/ 64 h 1"/>
                  <a:gd name="T16" fmla="*/ 0 w 1"/>
                  <a:gd name="T17" fmla="*/ 0 h 1"/>
                  <a:gd name="T18" fmla="*/ 0 w 1"/>
                  <a:gd name="T19" fmla="*/ 0 h 1"/>
                  <a:gd name="T20" fmla="*/ 0 w 1"/>
                  <a:gd name="T21" fmla="*/ 0 h 1"/>
                  <a:gd name="T22" fmla="*/ 0 w 1"/>
                  <a:gd name="T23" fmla="*/ 0 h 1"/>
                  <a:gd name="T24" fmla="*/ 0 w 1"/>
                  <a:gd name="T25" fmla="*/ 0 h 1"/>
                  <a:gd name="T26" fmla="*/ 64 w 1"/>
                  <a:gd name="T27" fmla="*/ 64 h 1"/>
                  <a:gd name="T28" fmla="*/ 64 w 1"/>
                  <a:gd name="T29" fmla="*/ 64 h 1"/>
                  <a:gd name="T30" fmla="*/ 64 w 1"/>
                  <a:gd name="T31" fmla="*/ 64 h 1"/>
                  <a:gd name="T32" fmla="*/ 64 w 1"/>
                  <a:gd name="T33" fmla="*/ 0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1"/>
                      <a:pt x="0"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6" name="Freeform 227"/>
              <p:cNvSpPr>
                <a:spLocks noChangeArrowheads="1"/>
              </p:cNvSpPr>
              <p:nvPr/>
            </p:nvSpPr>
            <p:spPr bwMode="auto">
              <a:xfrm>
                <a:off x="7" y="876"/>
                <a:ext cx="5" cy="5"/>
              </a:xfrm>
              <a:custGeom>
                <a:avLst/>
                <a:gdLst>
                  <a:gd name="T0" fmla="*/ 262 w 2"/>
                  <a:gd name="T1" fmla="*/ 262 h 2"/>
                  <a:gd name="T2" fmla="*/ 262 w 2"/>
                  <a:gd name="T3" fmla="*/ 262 h 2"/>
                  <a:gd name="T4" fmla="*/ 467 w 2"/>
                  <a:gd name="T5" fmla="*/ 467 h 2"/>
                  <a:gd name="T6" fmla="*/ 262 w 2"/>
                  <a:gd name="T7" fmla="*/ 467 h 2"/>
                  <a:gd name="T8" fmla="*/ 262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0"/>
                      <a:pt x="1" y="0"/>
                      <a:pt x="1" y="1"/>
                    </a:cubicBezTo>
                    <a:cubicBezTo>
                      <a:pt x="2" y="1"/>
                      <a:pt x="2" y="2"/>
                      <a:pt x="2" y="2"/>
                    </a:cubicBezTo>
                    <a:cubicBezTo>
                      <a:pt x="2" y="2"/>
                      <a:pt x="1" y="2"/>
                      <a:pt x="1" y="2"/>
                    </a:cubicBezTo>
                    <a:cubicBezTo>
                      <a:pt x="1" y="2"/>
                      <a:pt x="0"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7" name="Freeform 228"/>
              <p:cNvSpPr>
                <a:spLocks noChangeArrowheads="1"/>
              </p:cNvSpPr>
              <p:nvPr/>
            </p:nvSpPr>
            <p:spPr bwMode="auto">
              <a:xfrm>
                <a:off x="7" y="878"/>
                <a:ext cx="5" cy="3"/>
              </a:xfrm>
              <a:custGeom>
                <a:avLst/>
                <a:gdLst>
                  <a:gd name="T0" fmla="*/ 262 w 2"/>
                  <a:gd name="T1" fmla="*/ 0 h 1"/>
                  <a:gd name="T2" fmla="*/ 262 w 2"/>
                  <a:gd name="T3" fmla="*/ 0 h 1"/>
                  <a:gd name="T4" fmla="*/ 262 w 2"/>
                  <a:gd name="T5" fmla="*/ 0 h 1"/>
                  <a:gd name="T6" fmla="*/ 262 w 2"/>
                  <a:gd name="T7" fmla="*/ 0 h 1"/>
                  <a:gd name="T8" fmla="*/ 467 w 2"/>
                  <a:gd name="T9" fmla="*/ 0 h 1"/>
                  <a:gd name="T10" fmla="*/ 467 w 2"/>
                  <a:gd name="T11" fmla="*/ 729 h 1"/>
                  <a:gd name="T12" fmla="*/ 262 w 2"/>
                  <a:gd name="T13" fmla="*/ 729 h 1"/>
                  <a:gd name="T14" fmla="*/ 262 w 2"/>
                  <a:gd name="T15" fmla="*/ 729 h 1"/>
                  <a:gd name="T16" fmla="*/ 262 w 2"/>
                  <a:gd name="T17" fmla="*/ 0 h 1"/>
                  <a:gd name="T18" fmla="*/ 262 w 2"/>
                  <a:gd name="T19" fmla="*/ 0 h 1"/>
                  <a:gd name="T20" fmla="*/ 262 w 2"/>
                  <a:gd name="T21" fmla="*/ 0 h 1"/>
                  <a:gd name="T22" fmla="*/ 262 w 2"/>
                  <a:gd name="T23" fmla="*/ 0 h 1"/>
                  <a:gd name="T24" fmla="*/ 262 w 2"/>
                  <a:gd name="T25" fmla="*/ 0 h 1"/>
                  <a:gd name="T26" fmla="*/ 262 w 2"/>
                  <a:gd name="T27" fmla="*/ 729 h 1"/>
                  <a:gd name="T28" fmla="*/ 262 w 2"/>
                  <a:gd name="T29" fmla="*/ 729 h 1"/>
                  <a:gd name="T30" fmla="*/ 467 w 2"/>
                  <a:gd name="T31" fmla="*/ 729 h 1"/>
                  <a:gd name="T32" fmla="*/ 467 w 2"/>
                  <a:gd name="T33" fmla="*/ 0 h 1"/>
                  <a:gd name="T34" fmla="*/ 262 w 2"/>
                  <a:gd name="T35" fmla="*/ 0 h 1"/>
                  <a:gd name="T36" fmla="*/ 262 w 2"/>
                  <a:gd name="T37" fmla="*/ 0 h 1"/>
                  <a:gd name="T38" fmla="*/ 262 w 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1" y="0"/>
                    </a:move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1" y="1"/>
                    </a:cubicBezTo>
                    <a:cubicBezTo>
                      <a:pt x="1" y="1"/>
                      <a:pt x="1" y="1"/>
                      <a:pt x="1" y="1"/>
                    </a:cubicBezTo>
                    <a:cubicBezTo>
                      <a:pt x="1" y="1"/>
                      <a:pt x="1" y="0"/>
                      <a:pt x="1" y="0"/>
                    </a:cubicBezTo>
                    <a:cubicBezTo>
                      <a:pt x="0" y="0"/>
                      <a:pt x="0" y="0"/>
                      <a:pt x="1" y="0"/>
                    </a:cubicBezTo>
                    <a:cubicBezTo>
                      <a:pt x="1" y="0"/>
                      <a:pt x="1" y="0"/>
                      <a:pt x="1" y="0"/>
                    </a:cubicBezTo>
                    <a:cubicBezTo>
                      <a:pt x="1" y="0"/>
                      <a:pt x="1" y="0"/>
                      <a:pt x="1" y="0"/>
                    </a:cubicBezTo>
                    <a:cubicBezTo>
                      <a:pt x="0" y="0"/>
                      <a:pt x="0" y="0"/>
                      <a:pt x="1" y="0"/>
                    </a:cubicBezTo>
                    <a:cubicBezTo>
                      <a:pt x="1" y="0"/>
                      <a:pt x="1" y="1"/>
                      <a:pt x="1" y="1"/>
                    </a:cubicBezTo>
                    <a:cubicBezTo>
                      <a:pt x="1" y="1"/>
                      <a:pt x="1" y="1"/>
                      <a:pt x="1" y="1"/>
                    </a:cubicBezTo>
                    <a:cubicBezTo>
                      <a:pt x="2" y="1"/>
                      <a:pt x="2" y="1"/>
                      <a:pt x="2" y="1"/>
                    </a:cubicBezTo>
                    <a:cubicBezTo>
                      <a:pt x="2" y="1"/>
                      <a:pt x="2" y="1"/>
                      <a:pt x="2" y="0"/>
                    </a:cubicBezTo>
                    <a:cubicBezTo>
                      <a:pt x="2" y="0"/>
                      <a:pt x="2" y="0"/>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8" name="Freeform 229"/>
              <p:cNvSpPr>
                <a:spLocks noChangeArrowheads="1"/>
              </p:cNvSpPr>
              <p:nvPr/>
            </p:nvSpPr>
            <p:spPr bwMode="auto">
              <a:xfrm>
                <a:off x="2" y="883"/>
                <a:ext cx="5" cy="2"/>
              </a:xfrm>
              <a:custGeom>
                <a:avLst/>
                <a:gdLst>
                  <a:gd name="T0" fmla="*/ 262 w 2"/>
                  <a:gd name="T1" fmla="*/ 0 h 1"/>
                  <a:gd name="T2" fmla="*/ 262 w 2"/>
                  <a:gd name="T3" fmla="*/ 0 h 1"/>
                  <a:gd name="T4" fmla="*/ 262 w 2"/>
                  <a:gd name="T5" fmla="*/ 64 h 1"/>
                  <a:gd name="T6" fmla="*/ 262 w 2"/>
                  <a:gd name="T7" fmla="*/ 64 h 1"/>
                  <a:gd name="T8" fmla="*/ 26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0"/>
                    </a:moveTo>
                    <a:cubicBezTo>
                      <a:pt x="1" y="0"/>
                      <a:pt x="1" y="0"/>
                      <a:pt x="1" y="0"/>
                    </a:cubicBezTo>
                    <a:cubicBezTo>
                      <a:pt x="1" y="1"/>
                      <a:pt x="2" y="1"/>
                      <a:pt x="1" y="1"/>
                    </a:cubicBezTo>
                    <a:cubicBezTo>
                      <a:pt x="1" y="1"/>
                      <a:pt x="1" y="1"/>
                      <a:pt x="1" y="1"/>
                    </a:cubicBezTo>
                    <a:cubicBezTo>
                      <a:pt x="1" y="1"/>
                      <a:pt x="0" y="1"/>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29" name="Freeform 230"/>
              <p:cNvSpPr>
                <a:spLocks noChangeArrowheads="1"/>
              </p:cNvSpPr>
              <p:nvPr/>
            </p:nvSpPr>
            <p:spPr bwMode="auto">
              <a:xfrm>
                <a:off x="5" y="883"/>
                <a:ext cx="2" cy="2"/>
              </a:xfrm>
              <a:custGeom>
                <a:avLst/>
                <a:gdLst>
                  <a:gd name="T0" fmla="*/ 0 w 1"/>
                  <a:gd name="T1" fmla="*/ 0 h 1"/>
                  <a:gd name="T2" fmla="*/ 0 w 1"/>
                  <a:gd name="T3" fmla="*/ 0 h 1"/>
                  <a:gd name="T4" fmla="*/ 0 w 1"/>
                  <a:gd name="T5" fmla="*/ 0 h 1"/>
                  <a:gd name="T6" fmla="*/ 0 w 1"/>
                  <a:gd name="T7" fmla="*/ 0 h 1"/>
                  <a:gd name="T8" fmla="*/ 0 w 1"/>
                  <a:gd name="T9" fmla="*/ 64 h 1"/>
                  <a:gd name="T10" fmla="*/ 0 w 1"/>
                  <a:gd name="T11" fmla="*/ 64 h 1"/>
                  <a:gd name="T12" fmla="*/ 0 w 1"/>
                  <a:gd name="T13" fmla="*/ 64 h 1"/>
                  <a:gd name="T14" fmla="*/ 0 w 1"/>
                  <a:gd name="T15" fmla="*/ 64 h 1"/>
                  <a:gd name="T16" fmla="*/ 0 w 1"/>
                  <a:gd name="T17" fmla="*/ 64 h 1"/>
                  <a:gd name="T18" fmla="*/ 0 w 1"/>
                  <a:gd name="T19" fmla="*/ 0 h 1"/>
                  <a:gd name="T20" fmla="*/ 0 w 1"/>
                  <a:gd name="T21" fmla="*/ 0 h 1"/>
                  <a:gd name="T22" fmla="*/ 0 w 1"/>
                  <a:gd name="T23" fmla="*/ 0 h 1"/>
                  <a:gd name="T24" fmla="*/ 0 w 1"/>
                  <a:gd name="T25" fmla="*/ 64 h 1"/>
                  <a:gd name="T26" fmla="*/ 0 w 1"/>
                  <a:gd name="T27" fmla="*/ 64 h 1"/>
                  <a:gd name="T28" fmla="*/ 0 w 1"/>
                  <a:gd name="T29" fmla="*/ 64 h 1"/>
                  <a:gd name="T30" fmla="*/ 0 w 1"/>
                  <a:gd name="T31" fmla="*/ 64 h 1"/>
                  <a:gd name="T32" fmla="*/ 0 w 1"/>
                  <a:gd name="T33" fmla="*/ 64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1" y="1"/>
                      <a:pt x="0" y="1"/>
                    </a:cubicBezTo>
                    <a:cubicBezTo>
                      <a:pt x="0" y="1"/>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0" name="Freeform 231"/>
              <p:cNvSpPr>
                <a:spLocks noChangeArrowheads="1"/>
              </p:cNvSpPr>
              <p:nvPr/>
            </p:nvSpPr>
            <p:spPr bwMode="auto">
              <a:xfrm>
                <a:off x="2" y="888"/>
                <a:ext cx="3" cy="1"/>
              </a:xfrm>
              <a:custGeom>
                <a:avLst/>
                <a:gdLst>
                  <a:gd name="T0" fmla="*/ 0 w 1"/>
                  <a:gd name="T1" fmla="*/ 0 h 1"/>
                  <a:gd name="T2" fmla="*/ 729 w 1"/>
                  <a:gd name="T3" fmla="*/ 0 h 1"/>
                  <a:gd name="T4" fmla="*/ 729 w 1"/>
                  <a:gd name="T5" fmla="*/ 0 h 1"/>
                  <a:gd name="T6" fmla="*/ 729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1" y="0"/>
                      <a:pt x="1" y="0"/>
                      <a:pt x="1" y="0"/>
                    </a:cubicBezTo>
                    <a:cubicBezTo>
                      <a:pt x="1" y="0"/>
                      <a:pt x="1" y="0"/>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1" name="Freeform 232"/>
              <p:cNvSpPr>
                <a:spLocks noChangeArrowheads="1"/>
              </p:cNvSpPr>
              <p:nvPr/>
            </p:nvSpPr>
            <p:spPr bwMode="auto">
              <a:xfrm>
                <a:off x="2" y="888"/>
                <a:ext cx="3" cy="1"/>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0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2" name="Freeform 233"/>
              <p:cNvSpPr>
                <a:spLocks noChangeArrowheads="1"/>
              </p:cNvSpPr>
              <p:nvPr/>
            </p:nvSpPr>
            <p:spPr bwMode="auto">
              <a:xfrm>
                <a:off x="2" y="890"/>
                <a:ext cx="3" cy="3"/>
              </a:xfrm>
              <a:custGeom>
                <a:avLst/>
                <a:gdLst>
                  <a:gd name="T0" fmla="*/ 0 w 1"/>
                  <a:gd name="T1" fmla="*/ 0 h 1"/>
                  <a:gd name="T2" fmla="*/ 729 w 1"/>
                  <a:gd name="T3" fmla="*/ 0 h 1"/>
                  <a:gd name="T4" fmla="*/ 729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1" y="0"/>
                      <a:pt x="1" y="0"/>
                    </a:cubicBezTo>
                    <a:cubicBezTo>
                      <a:pt x="1" y="0"/>
                      <a:pt x="1" y="0"/>
                      <a:pt x="1" y="0"/>
                    </a:cubicBezTo>
                    <a:cubicBezTo>
                      <a:pt x="1" y="1"/>
                      <a:pt x="1" y="1"/>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3" name="Freeform 234"/>
              <p:cNvSpPr>
                <a:spLocks noChangeArrowheads="1"/>
              </p:cNvSpPr>
              <p:nvPr/>
            </p:nvSpPr>
            <p:spPr bwMode="auto">
              <a:xfrm>
                <a:off x="2" y="890"/>
                <a:ext cx="3" cy="1"/>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0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729 w 1"/>
                  <a:gd name="T29" fmla="*/ 0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4" name="Freeform 235"/>
              <p:cNvSpPr>
                <a:spLocks noChangeArrowheads="1"/>
              </p:cNvSpPr>
              <p:nvPr/>
            </p:nvSpPr>
            <p:spPr bwMode="auto">
              <a:xfrm>
                <a:off x="21" y="874"/>
                <a:ext cx="5" cy="4"/>
              </a:xfrm>
              <a:custGeom>
                <a:avLst/>
                <a:gdLst>
                  <a:gd name="T0" fmla="*/ 262 w 2"/>
                  <a:gd name="T1" fmla="*/ 0 h 2"/>
                  <a:gd name="T2" fmla="*/ 467 w 2"/>
                  <a:gd name="T3" fmla="*/ 64 h 2"/>
                  <a:gd name="T4" fmla="*/ 467 w 2"/>
                  <a:gd name="T5" fmla="*/ 128 h 2"/>
                  <a:gd name="T6" fmla="*/ 262 w 2"/>
                  <a:gd name="T7" fmla="*/ 128 h 2"/>
                  <a:gd name="T8" fmla="*/ 26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1" y="0"/>
                      <a:pt x="1" y="0"/>
                      <a:pt x="2" y="1"/>
                    </a:cubicBezTo>
                    <a:cubicBezTo>
                      <a:pt x="2" y="1"/>
                      <a:pt x="2" y="2"/>
                      <a:pt x="2" y="2"/>
                    </a:cubicBezTo>
                    <a:cubicBezTo>
                      <a:pt x="2" y="2"/>
                      <a:pt x="1" y="2"/>
                      <a:pt x="1" y="2"/>
                    </a:cubicBezTo>
                    <a:cubicBezTo>
                      <a:pt x="1" y="1"/>
                      <a:pt x="0" y="1"/>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5" name="Freeform 236"/>
              <p:cNvSpPr>
                <a:spLocks noChangeArrowheads="1"/>
              </p:cNvSpPr>
              <p:nvPr/>
            </p:nvSpPr>
            <p:spPr bwMode="auto">
              <a:xfrm>
                <a:off x="24" y="874"/>
                <a:ext cx="2" cy="4"/>
              </a:xfrm>
              <a:custGeom>
                <a:avLst/>
                <a:gdLst>
                  <a:gd name="T0" fmla="*/ 0 w 1"/>
                  <a:gd name="T1" fmla="*/ 0 h 2"/>
                  <a:gd name="T2" fmla="*/ 0 w 1"/>
                  <a:gd name="T3" fmla="*/ 0 h 2"/>
                  <a:gd name="T4" fmla="*/ 0 w 1"/>
                  <a:gd name="T5" fmla="*/ 0 h 2"/>
                  <a:gd name="T6" fmla="*/ 64 w 1"/>
                  <a:gd name="T7" fmla="*/ 64 h 2"/>
                  <a:gd name="T8" fmla="*/ 64 w 1"/>
                  <a:gd name="T9" fmla="*/ 64 h 2"/>
                  <a:gd name="T10" fmla="*/ 64 w 1"/>
                  <a:gd name="T11" fmla="*/ 128 h 2"/>
                  <a:gd name="T12" fmla="*/ 0 w 1"/>
                  <a:gd name="T13" fmla="*/ 128 h 2"/>
                  <a:gd name="T14" fmla="*/ 0 w 1"/>
                  <a:gd name="T15" fmla="*/ 128 h 2"/>
                  <a:gd name="T16" fmla="*/ 0 w 1"/>
                  <a:gd name="T17" fmla="*/ 64 h 2"/>
                  <a:gd name="T18" fmla="*/ 0 w 1"/>
                  <a:gd name="T19" fmla="*/ 0 h 2"/>
                  <a:gd name="T20" fmla="*/ 0 w 1"/>
                  <a:gd name="T21" fmla="*/ 0 h 2"/>
                  <a:gd name="T22" fmla="*/ 0 w 1"/>
                  <a:gd name="T23" fmla="*/ 0 h 2"/>
                  <a:gd name="T24" fmla="*/ 0 w 1"/>
                  <a:gd name="T25" fmla="*/ 64 h 2"/>
                  <a:gd name="T26" fmla="*/ 0 w 1"/>
                  <a:gd name="T27" fmla="*/ 128 h 2"/>
                  <a:gd name="T28" fmla="*/ 0 w 1"/>
                  <a:gd name="T29" fmla="*/ 128 h 2"/>
                  <a:gd name="T30" fmla="*/ 64 w 1"/>
                  <a:gd name="T31" fmla="*/ 128 h 2"/>
                  <a:gd name="T32" fmla="*/ 64 w 1"/>
                  <a:gd name="T33" fmla="*/ 64 h 2"/>
                  <a:gd name="T34" fmla="*/ 64 w 1"/>
                  <a:gd name="T35" fmla="*/ 64 h 2"/>
                  <a:gd name="T36" fmla="*/ 0 w 1"/>
                  <a:gd name="T37" fmla="*/ 0 h 2"/>
                  <a:gd name="T38" fmla="*/ 0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0" y="0"/>
                    </a:moveTo>
                    <a:cubicBezTo>
                      <a:pt x="0" y="0"/>
                      <a:pt x="0" y="0"/>
                      <a:pt x="0" y="0"/>
                    </a:cubicBezTo>
                    <a:cubicBezTo>
                      <a:pt x="0" y="0"/>
                      <a:pt x="0" y="0"/>
                      <a:pt x="0" y="0"/>
                    </a:cubicBezTo>
                    <a:cubicBezTo>
                      <a:pt x="0" y="0"/>
                      <a:pt x="1" y="1"/>
                      <a:pt x="1" y="1"/>
                    </a:cubicBezTo>
                    <a:cubicBezTo>
                      <a:pt x="1" y="1"/>
                      <a:pt x="1" y="1"/>
                      <a:pt x="1" y="1"/>
                    </a:cubicBezTo>
                    <a:cubicBezTo>
                      <a:pt x="1" y="2"/>
                      <a:pt x="1" y="2"/>
                      <a:pt x="1" y="2"/>
                    </a:cubicBezTo>
                    <a:cubicBezTo>
                      <a:pt x="1" y="2"/>
                      <a:pt x="1" y="2"/>
                      <a:pt x="0" y="2"/>
                    </a:cubicBezTo>
                    <a:cubicBezTo>
                      <a:pt x="0" y="2"/>
                      <a:pt x="0" y="2"/>
                      <a:pt x="0" y="2"/>
                    </a:cubicBezTo>
                    <a:cubicBezTo>
                      <a:pt x="0" y="1"/>
                      <a:pt x="0" y="1"/>
                      <a:pt x="0" y="1"/>
                    </a:cubicBezTo>
                    <a:cubicBezTo>
                      <a:pt x="0" y="1"/>
                      <a:pt x="0" y="1"/>
                      <a:pt x="0"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1" y="2"/>
                      <a:pt x="1" y="2"/>
                      <a:pt x="1" y="2"/>
                    </a:cubicBezTo>
                    <a:cubicBezTo>
                      <a:pt x="1" y="2"/>
                      <a:pt x="1" y="2"/>
                      <a:pt x="1" y="1"/>
                    </a:cubicBezTo>
                    <a:cubicBezTo>
                      <a:pt x="1" y="1"/>
                      <a:pt x="1" y="1"/>
                      <a:pt x="1" y="1"/>
                    </a:cubicBezTo>
                    <a:cubicBezTo>
                      <a:pt x="1" y="1"/>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6" name="Freeform 237"/>
              <p:cNvSpPr>
                <a:spLocks noChangeArrowheads="1"/>
              </p:cNvSpPr>
              <p:nvPr/>
            </p:nvSpPr>
            <p:spPr bwMode="auto">
              <a:xfrm>
                <a:off x="2" y="893"/>
                <a:ext cx="3" cy="2"/>
              </a:xfrm>
              <a:custGeom>
                <a:avLst/>
                <a:gdLst>
                  <a:gd name="T0" fmla="*/ 0 w 1"/>
                  <a:gd name="T1" fmla="*/ 0 h 1"/>
                  <a:gd name="T2" fmla="*/ 729 w 1"/>
                  <a:gd name="T3" fmla="*/ 0 h 1"/>
                  <a:gd name="T4" fmla="*/ 729 w 1"/>
                  <a:gd name="T5" fmla="*/ 0 h 1"/>
                  <a:gd name="T6" fmla="*/ 729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1" y="0"/>
                      <a:pt x="1" y="0"/>
                    </a:cubicBezTo>
                    <a:cubicBezTo>
                      <a:pt x="1" y="0"/>
                      <a:pt x="1" y="0"/>
                      <a:pt x="1" y="0"/>
                    </a:cubicBezTo>
                    <a:cubicBezTo>
                      <a:pt x="1" y="1"/>
                      <a:pt x="1" y="1"/>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7" name="Freeform 238"/>
              <p:cNvSpPr>
                <a:spLocks noChangeArrowheads="1"/>
              </p:cNvSpPr>
              <p:nvPr/>
            </p:nvSpPr>
            <p:spPr bwMode="auto">
              <a:xfrm>
                <a:off x="2" y="893"/>
                <a:ext cx="3" cy="2"/>
              </a:xfrm>
              <a:custGeom>
                <a:avLst/>
                <a:gdLst>
                  <a:gd name="T0" fmla="*/ 0 w 1"/>
                  <a:gd name="T1" fmla="*/ 0 h 1"/>
                  <a:gd name="T2" fmla="*/ 0 w 1"/>
                  <a:gd name="T3" fmla="*/ 0 h 1"/>
                  <a:gd name="T4" fmla="*/ 729 w 1"/>
                  <a:gd name="T5" fmla="*/ 0 h 1"/>
                  <a:gd name="T6" fmla="*/ 729 w 1"/>
                  <a:gd name="T7" fmla="*/ 0 h 1"/>
                  <a:gd name="T8" fmla="*/ 729 w 1"/>
                  <a:gd name="T9" fmla="*/ 0 h 1"/>
                  <a:gd name="T10" fmla="*/ 729 w 1"/>
                  <a:gd name="T11" fmla="*/ 0 h 1"/>
                  <a:gd name="T12" fmla="*/ 729 w 1"/>
                  <a:gd name="T13" fmla="*/ 64 h 1"/>
                  <a:gd name="T14" fmla="*/ 729 w 1"/>
                  <a:gd name="T15" fmla="*/ 0 h 1"/>
                  <a:gd name="T16" fmla="*/ 0 w 1"/>
                  <a:gd name="T17" fmla="*/ 0 h 1"/>
                  <a:gd name="T18" fmla="*/ 0 w 1"/>
                  <a:gd name="T19" fmla="*/ 0 h 1"/>
                  <a:gd name="T20" fmla="*/ 0 w 1"/>
                  <a:gd name="T21" fmla="*/ 0 h 1"/>
                  <a:gd name="T22" fmla="*/ 0 w 1"/>
                  <a:gd name="T23" fmla="*/ 0 h 1"/>
                  <a:gd name="T24" fmla="*/ 0 w 1"/>
                  <a:gd name="T25" fmla="*/ 0 h 1"/>
                  <a:gd name="T26" fmla="*/ 729 w 1"/>
                  <a:gd name="T27" fmla="*/ 0 h 1"/>
                  <a:gd name="T28" fmla="*/ 729 w 1"/>
                  <a:gd name="T29" fmla="*/ 64 h 1"/>
                  <a:gd name="T30" fmla="*/ 729 w 1"/>
                  <a:gd name="T31" fmla="*/ 0 h 1"/>
                  <a:gd name="T32" fmla="*/ 729 w 1"/>
                  <a:gd name="T33" fmla="*/ 0 h 1"/>
                  <a:gd name="T34" fmla="*/ 729 w 1"/>
                  <a:gd name="T35" fmla="*/ 0 h 1"/>
                  <a:gd name="T36" fmla="*/ 729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8" name="Freeform 239"/>
              <p:cNvSpPr>
                <a:spLocks noChangeArrowheads="1"/>
              </p:cNvSpPr>
              <p:nvPr/>
            </p:nvSpPr>
            <p:spPr bwMode="auto">
              <a:xfrm>
                <a:off x="33" y="876"/>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1" y="2"/>
                      <a:pt x="0" y="1"/>
                      <a:pt x="0" y="1"/>
                    </a:cubicBezTo>
                    <a:cubicBezTo>
                      <a:pt x="0" y="1"/>
                      <a:pt x="0" y="0"/>
                      <a:pt x="0" y="0"/>
                    </a:cubicBezTo>
                    <a:cubicBezTo>
                      <a:pt x="0" y="0"/>
                      <a:pt x="1" y="0"/>
                      <a:pt x="1" y="0"/>
                    </a:cubicBezTo>
                    <a:cubicBezTo>
                      <a:pt x="1" y="0"/>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39" name="Freeform 240"/>
              <p:cNvSpPr>
                <a:spLocks noChangeArrowheads="1"/>
              </p:cNvSpPr>
              <p:nvPr/>
            </p:nvSpPr>
            <p:spPr bwMode="auto">
              <a:xfrm>
                <a:off x="33" y="876"/>
                <a:ext cx="2" cy="2"/>
              </a:xfrm>
              <a:custGeom>
                <a:avLst/>
                <a:gdLst>
                  <a:gd name="T0" fmla="*/ 64 w 1"/>
                  <a:gd name="T1" fmla="*/ 64 h 1"/>
                  <a:gd name="T2" fmla="*/ 64 w 1"/>
                  <a:gd name="T3" fmla="*/ 64 h 1"/>
                  <a:gd name="T4" fmla="*/ 64 w 1"/>
                  <a:gd name="T5" fmla="*/ 64 h 1"/>
                  <a:gd name="T6" fmla="*/ 0 w 1"/>
                  <a:gd name="T7" fmla="*/ 64 h 1"/>
                  <a:gd name="T8" fmla="*/ 0 w 1"/>
                  <a:gd name="T9" fmla="*/ 0 h 1"/>
                  <a:gd name="T10" fmla="*/ 0 w 1"/>
                  <a:gd name="T11" fmla="*/ 0 h 1"/>
                  <a:gd name="T12" fmla="*/ 0 w 1"/>
                  <a:gd name="T13" fmla="*/ 0 h 1"/>
                  <a:gd name="T14" fmla="*/ 64 w 1"/>
                  <a:gd name="T15" fmla="*/ 0 h 1"/>
                  <a:gd name="T16" fmla="*/ 64 w 1"/>
                  <a:gd name="T17" fmla="*/ 64 h 1"/>
                  <a:gd name="T18" fmla="*/ 64 w 1"/>
                  <a:gd name="T19" fmla="*/ 64 h 1"/>
                  <a:gd name="T20" fmla="*/ 64 w 1"/>
                  <a:gd name="T21" fmla="*/ 64 h 1"/>
                  <a:gd name="T22" fmla="*/ 64 w 1"/>
                  <a:gd name="T23" fmla="*/ 64 h 1"/>
                  <a:gd name="T24" fmla="*/ 64 w 1"/>
                  <a:gd name="T25" fmla="*/ 64 h 1"/>
                  <a:gd name="T26" fmla="*/ 64 w 1"/>
                  <a:gd name="T27" fmla="*/ 0 h 1"/>
                  <a:gd name="T28" fmla="*/ 0 w 1"/>
                  <a:gd name="T29" fmla="*/ 0 h 1"/>
                  <a:gd name="T30" fmla="*/ 0 w 1"/>
                  <a:gd name="T31" fmla="*/ 0 h 1"/>
                  <a:gd name="T32" fmla="*/ 0 w 1"/>
                  <a:gd name="T33" fmla="*/ 0 h 1"/>
                  <a:gd name="T34" fmla="*/ 0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0"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0" name="Freeform 241"/>
              <p:cNvSpPr>
                <a:spLocks noChangeArrowheads="1"/>
              </p:cNvSpPr>
              <p:nvPr/>
            </p:nvSpPr>
            <p:spPr bwMode="auto">
              <a:xfrm>
                <a:off x="38" y="876"/>
                <a:ext cx="2" cy="2"/>
              </a:xfrm>
              <a:custGeom>
                <a:avLst/>
                <a:gdLst>
                  <a:gd name="T0" fmla="*/ 64 w 1"/>
                  <a:gd name="T1" fmla="*/ 64 h 1"/>
                  <a:gd name="T2" fmla="*/ 0 w 1"/>
                  <a:gd name="T3" fmla="*/ 64 h 1"/>
                  <a:gd name="T4" fmla="*/ 0 w 1"/>
                  <a:gd name="T5" fmla="*/ 0 h 1"/>
                  <a:gd name="T6" fmla="*/ 64 w 1"/>
                  <a:gd name="T7" fmla="*/ 0 h 1"/>
                  <a:gd name="T8" fmla="*/ 64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0" y="1"/>
                    </a:cubicBezTo>
                    <a:cubicBezTo>
                      <a:pt x="0" y="1"/>
                      <a:pt x="0" y="0"/>
                      <a:pt x="0" y="0"/>
                    </a:cubicBezTo>
                    <a:cubicBezTo>
                      <a:pt x="0" y="0"/>
                      <a:pt x="1" y="0"/>
                      <a:pt x="1" y="0"/>
                    </a:cubicBezTo>
                    <a:cubicBezTo>
                      <a:pt x="1" y="0"/>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1" name="Freeform 242"/>
              <p:cNvSpPr>
                <a:spLocks noChangeArrowheads="1"/>
              </p:cNvSpPr>
              <p:nvPr/>
            </p:nvSpPr>
            <p:spPr bwMode="auto">
              <a:xfrm>
                <a:off x="38" y="876"/>
                <a:ext cx="2" cy="2"/>
              </a:xfrm>
              <a:custGeom>
                <a:avLst/>
                <a:gdLst>
                  <a:gd name="T0" fmla="*/ 64 w 1"/>
                  <a:gd name="T1" fmla="*/ 64 h 1"/>
                  <a:gd name="T2" fmla="*/ 64 w 1"/>
                  <a:gd name="T3" fmla="*/ 64 h 1"/>
                  <a:gd name="T4" fmla="*/ 64 w 1"/>
                  <a:gd name="T5" fmla="*/ 64 h 1"/>
                  <a:gd name="T6" fmla="*/ 0 w 1"/>
                  <a:gd name="T7" fmla="*/ 64 h 1"/>
                  <a:gd name="T8" fmla="*/ 0 w 1"/>
                  <a:gd name="T9" fmla="*/ 0 h 1"/>
                  <a:gd name="T10" fmla="*/ 0 w 1"/>
                  <a:gd name="T11" fmla="*/ 0 h 1"/>
                  <a:gd name="T12" fmla="*/ 64 w 1"/>
                  <a:gd name="T13" fmla="*/ 0 h 1"/>
                  <a:gd name="T14" fmla="*/ 64 w 1"/>
                  <a:gd name="T15" fmla="*/ 0 h 1"/>
                  <a:gd name="T16" fmla="*/ 64 w 1"/>
                  <a:gd name="T17" fmla="*/ 64 h 1"/>
                  <a:gd name="T18" fmla="*/ 64 w 1"/>
                  <a:gd name="T19" fmla="*/ 64 h 1"/>
                  <a:gd name="T20" fmla="*/ 64 w 1"/>
                  <a:gd name="T21" fmla="*/ 64 h 1"/>
                  <a:gd name="T22" fmla="*/ 64 w 1"/>
                  <a:gd name="T23" fmla="*/ 64 h 1"/>
                  <a:gd name="T24" fmla="*/ 64 w 1"/>
                  <a:gd name="T25" fmla="*/ 64 h 1"/>
                  <a:gd name="T26" fmla="*/ 64 w 1"/>
                  <a:gd name="T27" fmla="*/ 0 h 1"/>
                  <a:gd name="T28" fmla="*/ 64 w 1"/>
                  <a:gd name="T29" fmla="*/ 0 h 1"/>
                  <a:gd name="T30" fmla="*/ 0 w 1"/>
                  <a:gd name="T31" fmla="*/ 0 h 1"/>
                  <a:gd name="T32" fmla="*/ 0 w 1"/>
                  <a:gd name="T33" fmla="*/ 0 h 1"/>
                  <a:gd name="T34" fmla="*/ 0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0" y="0"/>
                      <a:pt x="0" y="0"/>
                      <a:pt x="0" y="0"/>
                    </a:cubicBezTo>
                    <a:cubicBezTo>
                      <a:pt x="0" y="0"/>
                      <a:pt x="0" y="0"/>
                      <a:pt x="0" y="0"/>
                    </a:cubicBezTo>
                    <a:cubicBezTo>
                      <a:pt x="0" y="1"/>
                      <a:pt x="0" y="1"/>
                      <a:pt x="0" y="1"/>
                    </a:cubicBezTo>
                    <a:cubicBezTo>
                      <a:pt x="0"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2" name="Freeform 243"/>
              <p:cNvSpPr>
                <a:spLocks noChangeArrowheads="1"/>
              </p:cNvSpPr>
              <p:nvPr/>
            </p:nvSpPr>
            <p:spPr bwMode="auto">
              <a:xfrm>
                <a:off x="45" y="871"/>
                <a:ext cx="2" cy="5"/>
              </a:xfrm>
              <a:custGeom>
                <a:avLst/>
                <a:gdLst>
                  <a:gd name="T0" fmla="*/ 64 w 1"/>
                  <a:gd name="T1" fmla="*/ 467 h 2"/>
                  <a:gd name="T2" fmla="*/ 64 w 1"/>
                  <a:gd name="T3" fmla="*/ 467 h 2"/>
                  <a:gd name="T4" fmla="*/ 0 w 1"/>
                  <a:gd name="T5" fmla="*/ 262 h 2"/>
                  <a:gd name="T6" fmla="*/ 64 w 1"/>
                  <a:gd name="T7" fmla="*/ 262 h 2"/>
                  <a:gd name="T8" fmla="*/ 64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1" y="2"/>
                      <a:pt x="1" y="2"/>
                    </a:cubicBezTo>
                    <a:cubicBezTo>
                      <a:pt x="0" y="1"/>
                      <a:pt x="0" y="1"/>
                      <a:pt x="0" y="1"/>
                    </a:cubicBezTo>
                    <a:cubicBezTo>
                      <a:pt x="1" y="0"/>
                      <a:pt x="1" y="1"/>
                      <a:pt x="1" y="1"/>
                    </a:cubicBezTo>
                    <a:cubicBezTo>
                      <a:pt x="1" y="1"/>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3" name="Freeform 244"/>
              <p:cNvSpPr>
                <a:spLocks noChangeArrowheads="1"/>
              </p:cNvSpPr>
              <p:nvPr/>
            </p:nvSpPr>
            <p:spPr bwMode="auto">
              <a:xfrm>
                <a:off x="45" y="874"/>
                <a:ext cx="2" cy="2"/>
              </a:xfrm>
              <a:custGeom>
                <a:avLst/>
                <a:gdLst>
                  <a:gd name="T0" fmla="*/ 64 w 1"/>
                  <a:gd name="T1" fmla="*/ 64 h 1"/>
                  <a:gd name="T2" fmla="*/ 64 w 1"/>
                  <a:gd name="T3" fmla="*/ 64 h 1"/>
                  <a:gd name="T4" fmla="*/ 64 w 1"/>
                  <a:gd name="T5" fmla="*/ 64 h 1"/>
                  <a:gd name="T6" fmla="*/ 64 w 1"/>
                  <a:gd name="T7" fmla="*/ 64 h 1"/>
                  <a:gd name="T8" fmla="*/ 0 w 1"/>
                  <a:gd name="T9" fmla="*/ 0 h 1"/>
                  <a:gd name="T10" fmla="*/ 0 w 1"/>
                  <a:gd name="T11" fmla="*/ 0 h 1"/>
                  <a:gd name="T12" fmla="*/ 64 w 1"/>
                  <a:gd name="T13" fmla="*/ 0 h 1"/>
                  <a:gd name="T14" fmla="*/ 64 w 1"/>
                  <a:gd name="T15" fmla="*/ 0 h 1"/>
                  <a:gd name="T16" fmla="*/ 64 w 1"/>
                  <a:gd name="T17" fmla="*/ 0 h 1"/>
                  <a:gd name="T18" fmla="*/ 64 w 1"/>
                  <a:gd name="T19" fmla="*/ 64 h 1"/>
                  <a:gd name="T20" fmla="*/ 64 w 1"/>
                  <a:gd name="T21" fmla="*/ 64 h 1"/>
                  <a:gd name="T22" fmla="*/ 64 w 1"/>
                  <a:gd name="T23" fmla="*/ 64 h 1"/>
                  <a:gd name="T24" fmla="*/ 64 w 1"/>
                  <a:gd name="T25" fmla="*/ 0 h 1"/>
                  <a:gd name="T26" fmla="*/ 64 w 1"/>
                  <a:gd name="T27" fmla="*/ 0 h 1"/>
                  <a:gd name="T28" fmla="*/ 64 w 1"/>
                  <a:gd name="T29" fmla="*/ 0 h 1"/>
                  <a:gd name="T30" fmla="*/ 0 w 1"/>
                  <a:gd name="T31" fmla="*/ 0 h 1"/>
                  <a:gd name="T32" fmla="*/ 0 w 1"/>
                  <a:gd name="T33" fmla="*/ 0 h 1"/>
                  <a:gd name="T34" fmla="*/ 64 w 1"/>
                  <a:gd name="T35" fmla="*/ 64 h 1"/>
                  <a:gd name="T36" fmla="*/ 64 w 1"/>
                  <a:gd name="T37" fmla="*/ 64 h 1"/>
                  <a:gd name="T38" fmla="*/ 64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1"/>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0" y="0"/>
                      <a:pt x="0" y="0"/>
                    </a:cubicBezTo>
                    <a:cubicBezTo>
                      <a:pt x="0" y="0"/>
                      <a:pt x="0" y="0"/>
                      <a:pt x="0" y="0"/>
                    </a:cubicBezTo>
                    <a:cubicBezTo>
                      <a:pt x="0" y="0"/>
                      <a:pt x="0" y="0"/>
                      <a:pt x="1" y="1"/>
                    </a:cubicBezTo>
                    <a:cubicBezTo>
                      <a:pt x="1"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4" name="Freeform 245"/>
              <p:cNvSpPr>
                <a:spLocks noChangeArrowheads="1"/>
              </p:cNvSpPr>
              <p:nvPr/>
            </p:nvSpPr>
            <p:spPr bwMode="auto">
              <a:xfrm>
                <a:off x="42" y="874"/>
                <a:ext cx="3" cy="4"/>
              </a:xfrm>
              <a:custGeom>
                <a:avLst/>
                <a:gdLst>
                  <a:gd name="T0" fmla="*/ 729 w 1"/>
                  <a:gd name="T1" fmla="*/ 128 h 2"/>
                  <a:gd name="T2" fmla="*/ 0 w 1"/>
                  <a:gd name="T3" fmla="*/ 128 h 2"/>
                  <a:gd name="T4" fmla="*/ 0 w 1"/>
                  <a:gd name="T5" fmla="*/ 0 h 2"/>
                  <a:gd name="T6" fmla="*/ 729 w 1"/>
                  <a:gd name="T7" fmla="*/ 64 h 2"/>
                  <a:gd name="T8" fmla="*/ 729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0"/>
                    </a:cubicBezTo>
                    <a:cubicBezTo>
                      <a:pt x="0" y="0"/>
                      <a:pt x="1" y="0"/>
                      <a:pt x="1" y="1"/>
                    </a:cubicBezTo>
                    <a:cubicBezTo>
                      <a:pt x="1" y="1"/>
                      <a:pt x="1" y="1"/>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5" name="Freeform 246"/>
              <p:cNvSpPr>
                <a:spLocks noChangeArrowheads="1"/>
              </p:cNvSpPr>
              <p:nvPr/>
            </p:nvSpPr>
            <p:spPr bwMode="auto">
              <a:xfrm>
                <a:off x="42" y="874"/>
                <a:ext cx="3" cy="4"/>
              </a:xfrm>
              <a:custGeom>
                <a:avLst/>
                <a:gdLst>
                  <a:gd name="T0" fmla="*/ 729 w 1"/>
                  <a:gd name="T1" fmla="*/ 128 h 2"/>
                  <a:gd name="T2" fmla="*/ 729 w 1"/>
                  <a:gd name="T3" fmla="*/ 128 h 2"/>
                  <a:gd name="T4" fmla="*/ 729 w 1"/>
                  <a:gd name="T5" fmla="*/ 128 h 2"/>
                  <a:gd name="T6" fmla="*/ 0 w 1"/>
                  <a:gd name="T7" fmla="*/ 128 h 2"/>
                  <a:gd name="T8" fmla="*/ 0 w 1"/>
                  <a:gd name="T9" fmla="*/ 64 h 2"/>
                  <a:gd name="T10" fmla="*/ 0 w 1"/>
                  <a:gd name="T11" fmla="*/ 0 h 2"/>
                  <a:gd name="T12" fmla="*/ 0 w 1"/>
                  <a:gd name="T13" fmla="*/ 0 h 2"/>
                  <a:gd name="T14" fmla="*/ 729 w 1"/>
                  <a:gd name="T15" fmla="*/ 64 h 2"/>
                  <a:gd name="T16" fmla="*/ 729 w 1"/>
                  <a:gd name="T17" fmla="*/ 64 h 2"/>
                  <a:gd name="T18" fmla="*/ 729 w 1"/>
                  <a:gd name="T19" fmla="*/ 128 h 2"/>
                  <a:gd name="T20" fmla="*/ 729 w 1"/>
                  <a:gd name="T21" fmla="*/ 128 h 2"/>
                  <a:gd name="T22" fmla="*/ 729 w 1"/>
                  <a:gd name="T23" fmla="*/ 128 h 2"/>
                  <a:gd name="T24" fmla="*/ 729 w 1"/>
                  <a:gd name="T25" fmla="*/ 64 h 2"/>
                  <a:gd name="T26" fmla="*/ 729 w 1"/>
                  <a:gd name="T27" fmla="*/ 64 h 2"/>
                  <a:gd name="T28" fmla="*/ 0 w 1"/>
                  <a:gd name="T29" fmla="*/ 0 h 2"/>
                  <a:gd name="T30" fmla="*/ 0 w 1"/>
                  <a:gd name="T31" fmla="*/ 0 h 2"/>
                  <a:gd name="T32" fmla="*/ 0 w 1"/>
                  <a:gd name="T33" fmla="*/ 64 h 2"/>
                  <a:gd name="T34" fmla="*/ 0 w 1"/>
                  <a:gd name="T35" fmla="*/ 128 h 2"/>
                  <a:gd name="T36" fmla="*/ 729 w 1"/>
                  <a:gd name="T37" fmla="*/ 128 h 2"/>
                  <a:gd name="T38" fmla="*/ 729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1" y="2"/>
                    </a:cubicBezTo>
                    <a:cubicBezTo>
                      <a:pt x="0" y="2"/>
                      <a:pt x="0" y="2"/>
                      <a:pt x="0" y="2"/>
                    </a:cubicBezTo>
                    <a:cubicBezTo>
                      <a:pt x="0" y="1"/>
                      <a:pt x="0" y="1"/>
                      <a:pt x="0" y="1"/>
                    </a:cubicBezTo>
                    <a:cubicBezTo>
                      <a:pt x="0" y="1"/>
                      <a:pt x="0" y="1"/>
                      <a:pt x="0" y="0"/>
                    </a:cubicBezTo>
                    <a:cubicBezTo>
                      <a:pt x="0" y="0"/>
                      <a:pt x="0" y="0"/>
                      <a:pt x="0" y="0"/>
                    </a:cubicBezTo>
                    <a:cubicBezTo>
                      <a:pt x="0" y="0"/>
                      <a:pt x="1" y="0"/>
                      <a:pt x="1" y="1"/>
                    </a:cubicBezTo>
                    <a:cubicBezTo>
                      <a:pt x="1" y="1"/>
                      <a:pt x="1" y="1"/>
                      <a:pt x="1" y="1"/>
                    </a:cubicBezTo>
                    <a:cubicBezTo>
                      <a:pt x="1" y="1"/>
                      <a:pt x="1" y="2"/>
                      <a:pt x="1" y="2"/>
                    </a:cubicBezTo>
                    <a:cubicBezTo>
                      <a:pt x="1" y="2"/>
                      <a:pt x="1" y="2"/>
                      <a:pt x="1" y="2"/>
                    </a:cubicBezTo>
                    <a:cubicBezTo>
                      <a:pt x="1" y="2"/>
                      <a:pt x="1" y="2"/>
                      <a:pt x="1" y="2"/>
                    </a:cubicBezTo>
                    <a:cubicBezTo>
                      <a:pt x="1" y="2"/>
                      <a:pt x="1" y="1"/>
                      <a:pt x="1" y="1"/>
                    </a:cubicBezTo>
                    <a:cubicBezTo>
                      <a:pt x="1" y="1"/>
                      <a:pt x="1" y="1"/>
                      <a:pt x="1" y="1"/>
                    </a:cubicBezTo>
                    <a:cubicBezTo>
                      <a:pt x="1" y="0"/>
                      <a:pt x="0" y="0"/>
                      <a:pt x="0" y="0"/>
                    </a:cubicBezTo>
                    <a:cubicBezTo>
                      <a:pt x="0" y="0"/>
                      <a:pt x="0" y="0"/>
                      <a:pt x="0" y="0"/>
                    </a:cubicBezTo>
                    <a:cubicBezTo>
                      <a:pt x="0" y="1"/>
                      <a:pt x="0" y="1"/>
                      <a:pt x="0" y="1"/>
                    </a:cubicBezTo>
                    <a:cubicBezTo>
                      <a:pt x="0" y="1"/>
                      <a:pt x="0" y="1"/>
                      <a:pt x="0" y="2"/>
                    </a:cubicBezTo>
                    <a:cubicBezTo>
                      <a:pt x="0" y="2"/>
                      <a:pt x="0" y="2"/>
                      <a:pt x="1" y="2"/>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6" name="Freeform 247"/>
              <p:cNvSpPr>
                <a:spLocks noChangeArrowheads="1"/>
              </p:cNvSpPr>
              <p:nvPr/>
            </p:nvSpPr>
            <p:spPr bwMode="auto">
              <a:xfrm>
                <a:off x="47" y="871"/>
                <a:ext cx="3" cy="3"/>
              </a:xfrm>
              <a:custGeom>
                <a:avLst/>
                <a:gdLst>
                  <a:gd name="T0" fmla="*/ 729 w 1"/>
                  <a:gd name="T1" fmla="*/ 729 h 1"/>
                  <a:gd name="T2" fmla="*/ 729 w 1"/>
                  <a:gd name="T3" fmla="*/ 0 h 1"/>
                  <a:gd name="T4" fmla="*/ 0 w 1"/>
                  <a:gd name="T5" fmla="*/ 0 h 1"/>
                  <a:gd name="T6" fmla="*/ 729 w 1"/>
                  <a:gd name="T7" fmla="*/ 0 h 1"/>
                  <a:gd name="T8" fmla="*/ 729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1" y="0"/>
                    </a:cubicBezTo>
                    <a:cubicBezTo>
                      <a:pt x="0" y="0"/>
                      <a:pt x="0" y="0"/>
                      <a:pt x="0" y="0"/>
                    </a:cubicBezTo>
                    <a:cubicBezTo>
                      <a:pt x="1" y="0"/>
                      <a:pt x="1" y="0"/>
                      <a:pt x="1" y="0"/>
                    </a:cubicBezTo>
                    <a:cubicBezTo>
                      <a:pt x="1" y="0"/>
                      <a:pt x="1" y="0"/>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7" name="Freeform 248"/>
              <p:cNvSpPr>
                <a:spLocks noChangeArrowheads="1"/>
              </p:cNvSpPr>
              <p:nvPr/>
            </p:nvSpPr>
            <p:spPr bwMode="auto">
              <a:xfrm>
                <a:off x="47" y="871"/>
                <a:ext cx="3" cy="3"/>
              </a:xfrm>
              <a:custGeom>
                <a:avLst/>
                <a:gdLst>
                  <a:gd name="T0" fmla="*/ 729 w 1"/>
                  <a:gd name="T1" fmla="*/ 729 h 1"/>
                  <a:gd name="T2" fmla="*/ 729 w 1"/>
                  <a:gd name="T3" fmla="*/ 729 h 1"/>
                  <a:gd name="T4" fmla="*/ 729 w 1"/>
                  <a:gd name="T5" fmla="*/ 729 h 1"/>
                  <a:gd name="T6" fmla="*/ 729 w 1"/>
                  <a:gd name="T7" fmla="*/ 0 h 1"/>
                  <a:gd name="T8" fmla="*/ 0 w 1"/>
                  <a:gd name="T9" fmla="*/ 0 h 1"/>
                  <a:gd name="T10" fmla="*/ 0 w 1"/>
                  <a:gd name="T11" fmla="*/ 0 h 1"/>
                  <a:gd name="T12" fmla="*/ 729 w 1"/>
                  <a:gd name="T13" fmla="*/ 0 h 1"/>
                  <a:gd name="T14" fmla="*/ 729 w 1"/>
                  <a:gd name="T15" fmla="*/ 0 h 1"/>
                  <a:gd name="T16" fmla="*/ 729 w 1"/>
                  <a:gd name="T17" fmla="*/ 0 h 1"/>
                  <a:gd name="T18" fmla="*/ 729 w 1"/>
                  <a:gd name="T19" fmla="*/ 729 h 1"/>
                  <a:gd name="T20" fmla="*/ 729 w 1"/>
                  <a:gd name="T21" fmla="*/ 729 h 1"/>
                  <a:gd name="T22" fmla="*/ 729 w 1"/>
                  <a:gd name="T23" fmla="*/ 729 h 1"/>
                  <a:gd name="T24" fmla="*/ 729 w 1"/>
                  <a:gd name="T25" fmla="*/ 0 h 1"/>
                  <a:gd name="T26" fmla="*/ 729 w 1"/>
                  <a:gd name="T27" fmla="*/ 0 h 1"/>
                  <a:gd name="T28" fmla="*/ 729 w 1"/>
                  <a:gd name="T29" fmla="*/ 0 h 1"/>
                  <a:gd name="T30" fmla="*/ 0 w 1"/>
                  <a:gd name="T31" fmla="*/ 0 h 1"/>
                  <a:gd name="T32" fmla="*/ 0 w 1"/>
                  <a:gd name="T33" fmla="*/ 0 h 1"/>
                  <a:gd name="T34" fmla="*/ 729 w 1"/>
                  <a:gd name="T35" fmla="*/ 0 h 1"/>
                  <a:gd name="T36" fmla="*/ 729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1" y="0"/>
                    </a:cubicBezTo>
                    <a:cubicBezTo>
                      <a:pt x="1"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8" name="Freeform 249"/>
              <p:cNvSpPr>
                <a:spLocks noChangeArrowheads="1"/>
              </p:cNvSpPr>
              <p:nvPr/>
            </p:nvSpPr>
            <p:spPr bwMode="auto">
              <a:xfrm>
                <a:off x="50" y="869"/>
                <a:ext cx="2" cy="1"/>
              </a:xfrm>
              <a:custGeom>
                <a:avLst/>
                <a:gdLst>
                  <a:gd name="T0" fmla="*/ 64 w 1"/>
                  <a:gd name="T1" fmla="*/ 0 h 1"/>
                  <a:gd name="T2" fmla="*/ 0 w 1"/>
                  <a:gd name="T3" fmla="*/ 0 h 1"/>
                  <a:gd name="T4" fmla="*/ 0 w 1"/>
                  <a:gd name="T5" fmla="*/ 0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0" y="0"/>
                      <a:pt x="0" y="0"/>
                      <a:pt x="0" y="0"/>
                    </a:cubicBezTo>
                    <a:cubicBezTo>
                      <a:pt x="0" y="0"/>
                      <a:pt x="0" y="0"/>
                      <a:pt x="0" y="0"/>
                    </a:cubicBezTo>
                    <a:cubicBezTo>
                      <a:pt x="0" y="0"/>
                      <a:pt x="0" y="0"/>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49" name="Freeform 250"/>
              <p:cNvSpPr>
                <a:spLocks noChangeArrowheads="1"/>
              </p:cNvSpPr>
              <p:nvPr/>
            </p:nvSpPr>
            <p:spPr bwMode="auto">
              <a:xfrm>
                <a:off x="50" y="869"/>
                <a:ext cx="2" cy="1"/>
              </a:xfrm>
              <a:custGeom>
                <a:avLst/>
                <a:gdLst>
                  <a:gd name="T0" fmla="*/ 64 w 1"/>
                  <a:gd name="T1" fmla="*/ 0 h 1"/>
                  <a:gd name="T2" fmla="*/ 64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0" name="Freeform 251"/>
              <p:cNvSpPr>
                <a:spLocks noChangeArrowheads="1"/>
              </p:cNvSpPr>
              <p:nvPr/>
            </p:nvSpPr>
            <p:spPr bwMode="auto">
              <a:xfrm>
                <a:off x="50" y="867"/>
                <a:ext cx="2" cy="1"/>
              </a:xfrm>
              <a:custGeom>
                <a:avLst/>
                <a:gdLst>
                  <a:gd name="T0" fmla="*/ 64 w 1"/>
                  <a:gd name="T1" fmla="*/ 0 h 1"/>
                  <a:gd name="T2" fmla="*/ 0 w 1"/>
                  <a:gd name="T3" fmla="*/ 0 h 1"/>
                  <a:gd name="T4" fmla="*/ 0 w 1"/>
                  <a:gd name="T5" fmla="*/ 0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0" y="0"/>
                    </a:cubicBezTo>
                    <a:cubicBezTo>
                      <a:pt x="0" y="0"/>
                      <a:pt x="0" y="0"/>
                      <a:pt x="0" y="0"/>
                    </a:cubicBezTo>
                    <a:cubicBezTo>
                      <a:pt x="0"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1" name="Freeform 252"/>
              <p:cNvSpPr>
                <a:spLocks noChangeArrowheads="1"/>
              </p:cNvSpPr>
              <p:nvPr/>
            </p:nvSpPr>
            <p:spPr bwMode="auto">
              <a:xfrm>
                <a:off x="50" y="867"/>
                <a:ext cx="2" cy="1"/>
              </a:xfrm>
              <a:custGeom>
                <a:avLst/>
                <a:gdLst>
                  <a:gd name="T0" fmla="*/ 64 w 1"/>
                  <a:gd name="T1" fmla="*/ 0 h 1"/>
                  <a:gd name="T2" fmla="*/ 64 w 1"/>
                  <a:gd name="T3" fmla="*/ 0 h 1"/>
                  <a:gd name="T4" fmla="*/ 64 w 1"/>
                  <a:gd name="T5" fmla="*/ 0 h 1"/>
                  <a:gd name="T6" fmla="*/ 0 w 1"/>
                  <a:gd name="T7" fmla="*/ 0 h 1"/>
                  <a:gd name="T8" fmla="*/ 0 w 1"/>
                  <a:gd name="T9" fmla="*/ 0 h 1"/>
                  <a:gd name="T10" fmla="*/ 0 w 1"/>
                  <a:gd name="T11" fmla="*/ 0 h 1"/>
                  <a:gd name="T12" fmla="*/ 64 w 1"/>
                  <a:gd name="T13" fmla="*/ 0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64 w 1"/>
                  <a:gd name="T29" fmla="*/ 0 h 1"/>
                  <a:gd name="T30" fmla="*/ 0 w 1"/>
                  <a:gd name="T31" fmla="*/ 0 h 1"/>
                  <a:gd name="T32" fmla="*/ 0 w 1"/>
                  <a:gd name="T33" fmla="*/ 0 h 1"/>
                  <a:gd name="T34" fmla="*/ 0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2" name="Freeform 253"/>
              <p:cNvSpPr>
                <a:spLocks noChangeArrowheads="1"/>
              </p:cNvSpPr>
              <p:nvPr/>
            </p:nvSpPr>
            <p:spPr bwMode="auto">
              <a:xfrm>
                <a:off x="28" y="874"/>
                <a:ext cx="3" cy="4"/>
              </a:xfrm>
              <a:custGeom>
                <a:avLst/>
                <a:gdLst>
                  <a:gd name="T0" fmla="*/ 729 w 1"/>
                  <a:gd name="T1" fmla="*/ 128 h 2"/>
                  <a:gd name="T2" fmla="*/ 0 w 1"/>
                  <a:gd name="T3" fmla="*/ 128 h 2"/>
                  <a:gd name="T4" fmla="*/ 0 w 1"/>
                  <a:gd name="T5" fmla="*/ 64 h 2"/>
                  <a:gd name="T6" fmla="*/ 729 w 1"/>
                  <a:gd name="T7" fmla="*/ 64 h 2"/>
                  <a:gd name="T8" fmla="*/ 729 w 1"/>
                  <a:gd name="T9" fmla="*/ 128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1"/>
                    </a:cubicBezTo>
                    <a:cubicBezTo>
                      <a:pt x="0" y="0"/>
                      <a:pt x="1" y="0"/>
                      <a:pt x="1" y="1"/>
                    </a:cubicBezTo>
                    <a:cubicBezTo>
                      <a:pt x="1" y="1"/>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3" name="Freeform 254"/>
              <p:cNvSpPr>
                <a:spLocks noChangeArrowheads="1"/>
              </p:cNvSpPr>
              <p:nvPr/>
            </p:nvSpPr>
            <p:spPr bwMode="auto">
              <a:xfrm>
                <a:off x="28" y="874"/>
                <a:ext cx="3" cy="4"/>
              </a:xfrm>
              <a:custGeom>
                <a:avLst/>
                <a:gdLst>
                  <a:gd name="T0" fmla="*/ 729 w 1"/>
                  <a:gd name="T1" fmla="*/ 128 h 2"/>
                  <a:gd name="T2" fmla="*/ 729 w 1"/>
                  <a:gd name="T3" fmla="*/ 128 h 2"/>
                  <a:gd name="T4" fmla="*/ 0 w 1"/>
                  <a:gd name="T5" fmla="*/ 128 h 2"/>
                  <a:gd name="T6" fmla="*/ 0 w 1"/>
                  <a:gd name="T7" fmla="*/ 128 h 2"/>
                  <a:gd name="T8" fmla="*/ 0 w 1"/>
                  <a:gd name="T9" fmla="*/ 64 h 2"/>
                  <a:gd name="T10" fmla="*/ 0 w 1"/>
                  <a:gd name="T11" fmla="*/ 64 h 2"/>
                  <a:gd name="T12" fmla="*/ 0 w 1"/>
                  <a:gd name="T13" fmla="*/ 0 h 2"/>
                  <a:gd name="T14" fmla="*/ 729 w 1"/>
                  <a:gd name="T15" fmla="*/ 64 h 2"/>
                  <a:gd name="T16" fmla="*/ 729 w 1"/>
                  <a:gd name="T17" fmla="*/ 128 h 2"/>
                  <a:gd name="T18" fmla="*/ 729 w 1"/>
                  <a:gd name="T19" fmla="*/ 128 h 2"/>
                  <a:gd name="T20" fmla="*/ 729 w 1"/>
                  <a:gd name="T21" fmla="*/ 128 h 2"/>
                  <a:gd name="T22" fmla="*/ 729 w 1"/>
                  <a:gd name="T23" fmla="*/ 128 h 2"/>
                  <a:gd name="T24" fmla="*/ 729 w 1"/>
                  <a:gd name="T25" fmla="*/ 128 h 2"/>
                  <a:gd name="T26" fmla="*/ 729 w 1"/>
                  <a:gd name="T27" fmla="*/ 64 h 2"/>
                  <a:gd name="T28" fmla="*/ 0 w 1"/>
                  <a:gd name="T29" fmla="*/ 0 h 2"/>
                  <a:gd name="T30" fmla="*/ 0 w 1"/>
                  <a:gd name="T31" fmla="*/ 64 h 2"/>
                  <a:gd name="T32" fmla="*/ 0 w 1"/>
                  <a:gd name="T33" fmla="*/ 64 h 2"/>
                  <a:gd name="T34" fmla="*/ 0 w 1"/>
                  <a:gd name="T35" fmla="*/ 128 h 2"/>
                  <a:gd name="T36" fmla="*/ 0 w 1"/>
                  <a:gd name="T37" fmla="*/ 128 h 2"/>
                  <a:gd name="T38" fmla="*/ 729 w 1"/>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0" y="2"/>
                    </a:cubicBezTo>
                    <a:cubicBezTo>
                      <a:pt x="0" y="2"/>
                      <a:pt x="0" y="2"/>
                      <a:pt x="0" y="2"/>
                    </a:cubicBezTo>
                    <a:cubicBezTo>
                      <a:pt x="0" y="1"/>
                      <a:pt x="0" y="1"/>
                      <a:pt x="0" y="1"/>
                    </a:cubicBezTo>
                    <a:cubicBezTo>
                      <a:pt x="0" y="1"/>
                      <a:pt x="0" y="1"/>
                      <a:pt x="0" y="1"/>
                    </a:cubicBezTo>
                    <a:cubicBezTo>
                      <a:pt x="0" y="0"/>
                      <a:pt x="0" y="0"/>
                      <a:pt x="0" y="0"/>
                    </a:cubicBezTo>
                    <a:cubicBezTo>
                      <a:pt x="1" y="1"/>
                      <a:pt x="1" y="1"/>
                      <a:pt x="1" y="1"/>
                    </a:cubicBezTo>
                    <a:cubicBezTo>
                      <a:pt x="1" y="1"/>
                      <a:pt x="1" y="1"/>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1" y="1"/>
                      <a:pt x="1" y="1"/>
                      <a:pt x="0" y="0"/>
                    </a:cubicBezTo>
                    <a:cubicBezTo>
                      <a:pt x="0" y="0"/>
                      <a:pt x="0" y="0"/>
                      <a:pt x="0" y="1"/>
                    </a:cubicBezTo>
                    <a:cubicBezTo>
                      <a:pt x="0" y="1"/>
                      <a:pt x="0" y="1"/>
                      <a:pt x="0" y="1"/>
                    </a:cubicBezTo>
                    <a:cubicBezTo>
                      <a:pt x="0" y="1"/>
                      <a:pt x="0" y="1"/>
                      <a:pt x="0" y="2"/>
                    </a:cubicBezTo>
                    <a:cubicBezTo>
                      <a:pt x="0" y="2"/>
                      <a:pt x="0" y="2"/>
                      <a:pt x="0" y="2"/>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4" name="Freeform 255"/>
              <p:cNvSpPr>
                <a:spLocks noChangeArrowheads="1"/>
              </p:cNvSpPr>
              <p:nvPr/>
            </p:nvSpPr>
            <p:spPr bwMode="auto">
              <a:xfrm>
                <a:off x="50" y="864"/>
                <a:ext cx="2" cy="1"/>
              </a:xfrm>
              <a:custGeom>
                <a:avLst/>
                <a:gdLst>
                  <a:gd name="T0" fmla="*/ 64 w 1"/>
                  <a:gd name="T1" fmla="*/ 0 h 1"/>
                  <a:gd name="T2" fmla="*/ 64 w 1"/>
                  <a:gd name="T3" fmla="*/ 0 h 1"/>
                  <a:gd name="T4" fmla="*/ 64 w 1"/>
                  <a:gd name="T5" fmla="*/ 0 h 1"/>
                  <a:gd name="T6" fmla="*/ 64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0" y="0"/>
                      <a:pt x="0" y="0"/>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5" name="Freeform 256"/>
              <p:cNvSpPr>
                <a:spLocks noChangeArrowheads="1"/>
              </p:cNvSpPr>
              <p:nvPr/>
            </p:nvSpPr>
            <p:spPr bwMode="auto">
              <a:xfrm>
                <a:off x="50" y="864"/>
                <a:ext cx="2" cy="1"/>
              </a:xfrm>
              <a:custGeom>
                <a:avLst/>
                <a:gdLst>
                  <a:gd name="T0" fmla="*/ 64 w 1"/>
                  <a:gd name="T1" fmla="*/ 0 h 1"/>
                  <a:gd name="T2" fmla="*/ 64 w 1"/>
                  <a:gd name="T3" fmla="*/ 0 h 1"/>
                  <a:gd name="T4" fmla="*/ 64 w 1"/>
                  <a:gd name="T5" fmla="*/ 0 h 1"/>
                  <a:gd name="T6" fmla="*/ 64 w 1"/>
                  <a:gd name="T7" fmla="*/ 0 h 1"/>
                  <a:gd name="T8" fmla="*/ 0 w 1"/>
                  <a:gd name="T9" fmla="*/ 0 h 1"/>
                  <a:gd name="T10" fmla="*/ 64 w 1"/>
                  <a:gd name="T11" fmla="*/ 0 h 1"/>
                  <a:gd name="T12" fmla="*/ 64 w 1"/>
                  <a:gd name="T13" fmla="*/ 0 h 1"/>
                  <a:gd name="T14" fmla="*/ 64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64 w 1"/>
                  <a:gd name="T27" fmla="*/ 0 h 1"/>
                  <a:gd name="T28" fmla="*/ 64 w 1"/>
                  <a:gd name="T29" fmla="*/ 0 h 1"/>
                  <a:gd name="T30" fmla="*/ 64 w 1"/>
                  <a:gd name="T31" fmla="*/ 0 h 1"/>
                  <a:gd name="T32" fmla="*/ 0 w 1"/>
                  <a:gd name="T33" fmla="*/ 0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1" y="0"/>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6" name="Freeform 257"/>
              <p:cNvSpPr>
                <a:spLocks noChangeArrowheads="1"/>
              </p:cNvSpPr>
              <p:nvPr/>
            </p:nvSpPr>
            <p:spPr bwMode="auto">
              <a:xfrm>
                <a:off x="45" y="782"/>
                <a:ext cx="78" cy="85"/>
              </a:xfrm>
              <a:custGeom>
                <a:avLst/>
                <a:gdLst>
                  <a:gd name="T0" fmla="*/ 5614 w 33"/>
                  <a:gd name="T1" fmla="*/ 524 h 36"/>
                  <a:gd name="T2" fmla="*/ 1900 w 33"/>
                  <a:gd name="T3" fmla="*/ 2581 h 36"/>
                  <a:gd name="T4" fmla="*/ 5744 w 33"/>
                  <a:gd name="T5" fmla="*/ 659 h 36"/>
                  <a:gd name="T6" fmla="*/ 369 w 33"/>
                  <a:gd name="T7" fmla="*/ 6255 h 36"/>
                  <a:gd name="T8" fmla="*/ 4715 w 33"/>
                  <a:gd name="T9" fmla="*/ 368 h 36"/>
                  <a:gd name="T10" fmla="*/ 5614 w 33"/>
                  <a:gd name="T11" fmla="*/ 524 h 36"/>
                  <a:gd name="T12" fmla="*/ 0 60000 65536"/>
                  <a:gd name="T13" fmla="*/ 0 60000 65536"/>
                  <a:gd name="T14" fmla="*/ 0 60000 65536"/>
                  <a:gd name="T15" fmla="*/ 0 60000 65536"/>
                  <a:gd name="T16" fmla="*/ 0 60000 65536"/>
                  <a:gd name="T17" fmla="*/ 0 60000 65536"/>
                  <a:gd name="T18" fmla="*/ 0 w 33"/>
                  <a:gd name="T19" fmla="*/ 0 h 36"/>
                  <a:gd name="T20" fmla="*/ 33 w 33"/>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3" h="36">
                    <a:moveTo>
                      <a:pt x="32" y="3"/>
                    </a:moveTo>
                    <a:cubicBezTo>
                      <a:pt x="23" y="5"/>
                      <a:pt x="15" y="6"/>
                      <a:pt x="11" y="15"/>
                    </a:cubicBezTo>
                    <a:cubicBezTo>
                      <a:pt x="17" y="8"/>
                      <a:pt x="24" y="8"/>
                      <a:pt x="33" y="4"/>
                    </a:cubicBezTo>
                    <a:cubicBezTo>
                      <a:pt x="22" y="17"/>
                      <a:pt x="8" y="17"/>
                      <a:pt x="2" y="36"/>
                    </a:cubicBezTo>
                    <a:cubicBezTo>
                      <a:pt x="0" y="26"/>
                      <a:pt x="5" y="0"/>
                      <a:pt x="27" y="2"/>
                    </a:cubicBezTo>
                    <a:cubicBezTo>
                      <a:pt x="30" y="2"/>
                      <a:pt x="31" y="3"/>
                      <a:pt x="3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7" name="Freeform 258"/>
              <p:cNvSpPr>
                <a:spLocks noChangeArrowheads="1"/>
              </p:cNvSpPr>
              <p:nvPr/>
            </p:nvSpPr>
            <p:spPr bwMode="auto">
              <a:xfrm>
                <a:off x="66" y="793"/>
                <a:ext cx="71" cy="64"/>
              </a:xfrm>
              <a:custGeom>
                <a:avLst/>
                <a:gdLst>
                  <a:gd name="T0" fmla="*/ 4385 w 30"/>
                  <a:gd name="T1" fmla="*/ 0 h 27"/>
                  <a:gd name="T2" fmla="*/ 2823 w 30"/>
                  <a:gd name="T3" fmla="*/ 3501 h 27"/>
                  <a:gd name="T4" fmla="*/ 4241 w 30"/>
                  <a:gd name="T5" fmla="*/ 0 h 27"/>
                  <a:gd name="T6" fmla="*/ 0 w 30"/>
                  <a:gd name="T7" fmla="*/ 4793 h 27"/>
                  <a:gd name="T8" fmla="*/ 4733 w 30"/>
                  <a:gd name="T9" fmla="*/ 1041 h 27"/>
                  <a:gd name="T10" fmla="*/ 4385 w 30"/>
                  <a:gd name="T11" fmla="*/ 0 h 27"/>
                  <a:gd name="T12" fmla="*/ 0 60000 65536"/>
                  <a:gd name="T13" fmla="*/ 0 60000 65536"/>
                  <a:gd name="T14" fmla="*/ 0 60000 65536"/>
                  <a:gd name="T15" fmla="*/ 0 60000 65536"/>
                  <a:gd name="T16" fmla="*/ 0 60000 65536"/>
                  <a:gd name="T17" fmla="*/ 0 60000 65536"/>
                  <a:gd name="T18" fmla="*/ 0 w 30"/>
                  <a:gd name="T19" fmla="*/ 0 h 27"/>
                  <a:gd name="T20" fmla="*/ 30 w 30"/>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0" h="27">
                    <a:moveTo>
                      <a:pt x="25" y="0"/>
                    </a:moveTo>
                    <a:cubicBezTo>
                      <a:pt x="24" y="9"/>
                      <a:pt x="24" y="16"/>
                      <a:pt x="16" y="20"/>
                    </a:cubicBezTo>
                    <a:cubicBezTo>
                      <a:pt x="22" y="14"/>
                      <a:pt x="21" y="8"/>
                      <a:pt x="24" y="0"/>
                    </a:cubicBezTo>
                    <a:cubicBezTo>
                      <a:pt x="11" y="12"/>
                      <a:pt x="12" y="24"/>
                      <a:pt x="0" y="27"/>
                    </a:cubicBezTo>
                    <a:cubicBezTo>
                      <a:pt x="12" y="27"/>
                      <a:pt x="30" y="23"/>
                      <a:pt x="27" y="6"/>
                    </a:cubicBezTo>
                    <a:cubicBezTo>
                      <a:pt x="27" y="3"/>
                      <a:pt x="25" y="1"/>
                      <a:pt x="25"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8" name="Freeform 259"/>
              <p:cNvSpPr>
                <a:spLocks noChangeArrowheads="1"/>
              </p:cNvSpPr>
              <p:nvPr/>
            </p:nvSpPr>
            <p:spPr bwMode="auto">
              <a:xfrm>
                <a:off x="50" y="829"/>
                <a:ext cx="47" cy="97"/>
              </a:xfrm>
              <a:custGeom>
                <a:avLst/>
                <a:gdLst>
                  <a:gd name="T0" fmla="*/ 3027 w 20"/>
                  <a:gd name="T1" fmla="*/ 6835 h 41"/>
                  <a:gd name="T2" fmla="*/ 2009 w 20"/>
                  <a:gd name="T3" fmla="*/ 7048 h 41"/>
                  <a:gd name="T4" fmla="*/ 1375 w 20"/>
                  <a:gd name="T5" fmla="*/ 6303 h 41"/>
                  <a:gd name="T6" fmla="*/ 1492 w 20"/>
                  <a:gd name="T7" fmla="*/ 873 h 41"/>
                  <a:gd name="T8" fmla="*/ 2373 w 20"/>
                  <a:gd name="T9" fmla="*/ 156 h 41"/>
                  <a:gd name="T10" fmla="*/ 2507 w 20"/>
                  <a:gd name="T11" fmla="*/ 0 h 41"/>
                  <a:gd name="T12" fmla="*/ 635 w 20"/>
                  <a:gd name="T13" fmla="*/ 2451 h 41"/>
                  <a:gd name="T14" fmla="*/ 635 w 20"/>
                  <a:gd name="T15" fmla="*/ 5257 h 41"/>
                  <a:gd name="T16" fmla="*/ 1492 w 20"/>
                  <a:gd name="T17" fmla="*/ 6516 h 41"/>
                  <a:gd name="T18" fmla="*/ 2507 w 20"/>
                  <a:gd name="T19" fmla="*/ 7048 h 41"/>
                  <a:gd name="T20" fmla="*/ 3027 w 20"/>
                  <a:gd name="T21" fmla="*/ 6835 h 41"/>
                  <a:gd name="T22" fmla="*/ 3231 w 20"/>
                  <a:gd name="T23" fmla="*/ 6303 h 41"/>
                  <a:gd name="T24" fmla="*/ 2867 w 20"/>
                  <a:gd name="T25" fmla="*/ 5799 h 41"/>
                  <a:gd name="T26" fmla="*/ 2712 w 20"/>
                  <a:gd name="T27" fmla="*/ 5799 h 41"/>
                  <a:gd name="T28" fmla="*/ 2712 w 20"/>
                  <a:gd name="T29" fmla="*/ 5799 h 41"/>
                  <a:gd name="T30" fmla="*/ 2867 w 20"/>
                  <a:gd name="T31" fmla="*/ 5922 h 41"/>
                  <a:gd name="T32" fmla="*/ 3231 w 20"/>
                  <a:gd name="T33" fmla="*/ 6303 h 41"/>
                  <a:gd name="T34" fmla="*/ 3027 w 20"/>
                  <a:gd name="T35" fmla="*/ 6835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41"/>
                  <a:gd name="T56" fmla="*/ 20 w 20"/>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41">
                    <a:moveTo>
                      <a:pt x="18" y="39"/>
                    </a:moveTo>
                    <a:cubicBezTo>
                      <a:pt x="17" y="41"/>
                      <a:pt x="14" y="40"/>
                      <a:pt x="12" y="40"/>
                    </a:cubicBezTo>
                    <a:cubicBezTo>
                      <a:pt x="11" y="39"/>
                      <a:pt x="9" y="37"/>
                      <a:pt x="8" y="36"/>
                    </a:cubicBezTo>
                    <a:cubicBezTo>
                      <a:pt x="0" y="28"/>
                      <a:pt x="1" y="14"/>
                      <a:pt x="9" y="5"/>
                    </a:cubicBezTo>
                    <a:cubicBezTo>
                      <a:pt x="11" y="3"/>
                      <a:pt x="12" y="2"/>
                      <a:pt x="14" y="1"/>
                    </a:cubicBezTo>
                    <a:cubicBezTo>
                      <a:pt x="15" y="1"/>
                      <a:pt x="15" y="1"/>
                      <a:pt x="15" y="0"/>
                    </a:cubicBezTo>
                    <a:cubicBezTo>
                      <a:pt x="10" y="3"/>
                      <a:pt x="6" y="8"/>
                      <a:pt x="4" y="14"/>
                    </a:cubicBezTo>
                    <a:cubicBezTo>
                      <a:pt x="2" y="19"/>
                      <a:pt x="2" y="25"/>
                      <a:pt x="4" y="30"/>
                    </a:cubicBezTo>
                    <a:cubicBezTo>
                      <a:pt x="5" y="33"/>
                      <a:pt x="7" y="35"/>
                      <a:pt x="9" y="37"/>
                    </a:cubicBezTo>
                    <a:cubicBezTo>
                      <a:pt x="11" y="39"/>
                      <a:pt x="13" y="40"/>
                      <a:pt x="15" y="40"/>
                    </a:cubicBezTo>
                    <a:cubicBezTo>
                      <a:pt x="17" y="40"/>
                      <a:pt x="18" y="40"/>
                      <a:pt x="18" y="39"/>
                    </a:cubicBezTo>
                    <a:cubicBezTo>
                      <a:pt x="19" y="38"/>
                      <a:pt x="19" y="37"/>
                      <a:pt x="19" y="36"/>
                    </a:cubicBezTo>
                    <a:cubicBezTo>
                      <a:pt x="19" y="35"/>
                      <a:pt x="18" y="34"/>
                      <a:pt x="17" y="33"/>
                    </a:cubicBezTo>
                    <a:cubicBezTo>
                      <a:pt x="17" y="33"/>
                      <a:pt x="17" y="33"/>
                      <a:pt x="16" y="33"/>
                    </a:cubicBezTo>
                    <a:cubicBezTo>
                      <a:pt x="16" y="33"/>
                      <a:pt x="16" y="33"/>
                      <a:pt x="16" y="33"/>
                    </a:cubicBezTo>
                    <a:cubicBezTo>
                      <a:pt x="17" y="33"/>
                      <a:pt x="17" y="33"/>
                      <a:pt x="17" y="34"/>
                    </a:cubicBezTo>
                    <a:cubicBezTo>
                      <a:pt x="18" y="34"/>
                      <a:pt x="19" y="35"/>
                      <a:pt x="19" y="36"/>
                    </a:cubicBezTo>
                    <a:cubicBezTo>
                      <a:pt x="20" y="37"/>
                      <a:pt x="19" y="38"/>
                      <a:pt x="18" y="3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259" name="Freeform 260"/>
              <p:cNvSpPr>
                <a:spLocks noChangeArrowheads="1"/>
              </p:cNvSpPr>
              <p:nvPr/>
            </p:nvSpPr>
            <p:spPr bwMode="auto">
              <a:xfrm>
                <a:off x="52" y="867"/>
                <a:ext cx="9" cy="7"/>
              </a:xfrm>
              <a:custGeom>
                <a:avLst/>
                <a:gdLst>
                  <a:gd name="T0" fmla="*/ 0 w 4"/>
                  <a:gd name="T1" fmla="*/ 355 h 3"/>
                  <a:gd name="T2" fmla="*/ 126 w 4"/>
                  <a:gd name="T3" fmla="*/ 0 h 3"/>
                  <a:gd name="T4" fmla="*/ 409 w 4"/>
                  <a:gd name="T5" fmla="*/ 152 h 3"/>
                  <a:gd name="T6" fmla="*/ 409 w 4"/>
                  <a:gd name="T7" fmla="*/ 469 h 3"/>
                  <a:gd name="T8" fmla="*/ 0 w 4"/>
                  <a:gd name="T9" fmla="*/ 355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2"/>
                    </a:moveTo>
                    <a:cubicBezTo>
                      <a:pt x="0" y="1"/>
                      <a:pt x="0" y="0"/>
                      <a:pt x="1" y="0"/>
                    </a:cubicBezTo>
                    <a:cubicBezTo>
                      <a:pt x="2" y="0"/>
                      <a:pt x="3" y="0"/>
                      <a:pt x="3" y="1"/>
                    </a:cubicBezTo>
                    <a:cubicBezTo>
                      <a:pt x="4" y="2"/>
                      <a:pt x="3" y="3"/>
                      <a:pt x="3" y="3"/>
                    </a:cubicBezTo>
                    <a:cubicBezTo>
                      <a:pt x="2" y="3"/>
                      <a:pt x="1" y="3"/>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grpSp>
        <p:grpSp>
          <p:nvGrpSpPr>
            <p:cNvPr id="118801" name="Group 462"/>
            <p:cNvGrpSpPr/>
            <p:nvPr/>
          </p:nvGrpSpPr>
          <p:grpSpPr bwMode="auto">
            <a:xfrm>
              <a:off x="52" y="0"/>
              <a:ext cx="1783" cy="1769"/>
              <a:chOff x="0" y="0"/>
              <a:chExt cx="1783" cy="1769"/>
            </a:xfrm>
          </p:grpSpPr>
          <p:sp>
            <p:nvSpPr>
              <p:cNvPr id="118860" name="Freeform 262"/>
              <p:cNvSpPr>
                <a:spLocks noChangeArrowheads="1"/>
              </p:cNvSpPr>
              <p:nvPr/>
            </p:nvSpPr>
            <p:spPr bwMode="auto">
              <a:xfrm>
                <a:off x="0" y="1096"/>
                <a:ext cx="7" cy="7"/>
              </a:xfrm>
              <a:custGeom>
                <a:avLst/>
                <a:gdLst>
                  <a:gd name="T0" fmla="*/ 0 w 3"/>
                  <a:gd name="T1" fmla="*/ 355 h 3"/>
                  <a:gd name="T2" fmla="*/ 0 w 3"/>
                  <a:gd name="T3" fmla="*/ 355 h 3"/>
                  <a:gd name="T4" fmla="*/ 0 w 3"/>
                  <a:gd name="T5" fmla="*/ 152 h 3"/>
                  <a:gd name="T6" fmla="*/ 152 w 3"/>
                  <a:gd name="T7" fmla="*/ 0 h 3"/>
                  <a:gd name="T8" fmla="*/ 355 w 3"/>
                  <a:gd name="T9" fmla="*/ 0 h 3"/>
                  <a:gd name="T10" fmla="*/ 469 w 3"/>
                  <a:gd name="T11" fmla="*/ 152 h 3"/>
                  <a:gd name="T12" fmla="*/ 469 w 3"/>
                  <a:gd name="T13" fmla="*/ 355 h 3"/>
                  <a:gd name="T14" fmla="*/ 469 w 3"/>
                  <a:gd name="T15" fmla="*/ 469 h 3"/>
                  <a:gd name="T16" fmla="*/ 152 w 3"/>
                  <a:gd name="T17" fmla="*/ 469 h 3"/>
                  <a:gd name="T18" fmla="*/ 0 w 3"/>
                  <a:gd name="T19" fmla="*/ 355 h 3"/>
                  <a:gd name="T20" fmla="*/ 0 w 3"/>
                  <a:gd name="T21" fmla="*/ 355 h 3"/>
                  <a:gd name="T22" fmla="*/ 0 w 3"/>
                  <a:gd name="T23" fmla="*/ 355 h 3"/>
                  <a:gd name="T24" fmla="*/ 152 w 3"/>
                  <a:gd name="T25" fmla="*/ 469 h 3"/>
                  <a:gd name="T26" fmla="*/ 469 w 3"/>
                  <a:gd name="T27" fmla="*/ 469 h 3"/>
                  <a:gd name="T28" fmla="*/ 469 w 3"/>
                  <a:gd name="T29" fmla="*/ 355 h 3"/>
                  <a:gd name="T30" fmla="*/ 469 w 3"/>
                  <a:gd name="T31" fmla="*/ 152 h 3"/>
                  <a:gd name="T32" fmla="*/ 355 w 3"/>
                  <a:gd name="T33" fmla="*/ 0 h 3"/>
                  <a:gd name="T34" fmla="*/ 152 w 3"/>
                  <a:gd name="T35" fmla="*/ 0 h 3"/>
                  <a:gd name="T36" fmla="*/ 0 w 3"/>
                  <a:gd name="T37" fmla="*/ 152 h 3"/>
                  <a:gd name="T38" fmla="*/ 0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2"/>
                    </a:moveTo>
                    <a:cubicBezTo>
                      <a:pt x="0" y="2"/>
                      <a:pt x="0" y="2"/>
                      <a:pt x="0" y="2"/>
                    </a:cubicBezTo>
                    <a:cubicBezTo>
                      <a:pt x="0" y="1"/>
                      <a:pt x="0" y="1"/>
                      <a:pt x="0" y="1"/>
                    </a:cubicBezTo>
                    <a:cubicBezTo>
                      <a:pt x="0" y="0"/>
                      <a:pt x="1" y="0"/>
                      <a:pt x="1" y="0"/>
                    </a:cubicBezTo>
                    <a:cubicBezTo>
                      <a:pt x="1" y="0"/>
                      <a:pt x="2" y="0"/>
                      <a:pt x="2" y="0"/>
                    </a:cubicBezTo>
                    <a:cubicBezTo>
                      <a:pt x="3" y="1"/>
                      <a:pt x="3" y="1"/>
                      <a:pt x="3" y="1"/>
                    </a:cubicBezTo>
                    <a:cubicBezTo>
                      <a:pt x="3" y="2"/>
                      <a:pt x="3" y="2"/>
                      <a:pt x="3" y="2"/>
                    </a:cubicBezTo>
                    <a:cubicBezTo>
                      <a:pt x="3" y="3"/>
                      <a:pt x="3" y="3"/>
                      <a:pt x="3" y="3"/>
                    </a:cubicBezTo>
                    <a:cubicBezTo>
                      <a:pt x="2" y="3"/>
                      <a:pt x="2" y="3"/>
                      <a:pt x="1" y="3"/>
                    </a:cubicBezTo>
                    <a:cubicBezTo>
                      <a:pt x="1" y="3"/>
                      <a:pt x="1" y="2"/>
                      <a:pt x="0" y="2"/>
                    </a:cubicBezTo>
                    <a:cubicBezTo>
                      <a:pt x="0" y="2"/>
                      <a:pt x="0" y="2"/>
                      <a:pt x="0" y="2"/>
                    </a:cubicBezTo>
                    <a:cubicBezTo>
                      <a:pt x="0" y="2"/>
                      <a:pt x="0" y="2"/>
                      <a:pt x="0" y="2"/>
                    </a:cubicBezTo>
                    <a:cubicBezTo>
                      <a:pt x="1" y="2"/>
                      <a:pt x="1" y="3"/>
                      <a:pt x="1" y="3"/>
                    </a:cubicBezTo>
                    <a:cubicBezTo>
                      <a:pt x="2" y="3"/>
                      <a:pt x="2" y="3"/>
                      <a:pt x="3" y="3"/>
                    </a:cubicBezTo>
                    <a:cubicBezTo>
                      <a:pt x="3" y="3"/>
                      <a:pt x="3" y="3"/>
                      <a:pt x="3" y="2"/>
                    </a:cubicBezTo>
                    <a:cubicBezTo>
                      <a:pt x="3" y="2"/>
                      <a:pt x="3" y="2"/>
                      <a:pt x="3" y="1"/>
                    </a:cubicBezTo>
                    <a:cubicBezTo>
                      <a:pt x="3" y="1"/>
                      <a:pt x="3" y="0"/>
                      <a:pt x="2" y="0"/>
                    </a:cubicBezTo>
                    <a:cubicBezTo>
                      <a:pt x="2" y="0"/>
                      <a:pt x="1" y="0"/>
                      <a:pt x="1" y="0"/>
                    </a:cubicBezTo>
                    <a:cubicBezTo>
                      <a:pt x="1" y="0"/>
                      <a:pt x="0" y="0"/>
                      <a:pt x="0" y="1"/>
                    </a:cubicBezTo>
                    <a:cubicBezTo>
                      <a:pt x="0" y="1"/>
                      <a:pt x="0" y="1"/>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1" name="Freeform 263"/>
              <p:cNvSpPr>
                <a:spLocks noChangeArrowheads="1"/>
              </p:cNvSpPr>
              <p:nvPr/>
            </p:nvSpPr>
            <p:spPr bwMode="auto">
              <a:xfrm>
                <a:off x="0" y="1105"/>
                <a:ext cx="7" cy="7"/>
              </a:xfrm>
              <a:custGeom>
                <a:avLst/>
                <a:gdLst>
                  <a:gd name="T0" fmla="*/ 0 w 3"/>
                  <a:gd name="T1" fmla="*/ 355 h 3"/>
                  <a:gd name="T2" fmla="*/ 152 w 3"/>
                  <a:gd name="T3" fmla="*/ 0 h 3"/>
                  <a:gd name="T4" fmla="*/ 469 w 3"/>
                  <a:gd name="T5" fmla="*/ 355 h 3"/>
                  <a:gd name="T6" fmla="*/ 355 w 3"/>
                  <a:gd name="T7" fmla="*/ 469 h 3"/>
                  <a:gd name="T8" fmla="*/ 0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cubicBezTo>
                      <a:pt x="0" y="1"/>
                      <a:pt x="0" y="1"/>
                      <a:pt x="1" y="0"/>
                    </a:cubicBezTo>
                    <a:cubicBezTo>
                      <a:pt x="1" y="0"/>
                      <a:pt x="2" y="1"/>
                      <a:pt x="3" y="2"/>
                    </a:cubicBezTo>
                    <a:cubicBezTo>
                      <a:pt x="3" y="2"/>
                      <a:pt x="3" y="3"/>
                      <a:pt x="2" y="3"/>
                    </a:cubicBezTo>
                    <a:cubicBezTo>
                      <a:pt x="1" y="3"/>
                      <a:pt x="1" y="3"/>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2" name="Freeform 264"/>
              <p:cNvSpPr>
                <a:spLocks noChangeArrowheads="1"/>
              </p:cNvSpPr>
              <p:nvPr/>
            </p:nvSpPr>
            <p:spPr bwMode="auto">
              <a:xfrm>
                <a:off x="0" y="1105"/>
                <a:ext cx="7" cy="7"/>
              </a:xfrm>
              <a:custGeom>
                <a:avLst/>
                <a:gdLst>
                  <a:gd name="T0" fmla="*/ 0 w 3"/>
                  <a:gd name="T1" fmla="*/ 355 h 3"/>
                  <a:gd name="T2" fmla="*/ 0 w 3"/>
                  <a:gd name="T3" fmla="*/ 355 h 3"/>
                  <a:gd name="T4" fmla="*/ 0 w 3"/>
                  <a:gd name="T5" fmla="*/ 152 h 3"/>
                  <a:gd name="T6" fmla="*/ 152 w 3"/>
                  <a:gd name="T7" fmla="*/ 0 h 3"/>
                  <a:gd name="T8" fmla="*/ 355 w 3"/>
                  <a:gd name="T9" fmla="*/ 152 h 3"/>
                  <a:gd name="T10" fmla="*/ 469 w 3"/>
                  <a:gd name="T11" fmla="*/ 355 h 3"/>
                  <a:gd name="T12" fmla="*/ 469 w 3"/>
                  <a:gd name="T13" fmla="*/ 469 h 3"/>
                  <a:gd name="T14" fmla="*/ 355 w 3"/>
                  <a:gd name="T15" fmla="*/ 469 h 3"/>
                  <a:gd name="T16" fmla="*/ 152 w 3"/>
                  <a:gd name="T17" fmla="*/ 469 h 3"/>
                  <a:gd name="T18" fmla="*/ 0 w 3"/>
                  <a:gd name="T19" fmla="*/ 355 h 3"/>
                  <a:gd name="T20" fmla="*/ 0 w 3"/>
                  <a:gd name="T21" fmla="*/ 355 h 3"/>
                  <a:gd name="T22" fmla="*/ 0 w 3"/>
                  <a:gd name="T23" fmla="*/ 355 h 3"/>
                  <a:gd name="T24" fmla="*/ 152 w 3"/>
                  <a:gd name="T25" fmla="*/ 469 h 3"/>
                  <a:gd name="T26" fmla="*/ 355 w 3"/>
                  <a:gd name="T27" fmla="*/ 469 h 3"/>
                  <a:gd name="T28" fmla="*/ 469 w 3"/>
                  <a:gd name="T29" fmla="*/ 469 h 3"/>
                  <a:gd name="T30" fmla="*/ 469 w 3"/>
                  <a:gd name="T31" fmla="*/ 355 h 3"/>
                  <a:gd name="T32" fmla="*/ 355 w 3"/>
                  <a:gd name="T33" fmla="*/ 152 h 3"/>
                  <a:gd name="T34" fmla="*/ 152 w 3"/>
                  <a:gd name="T35" fmla="*/ 0 h 3"/>
                  <a:gd name="T36" fmla="*/ 0 w 3"/>
                  <a:gd name="T37" fmla="*/ 152 h 3"/>
                  <a:gd name="T38" fmla="*/ 0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2"/>
                    </a:moveTo>
                    <a:cubicBezTo>
                      <a:pt x="0" y="2"/>
                      <a:pt x="0" y="2"/>
                      <a:pt x="0" y="2"/>
                    </a:cubicBezTo>
                    <a:cubicBezTo>
                      <a:pt x="0" y="2"/>
                      <a:pt x="0" y="1"/>
                      <a:pt x="0" y="1"/>
                    </a:cubicBezTo>
                    <a:cubicBezTo>
                      <a:pt x="0" y="1"/>
                      <a:pt x="0" y="1"/>
                      <a:pt x="1" y="0"/>
                    </a:cubicBezTo>
                    <a:cubicBezTo>
                      <a:pt x="1" y="0"/>
                      <a:pt x="2" y="0"/>
                      <a:pt x="2" y="1"/>
                    </a:cubicBezTo>
                    <a:cubicBezTo>
                      <a:pt x="2" y="1"/>
                      <a:pt x="3" y="1"/>
                      <a:pt x="3" y="2"/>
                    </a:cubicBezTo>
                    <a:cubicBezTo>
                      <a:pt x="3" y="2"/>
                      <a:pt x="3" y="2"/>
                      <a:pt x="3" y="3"/>
                    </a:cubicBezTo>
                    <a:cubicBezTo>
                      <a:pt x="3" y="3"/>
                      <a:pt x="3" y="3"/>
                      <a:pt x="2" y="3"/>
                    </a:cubicBezTo>
                    <a:cubicBezTo>
                      <a:pt x="2" y="3"/>
                      <a:pt x="1" y="3"/>
                      <a:pt x="1" y="3"/>
                    </a:cubicBezTo>
                    <a:cubicBezTo>
                      <a:pt x="1" y="3"/>
                      <a:pt x="0" y="2"/>
                      <a:pt x="0" y="2"/>
                    </a:cubicBezTo>
                    <a:cubicBezTo>
                      <a:pt x="0" y="2"/>
                      <a:pt x="0" y="2"/>
                      <a:pt x="0" y="2"/>
                    </a:cubicBezTo>
                    <a:cubicBezTo>
                      <a:pt x="0" y="2"/>
                      <a:pt x="0" y="2"/>
                      <a:pt x="0" y="2"/>
                    </a:cubicBezTo>
                    <a:cubicBezTo>
                      <a:pt x="0" y="2"/>
                      <a:pt x="1" y="3"/>
                      <a:pt x="1" y="3"/>
                    </a:cubicBezTo>
                    <a:cubicBezTo>
                      <a:pt x="1" y="3"/>
                      <a:pt x="2" y="3"/>
                      <a:pt x="2" y="3"/>
                    </a:cubicBezTo>
                    <a:cubicBezTo>
                      <a:pt x="3" y="3"/>
                      <a:pt x="3" y="3"/>
                      <a:pt x="3" y="3"/>
                    </a:cubicBezTo>
                    <a:cubicBezTo>
                      <a:pt x="3" y="2"/>
                      <a:pt x="3" y="2"/>
                      <a:pt x="3" y="2"/>
                    </a:cubicBezTo>
                    <a:cubicBezTo>
                      <a:pt x="3" y="1"/>
                      <a:pt x="2" y="1"/>
                      <a:pt x="2" y="1"/>
                    </a:cubicBezTo>
                    <a:cubicBezTo>
                      <a:pt x="2" y="0"/>
                      <a:pt x="1" y="0"/>
                      <a:pt x="1" y="0"/>
                    </a:cubicBezTo>
                    <a:cubicBezTo>
                      <a:pt x="0" y="0"/>
                      <a:pt x="0" y="1"/>
                      <a:pt x="0" y="1"/>
                    </a:cubicBezTo>
                    <a:cubicBezTo>
                      <a:pt x="0" y="1"/>
                      <a:pt x="0" y="2"/>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3" name="Freeform 265"/>
              <p:cNvSpPr>
                <a:spLocks noChangeArrowheads="1"/>
              </p:cNvSpPr>
              <p:nvPr/>
            </p:nvSpPr>
            <p:spPr bwMode="auto">
              <a:xfrm>
                <a:off x="2" y="1124"/>
                <a:ext cx="7" cy="7"/>
              </a:xfrm>
              <a:custGeom>
                <a:avLst/>
                <a:gdLst>
                  <a:gd name="T0" fmla="*/ 152 w 3"/>
                  <a:gd name="T1" fmla="*/ 355 h 3"/>
                  <a:gd name="T2" fmla="*/ 152 w 3"/>
                  <a:gd name="T3" fmla="*/ 0 h 3"/>
                  <a:gd name="T4" fmla="*/ 469 w 3"/>
                  <a:gd name="T5" fmla="*/ 152 h 3"/>
                  <a:gd name="T6" fmla="*/ 355 w 3"/>
                  <a:gd name="T7" fmla="*/ 355 h 3"/>
                  <a:gd name="T8" fmla="*/ 152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1"/>
                      <a:pt x="1" y="0"/>
                      <a:pt x="1" y="0"/>
                    </a:cubicBezTo>
                    <a:cubicBezTo>
                      <a:pt x="2" y="0"/>
                      <a:pt x="2" y="1"/>
                      <a:pt x="3" y="1"/>
                    </a:cubicBezTo>
                    <a:cubicBezTo>
                      <a:pt x="3" y="2"/>
                      <a:pt x="3" y="2"/>
                      <a:pt x="2" y="2"/>
                    </a:cubicBezTo>
                    <a:cubicBezTo>
                      <a:pt x="2" y="3"/>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4" name="Freeform 266"/>
              <p:cNvSpPr>
                <a:spLocks noChangeArrowheads="1"/>
              </p:cNvSpPr>
              <p:nvPr/>
            </p:nvSpPr>
            <p:spPr bwMode="auto">
              <a:xfrm>
                <a:off x="2" y="1124"/>
                <a:ext cx="7" cy="5"/>
              </a:xfrm>
              <a:custGeom>
                <a:avLst/>
                <a:gdLst>
                  <a:gd name="T0" fmla="*/ 152 w 3"/>
                  <a:gd name="T1" fmla="*/ 467 h 2"/>
                  <a:gd name="T2" fmla="*/ 152 w 3"/>
                  <a:gd name="T3" fmla="*/ 467 h 2"/>
                  <a:gd name="T4" fmla="*/ 152 w 3"/>
                  <a:gd name="T5" fmla="*/ 262 h 2"/>
                  <a:gd name="T6" fmla="*/ 152 w 3"/>
                  <a:gd name="T7" fmla="*/ 0 h 2"/>
                  <a:gd name="T8" fmla="*/ 355 w 3"/>
                  <a:gd name="T9" fmla="*/ 0 h 2"/>
                  <a:gd name="T10" fmla="*/ 469 w 3"/>
                  <a:gd name="T11" fmla="*/ 262 h 2"/>
                  <a:gd name="T12" fmla="*/ 469 w 3"/>
                  <a:gd name="T13" fmla="*/ 467 h 2"/>
                  <a:gd name="T14" fmla="*/ 355 w 3"/>
                  <a:gd name="T15" fmla="*/ 467 h 2"/>
                  <a:gd name="T16" fmla="*/ 152 w 3"/>
                  <a:gd name="T17" fmla="*/ 467 h 2"/>
                  <a:gd name="T18" fmla="*/ 152 w 3"/>
                  <a:gd name="T19" fmla="*/ 467 h 2"/>
                  <a:gd name="T20" fmla="*/ 152 w 3"/>
                  <a:gd name="T21" fmla="*/ 467 h 2"/>
                  <a:gd name="T22" fmla="*/ 152 w 3"/>
                  <a:gd name="T23" fmla="*/ 467 h 2"/>
                  <a:gd name="T24" fmla="*/ 152 w 3"/>
                  <a:gd name="T25" fmla="*/ 467 h 2"/>
                  <a:gd name="T26" fmla="*/ 355 w 3"/>
                  <a:gd name="T27" fmla="*/ 467 h 2"/>
                  <a:gd name="T28" fmla="*/ 469 w 3"/>
                  <a:gd name="T29" fmla="*/ 467 h 2"/>
                  <a:gd name="T30" fmla="*/ 469 w 3"/>
                  <a:gd name="T31" fmla="*/ 262 h 2"/>
                  <a:gd name="T32" fmla="*/ 355 w 3"/>
                  <a:gd name="T33" fmla="*/ 0 h 2"/>
                  <a:gd name="T34" fmla="*/ 152 w 3"/>
                  <a:gd name="T35" fmla="*/ 0 h 2"/>
                  <a:gd name="T36" fmla="*/ 152 w 3"/>
                  <a:gd name="T37" fmla="*/ 262 h 2"/>
                  <a:gd name="T38" fmla="*/ 152 w 3"/>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1" y="2"/>
                    </a:moveTo>
                    <a:cubicBezTo>
                      <a:pt x="1" y="2"/>
                      <a:pt x="1" y="2"/>
                      <a:pt x="1" y="2"/>
                    </a:cubicBezTo>
                    <a:cubicBezTo>
                      <a:pt x="1" y="1"/>
                      <a:pt x="1" y="1"/>
                      <a:pt x="1" y="1"/>
                    </a:cubicBezTo>
                    <a:cubicBezTo>
                      <a:pt x="1" y="1"/>
                      <a:pt x="1" y="0"/>
                      <a:pt x="1" y="0"/>
                    </a:cubicBezTo>
                    <a:cubicBezTo>
                      <a:pt x="1" y="0"/>
                      <a:pt x="2" y="0"/>
                      <a:pt x="2" y="0"/>
                    </a:cubicBezTo>
                    <a:cubicBezTo>
                      <a:pt x="2" y="1"/>
                      <a:pt x="3" y="1"/>
                      <a:pt x="3" y="1"/>
                    </a:cubicBezTo>
                    <a:cubicBezTo>
                      <a:pt x="3" y="1"/>
                      <a:pt x="3" y="2"/>
                      <a:pt x="3" y="2"/>
                    </a:cubicBezTo>
                    <a:cubicBezTo>
                      <a:pt x="3" y="2"/>
                      <a:pt x="3" y="2"/>
                      <a:pt x="2" y="2"/>
                    </a:cubicBezTo>
                    <a:cubicBezTo>
                      <a:pt x="2" y="2"/>
                      <a:pt x="2" y="2"/>
                      <a:pt x="1" y="2"/>
                    </a:cubicBezTo>
                    <a:cubicBezTo>
                      <a:pt x="1" y="2"/>
                      <a:pt x="1" y="2"/>
                      <a:pt x="1" y="2"/>
                    </a:cubicBezTo>
                    <a:cubicBezTo>
                      <a:pt x="1" y="2"/>
                      <a:pt x="1" y="2"/>
                      <a:pt x="1" y="2"/>
                    </a:cubicBezTo>
                    <a:cubicBezTo>
                      <a:pt x="1" y="2"/>
                      <a:pt x="1" y="2"/>
                      <a:pt x="1" y="2"/>
                    </a:cubicBezTo>
                    <a:cubicBezTo>
                      <a:pt x="1" y="2"/>
                      <a:pt x="1" y="2"/>
                      <a:pt x="1" y="2"/>
                    </a:cubicBezTo>
                    <a:cubicBezTo>
                      <a:pt x="2" y="2"/>
                      <a:pt x="2" y="2"/>
                      <a:pt x="2" y="2"/>
                    </a:cubicBezTo>
                    <a:cubicBezTo>
                      <a:pt x="3" y="2"/>
                      <a:pt x="3" y="2"/>
                      <a:pt x="3" y="2"/>
                    </a:cubicBezTo>
                    <a:cubicBezTo>
                      <a:pt x="3" y="2"/>
                      <a:pt x="3" y="1"/>
                      <a:pt x="3" y="1"/>
                    </a:cubicBezTo>
                    <a:cubicBezTo>
                      <a:pt x="3" y="1"/>
                      <a:pt x="2" y="1"/>
                      <a:pt x="2" y="0"/>
                    </a:cubicBezTo>
                    <a:cubicBezTo>
                      <a:pt x="2" y="0"/>
                      <a:pt x="1" y="0"/>
                      <a:pt x="1" y="0"/>
                    </a:cubicBezTo>
                    <a:cubicBezTo>
                      <a:pt x="1" y="0"/>
                      <a:pt x="1" y="0"/>
                      <a:pt x="1" y="1"/>
                    </a:cubicBezTo>
                    <a:cubicBezTo>
                      <a:pt x="0" y="1"/>
                      <a:pt x="0" y="1"/>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5" name="Freeform 267"/>
              <p:cNvSpPr>
                <a:spLocks noChangeArrowheads="1"/>
              </p:cNvSpPr>
              <p:nvPr/>
            </p:nvSpPr>
            <p:spPr bwMode="auto">
              <a:xfrm>
                <a:off x="0" y="1114"/>
                <a:ext cx="7" cy="8"/>
              </a:xfrm>
              <a:custGeom>
                <a:avLst/>
                <a:gdLst>
                  <a:gd name="T0" fmla="*/ 152 w 3"/>
                  <a:gd name="T1" fmla="*/ 661 h 3"/>
                  <a:gd name="T2" fmla="*/ 152 w 3"/>
                  <a:gd name="T3" fmla="*/ 0 h 3"/>
                  <a:gd name="T4" fmla="*/ 469 w 3"/>
                  <a:gd name="T5" fmla="*/ 397 h 3"/>
                  <a:gd name="T6" fmla="*/ 355 w 3"/>
                  <a:gd name="T7" fmla="*/ 1059 h 3"/>
                  <a:gd name="T8" fmla="*/ 152 w 3"/>
                  <a:gd name="T9" fmla="*/ 661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2"/>
                    </a:moveTo>
                    <a:cubicBezTo>
                      <a:pt x="0" y="1"/>
                      <a:pt x="0" y="1"/>
                      <a:pt x="1" y="0"/>
                    </a:cubicBezTo>
                    <a:cubicBezTo>
                      <a:pt x="2" y="0"/>
                      <a:pt x="3" y="1"/>
                      <a:pt x="3" y="1"/>
                    </a:cubicBezTo>
                    <a:cubicBezTo>
                      <a:pt x="3" y="2"/>
                      <a:pt x="3" y="3"/>
                      <a:pt x="2" y="3"/>
                    </a:cubicBezTo>
                    <a:cubicBezTo>
                      <a:pt x="2" y="3"/>
                      <a:pt x="1" y="3"/>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6" name="Freeform 268"/>
              <p:cNvSpPr>
                <a:spLocks noChangeArrowheads="1"/>
              </p:cNvSpPr>
              <p:nvPr/>
            </p:nvSpPr>
            <p:spPr bwMode="auto">
              <a:xfrm>
                <a:off x="0" y="1114"/>
                <a:ext cx="7" cy="8"/>
              </a:xfrm>
              <a:custGeom>
                <a:avLst/>
                <a:gdLst>
                  <a:gd name="T0" fmla="*/ 152 w 3"/>
                  <a:gd name="T1" fmla="*/ 661 h 3"/>
                  <a:gd name="T2" fmla="*/ 152 w 3"/>
                  <a:gd name="T3" fmla="*/ 661 h 3"/>
                  <a:gd name="T4" fmla="*/ 0 w 3"/>
                  <a:gd name="T5" fmla="*/ 397 h 3"/>
                  <a:gd name="T6" fmla="*/ 152 w 3"/>
                  <a:gd name="T7" fmla="*/ 0 h 3"/>
                  <a:gd name="T8" fmla="*/ 355 w 3"/>
                  <a:gd name="T9" fmla="*/ 397 h 3"/>
                  <a:gd name="T10" fmla="*/ 469 w 3"/>
                  <a:gd name="T11" fmla="*/ 397 h 3"/>
                  <a:gd name="T12" fmla="*/ 469 w 3"/>
                  <a:gd name="T13" fmla="*/ 661 h 3"/>
                  <a:gd name="T14" fmla="*/ 355 w 3"/>
                  <a:gd name="T15" fmla="*/ 1059 h 3"/>
                  <a:gd name="T16" fmla="*/ 152 w 3"/>
                  <a:gd name="T17" fmla="*/ 1059 h 3"/>
                  <a:gd name="T18" fmla="*/ 152 w 3"/>
                  <a:gd name="T19" fmla="*/ 661 h 3"/>
                  <a:gd name="T20" fmla="*/ 152 w 3"/>
                  <a:gd name="T21" fmla="*/ 661 h 3"/>
                  <a:gd name="T22" fmla="*/ 152 w 3"/>
                  <a:gd name="T23" fmla="*/ 661 h 3"/>
                  <a:gd name="T24" fmla="*/ 152 w 3"/>
                  <a:gd name="T25" fmla="*/ 1059 h 3"/>
                  <a:gd name="T26" fmla="*/ 355 w 3"/>
                  <a:gd name="T27" fmla="*/ 1059 h 3"/>
                  <a:gd name="T28" fmla="*/ 469 w 3"/>
                  <a:gd name="T29" fmla="*/ 661 h 3"/>
                  <a:gd name="T30" fmla="*/ 469 w 3"/>
                  <a:gd name="T31" fmla="*/ 397 h 3"/>
                  <a:gd name="T32" fmla="*/ 355 w 3"/>
                  <a:gd name="T33" fmla="*/ 397 h 3"/>
                  <a:gd name="T34" fmla="*/ 152 w 3"/>
                  <a:gd name="T35" fmla="*/ 0 h 3"/>
                  <a:gd name="T36" fmla="*/ 0 w 3"/>
                  <a:gd name="T37" fmla="*/ 397 h 3"/>
                  <a:gd name="T38" fmla="*/ 152 w 3"/>
                  <a:gd name="T39" fmla="*/ 661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2"/>
                    </a:moveTo>
                    <a:cubicBezTo>
                      <a:pt x="1" y="2"/>
                      <a:pt x="1" y="2"/>
                      <a:pt x="1" y="2"/>
                    </a:cubicBezTo>
                    <a:cubicBezTo>
                      <a:pt x="0" y="2"/>
                      <a:pt x="0" y="1"/>
                      <a:pt x="0" y="1"/>
                    </a:cubicBezTo>
                    <a:cubicBezTo>
                      <a:pt x="1" y="1"/>
                      <a:pt x="1" y="0"/>
                      <a:pt x="1" y="0"/>
                    </a:cubicBezTo>
                    <a:cubicBezTo>
                      <a:pt x="1" y="0"/>
                      <a:pt x="2" y="0"/>
                      <a:pt x="2" y="1"/>
                    </a:cubicBezTo>
                    <a:cubicBezTo>
                      <a:pt x="2" y="1"/>
                      <a:pt x="3" y="1"/>
                      <a:pt x="3" y="1"/>
                    </a:cubicBezTo>
                    <a:cubicBezTo>
                      <a:pt x="3" y="2"/>
                      <a:pt x="3" y="2"/>
                      <a:pt x="3" y="2"/>
                    </a:cubicBezTo>
                    <a:cubicBezTo>
                      <a:pt x="3" y="3"/>
                      <a:pt x="3" y="3"/>
                      <a:pt x="2" y="3"/>
                    </a:cubicBezTo>
                    <a:cubicBezTo>
                      <a:pt x="2" y="3"/>
                      <a:pt x="2" y="3"/>
                      <a:pt x="1" y="3"/>
                    </a:cubicBezTo>
                    <a:cubicBezTo>
                      <a:pt x="1" y="2"/>
                      <a:pt x="1" y="2"/>
                      <a:pt x="1" y="2"/>
                    </a:cubicBezTo>
                    <a:cubicBezTo>
                      <a:pt x="1" y="2"/>
                      <a:pt x="1" y="2"/>
                      <a:pt x="1" y="2"/>
                    </a:cubicBezTo>
                    <a:cubicBezTo>
                      <a:pt x="1" y="2"/>
                      <a:pt x="1" y="2"/>
                      <a:pt x="1" y="2"/>
                    </a:cubicBezTo>
                    <a:cubicBezTo>
                      <a:pt x="1" y="2"/>
                      <a:pt x="1" y="2"/>
                      <a:pt x="1" y="3"/>
                    </a:cubicBezTo>
                    <a:cubicBezTo>
                      <a:pt x="2" y="3"/>
                      <a:pt x="2" y="3"/>
                      <a:pt x="2" y="3"/>
                    </a:cubicBezTo>
                    <a:cubicBezTo>
                      <a:pt x="3" y="3"/>
                      <a:pt x="3" y="3"/>
                      <a:pt x="3" y="2"/>
                    </a:cubicBezTo>
                    <a:cubicBezTo>
                      <a:pt x="3" y="2"/>
                      <a:pt x="3" y="2"/>
                      <a:pt x="3" y="1"/>
                    </a:cubicBezTo>
                    <a:cubicBezTo>
                      <a:pt x="3" y="1"/>
                      <a:pt x="2" y="1"/>
                      <a:pt x="2" y="1"/>
                    </a:cubicBezTo>
                    <a:cubicBezTo>
                      <a:pt x="2" y="0"/>
                      <a:pt x="1" y="0"/>
                      <a:pt x="1" y="0"/>
                    </a:cubicBezTo>
                    <a:cubicBezTo>
                      <a:pt x="1" y="0"/>
                      <a:pt x="1" y="1"/>
                      <a:pt x="0" y="1"/>
                    </a:cubicBezTo>
                    <a:cubicBezTo>
                      <a:pt x="0" y="1"/>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7" name="Freeform 269"/>
              <p:cNvSpPr>
                <a:spLocks noChangeArrowheads="1"/>
              </p:cNvSpPr>
              <p:nvPr/>
            </p:nvSpPr>
            <p:spPr bwMode="auto">
              <a:xfrm>
                <a:off x="7" y="1133"/>
                <a:ext cx="5" cy="3"/>
              </a:xfrm>
              <a:custGeom>
                <a:avLst/>
                <a:gdLst>
                  <a:gd name="T0" fmla="*/ 0 w 2"/>
                  <a:gd name="T1" fmla="*/ 729 h 1"/>
                  <a:gd name="T2" fmla="*/ 262 w 2"/>
                  <a:gd name="T3" fmla="*/ 0 h 1"/>
                  <a:gd name="T4" fmla="*/ 467 w 2"/>
                  <a:gd name="T5" fmla="*/ 0 h 1"/>
                  <a:gd name="T6" fmla="*/ 467 w 2"/>
                  <a:gd name="T7" fmla="*/ 729 h 1"/>
                  <a:gd name="T8" fmla="*/ 0 w 2"/>
                  <a:gd name="T9" fmla="*/ 729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1"/>
                    </a:moveTo>
                    <a:cubicBezTo>
                      <a:pt x="0" y="0"/>
                      <a:pt x="0" y="0"/>
                      <a:pt x="1" y="0"/>
                    </a:cubicBezTo>
                    <a:cubicBezTo>
                      <a:pt x="1" y="0"/>
                      <a:pt x="2" y="0"/>
                      <a:pt x="2" y="0"/>
                    </a:cubicBezTo>
                    <a:cubicBezTo>
                      <a:pt x="2" y="1"/>
                      <a:pt x="2" y="1"/>
                      <a:pt x="2" y="1"/>
                    </a:cubicBezTo>
                    <a:cubicBezTo>
                      <a:pt x="1" y="1"/>
                      <a:pt x="1"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8" name="Freeform 270"/>
              <p:cNvSpPr>
                <a:spLocks noChangeArrowheads="1"/>
              </p:cNvSpPr>
              <p:nvPr/>
            </p:nvSpPr>
            <p:spPr bwMode="auto">
              <a:xfrm>
                <a:off x="7" y="1133"/>
                <a:ext cx="5" cy="3"/>
              </a:xfrm>
              <a:custGeom>
                <a:avLst/>
                <a:gdLst>
                  <a:gd name="T0" fmla="*/ 0 w 2"/>
                  <a:gd name="T1" fmla="*/ 729 h 1"/>
                  <a:gd name="T2" fmla="*/ 0 w 2"/>
                  <a:gd name="T3" fmla="*/ 729 h 1"/>
                  <a:gd name="T4" fmla="*/ 0 w 2"/>
                  <a:gd name="T5" fmla="*/ 0 h 1"/>
                  <a:gd name="T6" fmla="*/ 262 w 2"/>
                  <a:gd name="T7" fmla="*/ 0 h 1"/>
                  <a:gd name="T8" fmla="*/ 262 w 2"/>
                  <a:gd name="T9" fmla="*/ 0 h 1"/>
                  <a:gd name="T10" fmla="*/ 467 w 2"/>
                  <a:gd name="T11" fmla="*/ 0 h 1"/>
                  <a:gd name="T12" fmla="*/ 467 w 2"/>
                  <a:gd name="T13" fmla="*/ 729 h 1"/>
                  <a:gd name="T14" fmla="*/ 467 w 2"/>
                  <a:gd name="T15" fmla="*/ 729 h 1"/>
                  <a:gd name="T16" fmla="*/ 262 w 2"/>
                  <a:gd name="T17" fmla="*/ 729 h 1"/>
                  <a:gd name="T18" fmla="*/ 0 w 2"/>
                  <a:gd name="T19" fmla="*/ 729 h 1"/>
                  <a:gd name="T20" fmla="*/ 0 w 2"/>
                  <a:gd name="T21" fmla="*/ 729 h 1"/>
                  <a:gd name="T22" fmla="*/ 0 w 2"/>
                  <a:gd name="T23" fmla="*/ 729 h 1"/>
                  <a:gd name="T24" fmla="*/ 262 w 2"/>
                  <a:gd name="T25" fmla="*/ 729 h 1"/>
                  <a:gd name="T26" fmla="*/ 467 w 2"/>
                  <a:gd name="T27" fmla="*/ 729 h 1"/>
                  <a:gd name="T28" fmla="*/ 467 w 2"/>
                  <a:gd name="T29" fmla="*/ 729 h 1"/>
                  <a:gd name="T30" fmla="*/ 467 w 2"/>
                  <a:gd name="T31" fmla="*/ 0 h 1"/>
                  <a:gd name="T32" fmla="*/ 262 w 2"/>
                  <a:gd name="T33" fmla="*/ 0 h 1"/>
                  <a:gd name="T34" fmla="*/ 262 w 2"/>
                  <a:gd name="T35" fmla="*/ 0 h 1"/>
                  <a:gd name="T36" fmla="*/ 0 w 2"/>
                  <a:gd name="T37" fmla="*/ 0 h 1"/>
                  <a:gd name="T38" fmla="*/ 0 w 2"/>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0" y="1"/>
                    </a:moveTo>
                    <a:cubicBezTo>
                      <a:pt x="0" y="1"/>
                      <a:pt x="0" y="1"/>
                      <a:pt x="0" y="1"/>
                    </a:cubicBezTo>
                    <a:cubicBezTo>
                      <a:pt x="0" y="0"/>
                      <a:pt x="0" y="0"/>
                      <a:pt x="0" y="0"/>
                    </a:cubicBezTo>
                    <a:cubicBezTo>
                      <a:pt x="0" y="0"/>
                      <a:pt x="1" y="0"/>
                      <a:pt x="1" y="0"/>
                    </a:cubicBezTo>
                    <a:cubicBezTo>
                      <a:pt x="1" y="0"/>
                      <a:pt x="1" y="0"/>
                      <a:pt x="1" y="0"/>
                    </a:cubicBezTo>
                    <a:cubicBezTo>
                      <a:pt x="2" y="0"/>
                      <a:pt x="2" y="0"/>
                      <a:pt x="2" y="0"/>
                    </a:cubicBezTo>
                    <a:cubicBezTo>
                      <a:pt x="2" y="1"/>
                      <a:pt x="2" y="1"/>
                      <a:pt x="2" y="1"/>
                    </a:cubicBezTo>
                    <a:cubicBezTo>
                      <a:pt x="2" y="1"/>
                      <a:pt x="2" y="1"/>
                      <a:pt x="2" y="1"/>
                    </a:cubicBezTo>
                    <a:cubicBezTo>
                      <a:pt x="1" y="1"/>
                      <a:pt x="1" y="1"/>
                      <a:pt x="1" y="1"/>
                    </a:cubicBezTo>
                    <a:cubicBezTo>
                      <a:pt x="1" y="1"/>
                      <a:pt x="1" y="1"/>
                      <a:pt x="0" y="1"/>
                    </a:cubicBezTo>
                    <a:cubicBezTo>
                      <a:pt x="0" y="1"/>
                      <a:pt x="0" y="1"/>
                      <a:pt x="0" y="1"/>
                    </a:cubicBezTo>
                    <a:cubicBezTo>
                      <a:pt x="0" y="1"/>
                      <a:pt x="0" y="1"/>
                      <a:pt x="0" y="1"/>
                    </a:cubicBezTo>
                    <a:cubicBezTo>
                      <a:pt x="0" y="1"/>
                      <a:pt x="1" y="1"/>
                      <a:pt x="1" y="1"/>
                    </a:cubicBezTo>
                    <a:cubicBezTo>
                      <a:pt x="1" y="1"/>
                      <a:pt x="1" y="1"/>
                      <a:pt x="2" y="1"/>
                    </a:cubicBezTo>
                    <a:cubicBezTo>
                      <a:pt x="2" y="1"/>
                      <a:pt x="2" y="1"/>
                      <a:pt x="2" y="1"/>
                    </a:cubicBezTo>
                    <a:cubicBezTo>
                      <a:pt x="2" y="1"/>
                      <a:pt x="2" y="1"/>
                      <a:pt x="2" y="0"/>
                    </a:cubicBezTo>
                    <a:cubicBezTo>
                      <a:pt x="2" y="0"/>
                      <a:pt x="2" y="0"/>
                      <a:pt x="1" y="0"/>
                    </a:cubicBezTo>
                    <a:cubicBezTo>
                      <a:pt x="1" y="0"/>
                      <a:pt x="1" y="0"/>
                      <a:pt x="1" y="0"/>
                    </a:cubicBezTo>
                    <a:cubicBezTo>
                      <a:pt x="1" y="0"/>
                      <a:pt x="0" y="0"/>
                      <a:pt x="0" y="0"/>
                    </a:cubicBezTo>
                    <a:cubicBezTo>
                      <a:pt x="0" y="0"/>
                      <a:pt x="0" y="0"/>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69" name="Freeform 271"/>
              <p:cNvSpPr>
                <a:spLocks noChangeArrowheads="1"/>
              </p:cNvSpPr>
              <p:nvPr/>
            </p:nvSpPr>
            <p:spPr bwMode="auto">
              <a:xfrm>
                <a:off x="12" y="1138"/>
                <a:ext cx="4" cy="2"/>
              </a:xfrm>
              <a:custGeom>
                <a:avLst/>
                <a:gdLst>
                  <a:gd name="T0" fmla="*/ 0 w 2"/>
                  <a:gd name="T1" fmla="*/ 64 h 1"/>
                  <a:gd name="T2" fmla="*/ 0 w 2"/>
                  <a:gd name="T3" fmla="*/ 0 h 1"/>
                  <a:gd name="T4" fmla="*/ 64 w 2"/>
                  <a:gd name="T5" fmla="*/ 64 h 1"/>
                  <a:gd name="T6" fmla="*/ 64 w 2"/>
                  <a:gd name="T7" fmla="*/ 64 h 1"/>
                  <a:gd name="T8" fmla="*/ 0 w 2"/>
                  <a:gd name="T9" fmla="*/ 64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1"/>
                    </a:moveTo>
                    <a:cubicBezTo>
                      <a:pt x="0" y="1"/>
                      <a:pt x="0" y="0"/>
                      <a:pt x="0" y="0"/>
                    </a:cubicBezTo>
                    <a:cubicBezTo>
                      <a:pt x="1" y="0"/>
                      <a:pt x="1" y="0"/>
                      <a:pt x="1" y="1"/>
                    </a:cubicBezTo>
                    <a:cubicBezTo>
                      <a:pt x="2"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0" name="Freeform 272"/>
              <p:cNvSpPr>
                <a:spLocks noChangeArrowheads="1"/>
              </p:cNvSpPr>
              <p:nvPr/>
            </p:nvSpPr>
            <p:spPr bwMode="auto">
              <a:xfrm>
                <a:off x="12" y="1138"/>
                <a:ext cx="2" cy="2"/>
              </a:xfrm>
              <a:custGeom>
                <a:avLst/>
                <a:gdLst>
                  <a:gd name="T0" fmla="*/ 0 w 1"/>
                  <a:gd name="T1" fmla="*/ 64 h 1"/>
                  <a:gd name="T2" fmla="*/ 0 w 1"/>
                  <a:gd name="T3" fmla="*/ 64 h 1"/>
                  <a:gd name="T4" fmla="*/ 0 w 1"/>
                  <a:gd name="T5" fmla="*/ 0 h 1"/>
                  <a:gd name="T6" fmla="*/ 0 w 1"/>
                  <a:gd name="T7" fmla="*/ 0 h 1"/>
                  <a:gd name="T8" fmla="*/ 64 w 1"/>
                  <a:gd name="T9" fmla="*/ 0 h 1"/>
                  <a:gd name="T10" fmla="*/ 64 w 1"/>
                  <a:gd name="T11" fmla="*/ 64 h 1"/>
                  <a:gd name="T12" fmla="*/ 64 w 1"/>
                  <a:gd name="T13" fmla="*/ 64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64 h 1"/>
                  <a:gd name="T30" fmla="*/ 64 w 1"/>
                  <a:gd name="T31" fmla="*/ 64 h 1"/>
                  <a:gd name="T32" fmla="*/ 64 w 1"/>
                  <a:gd name="T33" fmla="*/ 0 h 1"/>
                  <a:gd name="T34" fmla="*/ 0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0"/>
                    </a:cubicBezTo>
                    <a:cubicBezTo>
                      <a:pt x="0" y="0"/>
                      <a:pt x="0" y="0"/>
                      <a:pt x="0"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0"/>
                      <a:pt x="1" y="0"/>
                      <a:pt x="1" y="0"/>
                    </a:cubicBezTo>
                    <a:cubicBezTo>
                      <a:pt x="1" y="0"/>
                      <a:pt x="1" y="0"/>
                      <a:pt x="0" y="0"/>
                    </a:cubicBezTo>
                    <a:cubicBezTo>
                      <a:pt x="0" y="0"/>
                      <a:pt x="0" y="0"/>
                      <a:pt x="0" y="0"/>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1" name="Freeform 273"/>
              <p:cNvSpPr>
                <a:spLocks noChangeArrowheads="1"/>
              </p:cNvSpPr>
              <p:nvPr/>
            </p:nvSpPr>
            <p:spPr bwMode="auto">
              <a:xfrm>
                <a:off x="16" y="1143"/>
                <a:ext cx="3" cy="2"/>
              </a:xfrm>
              <a:custGeom>
                <a:avLst/>
                <a:gdLst>
                  <a:gd name="T0" fmla="*/ 0 w 1"/>
                  <a:gd name="T1" fmla="*/ 64 h 1"/>
                  <a:gd name="T2" fmla="*/ 0 w 1"/>
                  <a:gd name="T3" fmla="*/ 0 h 1"/>
                  <a:gd name="T4" fmla="*/ 729 w 1"/>
                  <a:gd name="T5" fmla="*/ 64 h 1"/>
                  <a:gd name="T6" fmla="*/ 729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0"/>
                      <a:pt x="0" y="0"/>
                    </a:cubicBezTo>
                    <a:cubicBezTo>
                      <a:pt x="0" y="0"/>
                      <a:pt x="1" y="0"/>
                      <a:pt x="1" y="1"/>
                    </a:cubicBezTo>
                    <a:cubicBezTo>
                      <a:pt x="1" y="1"/>
                      <a:pt x="1" y="1"/>
                      <a:pt x="1"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2" name="Freeform 274"/>
              <p:cNvSpPr>
                <a:spLocks noChangeArrowheads="1"/>
              </p:cNvSpPr>
              <p:nvPr/>
            </p:nvSpPr>
            <p:spPr bwMode="auto">
              <a:xfrm>
                <a:off x="16" y="1143"/>
                <a:ext cx="3" cy="2"/>
              </a:xfrm>
              <a:custGeom>
                <a:avLst/>
                <a:gdLst>
                  <a:gd name="T0" fmla="*/ 0 w 1"/>
                  <a:gd name="T1" fmla="*/ 64 h 1"/>
                  <a:gd name="T2" fmla="*/ 0 w 1"/>
                  <a:gd name="T3" fmla="*/ 64 h 1"/>
                  <a:gd name="T4" fmla="*/ 0 w 1"/>
                  <a:gd name="T5" fmla="*/ 0 h 1"/>
                  <a:gd name="T6" fmla="*/ 0 w 1"/>
                  <a:gd name="T7" fmla="*/ 0 h 1"/>
                  <a:gd name="T8" fmla="*/ 729 w 1"/>
                  <a:gd name="T9" fmla="*/ 0 h 1"/>
                  <a:gd name="T10" fmla="*/ 729 w 1"/>
                  <a:gd name="T11" fmla="*/ 64 h 1"/>
                  <a:gd name="T12" fmla="*/ 729 w 1"/>
                  <a:gd name="T13" fmla="*/ 64 h 1"/>
                  <a:gd name="T14" fmla="*/ 729 w 1"/>
                  <a:gd name="T15" fmla="*/ 64 h 1"/>
                  <a:gd name="T16" fmla="*/ 0 w 1"/>
                  <a:gd name="T17" fmla="*/ 64 h 1"/>
                  <a:gd name="T18" fmla="*/ 0 w 1"/>
                  <a:gd name="T19" fmla="*/ 64 h 1"/>
                  <a:gd name="T20" fmla="*/ 0 w 1"/>
                  <a:gd name="T21" fmla="*/ 64 h 1"/>
                  <a:gd name="T22" fmla="*/ 0 w 1"/>
                  <a:gd name="T23" fmla="*/ 64 h 1"/>
                  <a:gd name="T24" fmla="*/ 0 w 1"/>
                  <a:gd name="T25" fmla="*/ 64 h 1"/>
                  <a:gd name="T26" fmla="*/ 729 w 1"/>
                  <a:gd name="T27" fmla="*/ 64 h 1"/>
                  <a:gd name="T28" fmla="*/ 729 w 1"/>
                  <a:gd name="T29" fmla="*/ 64 h 1"/>
                  <a:gd name="T30" fmla="*/ 729 w 1"/>
                  <a:gd name="T31" fmla="*/ 64 h 1"/>
                  <a:gd name="T32" fmla="*/ 729 w 1"/>
                  <a:gd name="T33" fmla="*/ 0 h 1"/>
                  <a:gd name="T34" fmla="*/ 0 w 1"/>
                  <a:gd name="T35" fmla="*/ 0 h 1"/>
                  <a:gd name="T36" fmla="*/ 0 w 1"/>
                  <a:gd name="T37" fmla="*/ 0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0"/>
                    </a:cubicBezTo>
                    <a:cubicBezTo>
                      <a:pt x="0" y="0"/>
                      <a:pt x="0" y="0"/>
                      <a:pt x="0" y="0"/>
                    </a:cubicBezTo>
                    <a:cubicBezTo>
                      <a:pt x="0" y="0"/>
                      <a:pt x="0" y="0"/>
                      <a:pt x="1" y="0"/>
                    </a:cubicBezTo>
                    <a:cubicBezTo>
                      <a:pt x="1" y="0"/>
                      <a:pt x="1" y="0"/>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3" name="Freeform 275"/>
              <p:cNvSpPr>
                <a:spLocks noChangeArrowheads="1"/>
              </p:cNvSpPr>
              <p:nvPr/>
            </p:nvSpPr>
            <p:spPr bwMode="auto">
              <a:xfrm>
                <a:off x="2" y="1086"/>
                <a:ext cx="10" cy="7"/>
              </a:xfrm>
              <a:custGeom>
                <a:avLst/>
                <a:gdLst>
                  <a:gd name="T0" fmla="*/ 262 w 4"/>
                  <a:gd name="T1" fmla="*/ 355 h 3"/>
                  <a:gd name="T2" fmla="*/ 262 w 4"/>
                  <a:gd name="T3" fmla="*/ 152 h 3"/>
                  <a:gd name="T4" fmla="*/ 655 w 4"/>
                  <a:gd name="T5" fmla="*/ 355 h 3"/>
                  <a:gd name="T6" fmla="*/ 467 w 4"/>
                  <a:gd name="T7" fmla="*/ 469 h 3"/>
                  <a:gd name="T8" fmla="*/ 262 w 4"/>
                  <a:gd name="T9" fmla="*/ 355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2"/>
                    </a:moveTo>
                    <a:cubicBezTo>
                      <a:pt x="0" y="1"/>
                      <a:pt x="1" y="1"/>
                      <a:pt x="1" y="1"/>
                    </a:cubicBezTo>
                    <a:cubicBezTo>
                      <a:pt x="2" y="0"/>
                      <a:pt x="3" y="1"/>
                      <a:pt x="3" y="2"/>
                    </a:cubicBezTo>
                    <a:cubicBezTo>
                      <a:pt x="4" y="3"/>
                      <a:pt x="3" y="3"/>
                      <a:pt x="2" y="3"/>
                    </a:cubicBezTo>
                    <a:cubicBezTo>
                      <a:pt x="2" y="3"/>
                      <a:pt x="1" y="3"/>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4" name="Freeform 276"/>
              <p:cNvSpPr>
                <a:spLocks noChangeArrowheads="1"/>
              </p:cNvSpPr>
              <p:nvPr/>
            </p:nvSpPr>
            <p:spPr bwMode="auto">
              <a:xfrm>
                <a:off x="2" y="1086"/>
                <a:ext cx="7" cy="7"/>
              </a:xfrm>
              <a:custGeom>
                <a:avLst/>
                <a:gdLst>
                  <a:gd name="T0" fmla="*/ 152 w 3"/>
                  <a:gd name="T1" fmla="*/ 355 h 3"/>
                  <a:gd name="T2" fmla="*/ 152 w 3"/>
                  <a:gd name="T3" fmla="*/ 355 h 3"/>
                  <a:gd name="T4" fmla="*/ 152 w 3"/>
                  <a:gd name="T5" fmla="*/ 152 h 3"/>
                  <a:gd name="T6" fmla="*/ 152 w 3"/>
                  <a:gd name="T7" fmla="*/ 152 h 3"/>
                  <a:gd name="T8" fmla="*/ 469 w 3"/>
                  <a:gd name="T9" fmla="*/ 152 h 3"/>
                  <a:gd name="T10" fmla="*/ 469 w 3"/>
                  <a:gd name="T11" fmla="*/ 355 h 3"/>
                  <a:gd name="T12" fmla="*/ 469 w 3"/>
                  <a:gd name="T13" fmla="*/ 469 h 3"/>
                  <a:gd name="T14" fmla="*/ 355 w 3"/>
                  <a:gd name="T15" fmla="*/ 469 h 3"/>
                  <a:gd name="T16" fmla="*/ 152 w 3"/>
                  <a:gd name="T17" fmla="*/ 469 h 3"/>
                  <a:gd name="T18" fmla="*/ 152 w 3"/>
                  <a:gd name="T19" fmla="*/ 355 h 3"/>
                  <a:gd name="T20" fmla="*/ 152 w 3"/>
                  <a:gd name="T21" fmla="*/ 355 h 3"/>
                  <a:gd name="T22" fmla="*/ 152 w 3"/>
                  <a:gd name="T23" fmla="*/ 355 h 3"/>
                  <a:gd name="T24" fmla="*/ 152 w 3"/>
                  <a:gd name="T25" fmla="*/ 469 h 3"/>
                  <a:gd name="T26" fmla="*/ 355 w 3"/>
                  <a:gd name="T27" fmla="*/ 469 h 3"/>
                  <a:gd name="T28" fmla="*/ 469 w 3"/>
                  <a:gd name="T29" fmla="*/ 469 h 3"/>
                  <a:gd name="T30" fmla="*/ 469 w 3"/>
                  <a:gd name="T31" fmla="*/ 355 h 3"/>
                  <a:gd name="T32" fmla="*/ 469 w 3"/>
                  <a:gd name="T33" fmla="*/ 152 h 3"/>
                  <a:gd name="T34" fmla="*/ 152 w 3"/>
                  <a:gd name="T35" fmla="*/ 152 h 3"/>
                  <a:gd name="T36" fmla="*/ 152 w 3"/>
                  <a:gd name="T37" fmla="*/ 152 h 3"/>
                  <a:gd name="T38" fmla="*/ 152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1" y="2"/>
                    </a:moveTo>
                    <a:cubicBezTo>
                      <a:pt x="1" y="2"/>
                      <a:pt x="1" y="2"/>
                      <a:pt x="1" y="2"/>
                    </a:cubicBezTo>
                    <a:cubicBezTo>
                      <a:pt x="0" y="2"/>
                      <a:pt x="0" y="1"/>
                      <a:pt x="1" y="1"/>
                    </a:cubicBezTo>
                    <a:cubicBezTo>
                      <a:pt x="1" y="1"/>
                      <a:pt x="1" y="1"/>
                      <a:pt x="1" y="1"/>
                    </a:cubicBezTo>
                    <a:cubicBezTo>
                      <a:pt x="2" y="1"/>
                      <a:pt x="2" y="1"/>
                      <a:pt x="3" y="1"/>
                    </a:cubicBezTo>
                    <a:cubicBezTo>
                      <a:pt x="3" y="1"/>
                      <a:pt x="3" y="2"/>
                      <a:pt x="3" y="2"/>
                    </a:cubicBezTo>
                    <a:cubicBezTo>
                      <a:pt x="3" y="2"/>
                      <a:pt x="3" y="3"/>
                      <a:pt x="3" y="3"/>
                    </a:cubicBezTo>
                    <a:cubicBezTo>
                      <a:pt x="3" y="3"/>
                      <a:pt x="3" y="3"/>
                      <a:pt x="2" y="3"/>
                    </a:cubicBezTo>
                    <a:cubicBezTo>
                      <a:pt x="2" y="3"/>
                      <a:pt x="2" y="3"/>
                      <a:pt x="1" y="3"/>
                    </a:cubicBezTo>
                    <a:cubicBezTo>
                      <a:pt x="1" y="3"/>
                      <a:pt x="1" y="2"/>
                      <a:pt x="1" y="2"/>
                    </a:cubicBezTo>
                    <a:cubicBezTo>
                      <a:pt x="1" y="2"/>
                      <a:pt x="1" y="2"/>
                      <a:pt x="1" y="2"/>
                    </a:cubicBezTo>
                    <a:cubicBezTo>
                      <a:pt x="1" y="2"/>
                      <a:pt x="1" y="2"/>
                      <a:pt x="1" y="2"/>
                    </a:cubicBezTo>
                    <a:cubicBezTo>
                      <a:pt x="1" y="2"/>
                      <a:pt x="1" y="3"/>
                      <a:pt x="1" y="3"/>
                    </a:cubicBezTo>
                    <a:cubicBezTo>
                      <a:pt x="2" y="3"/>
                      <a:pt x="2" y="3"/>
                      <a:pt x="2" y="3"/>
                    </a:cubicBezTo>
                    <a:cubicBezTo>
                      <a:pt x="3" y="3"/>
                      <a:pt x="3" y="3"/>
                      <a:pt x="3" y="3"/>
                    </a:cubicBezTo>
                    <a:cubicBezTo>
                      <a:pt x="3" y="3"/>
                      <a:pt x="3" y="2"/>
                      <a:pt x="3" y="2"/>
                    </a:cubicBezTo>
                    <a:cubicBezTo>
                      <a:pt x="3" y="2"/>
                      <a:pt x="3" y="1"/>
                      <a:pt x="3" y="1"/>
                    </a:cubicBezTo>
                    <a:cubicBezTo>
                      <a:pt x="2" y="1"/>
                      <a:pt x="2" y="0"/>
                      <a:pt x="1" y="1"/>
                    </a:cubicBezTo>
                    <a:cubicBezTo>
                      <a:pt x="1" y="1"/>
                      <a:pt x="1" y="1"/>
                      <a:pt x="1" y="1"/>
                    </a:cubicBezTo>
                    <a:cubicBezTo>
                      <a:pt x="0" y="1"/>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5" name="Freeform 277"/>
              <p:cNvSpPr>
                <a:spLocks noChangeArrowheads="1"/>
              </p:cNvSpPr>
              <p:nvPr/>
            </p:nvSpPr>
            <p:spPr bwMode="auto">
              <a:xfrm>
                <a:off x="21" y="1148"/>
                <a:ext cx="2" cy="2"/>
              </a:xfrm>
              <a:custGeom>
                <a:avLst/>
                <a:gdLst>
                  <a:gd name="T0" fmla="*/ 0 w 1"/>
                  <a:gd name="T1" fmla="*/ 0 h 1"/>
                  <a:gd name="T2" fmla="*/ 0 w 1"/>
                  <a:gd name="T3" fmla="*/ 0 h 1"/>
                  <a:gd name="T4" fmla="*/ 64 w 1"/>
                  <a:gd name="T5" fmla="*/ 0 h 1"/>
                  <a:gd name="T6" fmla="*/ 64 w 1"/>
                  <a:gd name="T7" fmla="*/ 6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0"/>
                      <a:pt x="1" y="0"/>
                      <a:pt x="1" y="0"/>
                    </a:cubicBezTo>
                    <a:cubicBezTo>
                      <a:pt x="1" y="1"/>
                      <a:pt x="1" y="1"/>
                      <a:pt x="1" y="1"/>
                    </a:cubicBezTo>
                    <a:cubicBezTo>
                      <a:pt x="0" y="1"/>
                      <a:pt x="0" y="1"/>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6" name="Freeform 278"/>
              <p:cNvSpPr>
                <a:spLocks noChangeArrowheads="1"/>
              </p:cNvSpPr>
              <p:nvPr/>
            </p:nvSpPr>
            <p:spPr bwMode="auto">
              <a:xfrm>
                <a:off x="21" y="1148"/>
                <a:ext cx="2" cy="2"/>
              </a:xfrm>
              <a:custGeom>
                <a:avLst/>
                <a:gdLst>
                  <a:gd name="T0" fmla="*/ 0 w 1"/>
                  <a:gd name="T1" fmla="*/ 0 h 1"/>
                  <a:gd name="T2" fmla="*/ 0 w 1"/>
                  <a:gd name="T3" fmla="*/ 0 h 1"/>
                  <a:gd name="T4" fmla="*/ 0 w 1"/>
                  <a:gd name="T5" fmla="*/ 0 h 1"/>
                  <a:gd name="T6" fmla="*/ 0 w 1"/>
                  <a:gd name="T7" fmla="*/ 0 h 1"/>
                  <a:gd name="T8" fmla="*/ 64 w 1"/>
                  <a:gd name="T9" fmla="*/ 0 h 1"/>
                  <a:gd name="T10" fmla="*/ 64 w 1"/>
                  <a:gd name="T11" fmla="*/ 0 h 1"/>
                  <a:gd name="T12" fmla="*/ 64 w 1"/>
                  <a:gd name="T13" fmla="*/ 64 h 1"/>
                  <a:gd name="T14" fmla="*/ 64 w 1"/>
                  <a:gd name="T15" fmla="*/ 64 h 1"/>
                  <a:gd name="T16" fmla="*/ 0 w 1"/>
                  <a:gd name="T17" fmla="*/ 64 h 1"/>
                  <a:gd name="T18" fmla="*/ 0 w 1"/>
                  <a:gd name="T19" fmla="*/ 0 h 1"/>
                  <a:gd name="T20" fmla="*/ 0 w 1"/>
                  <a:gd name="T21" fmla="*/ 0 h 1"/>
                  <a:gd name="T22" fmla="*/ 0 w 1"/>
                  <a:gd name="T23" fmla="*/ 0 h 1"/>
                  <a:gd name="T24" fmla="*/ 0 w 1"/>
                  <a:gd name="T25" fmla="*/ 64 h 1"/>
                  <a:gd name="T26" fmla="*/ 64 w 1"/>
                  <a:gd name="T27" fmla="*/ 64 h 1"/>
                  <a:gd name="T28" fmla="*/ 64 w 1"/>
                  <a:gd name="T29" fmla="*/ 64 h 1"/>
                  <a:gd name="T30" fmla="*/ 64 w 1"/>
                  <a:gd name="T31" fmla="*/ 0 h 1"/>
                  <a:gd name="T32" fmla="*/ 64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1"/>
                      <a:pt x="1" y="1"/>
                    </a:cubicBezTo>
                    <a:cubicBezTo>
                      <a:pt x="1" y="1"/>
                      <a:pt x="1" y="1"/>
                      <a:pt x="1" y="1"/>
                    </a:cubicBezTo>
                    <a:cubicBezTo>
                      <a:pt x="0" y="1"/>
                      <a:pt x="0" y="1"/>
                      <a:pt x="0" y="1"/>
                    </a:cubicBezTo>
                    <a:cubicBezTo>
                      <a:pt x="0" y="1"/>
                      <a:pt x="0" y="1"/>
                      <a:pt x="0" y="0"/>
                    </a:cubicBezTo>
                    <a:cubicBezTo>
                      <a:pt x="0" y="0"/>
                      <a:pt x="0" y="0"/>
                      <a:pt x="0" y="0"/>
                    </a:cubicBezTo>
                    <a:cubicBezTo>
                      <a:pt x="0" y="0"/>
                      <a:pt x="0" y="0"/>
                      <a:pt x="0" y="0"/>
                    </a:cubicBezTo>
                    <a:cubicBezTo>
                      <a:pt x="0" y="1"/>
                      <a:pt x="0" y="1"/>
                      <a:pt x="0" y="1"/>
                    </a:cubicBezTo>
                    <a:cubicBezTo>
                      <a:pt x="0" y="1"/>
                      <a:pt x="0" y="1"/>
                      <a:pt x="1" y="1"/>
                    </a:cubicBezTo>
                    <a:cubicBezTo>
                      <a:pt x="1" y="1"/>
                      <a:pt x="1" y="1"/>
                      <a:pt x="1" y="1"/>
                    </a:cubicBezTo>
                    <a:cubicBezTo>
                      <a:pt x="1" y="1"/>
                      <a:pt x="1" y="0"/>
                      <a:pt x="1" y="0"/>
                    </a:cubicBezTo>
                    <a:cubicBezTo>
                      <a:pt x="1" y="0"/>
                      <a:pt x="1" y="0"/>
                      <a:pt x="1" y="0"/>
                    </a:cubicBezTo>
                    <a:cubicBezTo>
                      <a:pt x="0"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7" name="Freeform 279"/>
              <p:cNvSpPr>
                <a:spLocks noChangeArrowheads="1"/>
              </p:cNvSpPr>
              <p:nvPr/>
            </p:nvSpPr>
            <p:spPr bwMode="auto">
              <a:xfrm>
                <a:off x="7" y="1079"/>
                <a:ext cx="7" cy="7"/>
              </a:xfrm>
              <a:custGeom>
                <a:avLst/>
                <a:gdLst>
                  <a:gd name="T0" fmla="*/ 0 w 3"/>
                  <a:gd name="T1" fmla="*/ 152 h 3"/>
                  <a:gd name="T2" fmla="*/ 152 w 3"/>
                  <a:gd name="T3" fmla="*/ 0 h 3"/>
                  <a:gd name="T4" fmla="*/ 469 w 3"/>
                  <a:gd name="T5" fmla="*/ 152 h 3"/>
                  <a:gd name="T6" fmla="*/ 355 w 3"/>
                  <a:gd name="T7" fmla="*/ 355 h 3"/>
                  <a:gd name="T8" fmla="*/ 0 w 3"/>
                  <a:gd name="T9" fmla="*/ 152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cubicBezTo>
                      <a:pt x="0" y="0"/>
                      <a:pt x="0" y="0"/>
                      <a:pt x="1" y="0"/>
                    </a:cubicBezTo>
                    <a:cubicBezTo>
                      <a:pt x="2" y="0"/>
                      <a:pt x="2" y="0"/>
                      <a:pt x="3" y="1"/>
                    </a:cubicBezTo>
                    <a:cubicBezTo>
                      <a:pt x="3" y="2"/>
                      <a:pt x="2" y="3"/>
                      <a:pt x="2" y="2"/>
                    </a:cubicBezTo>
                    <a:cubicBezTo>
                      <a:pt x="1" y="2"/>
                      <a:pt x="0"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8" name="Freeform 280"/>
              <p:cNvSpPr>
                <a:spLocks noChangeArrowheads="1"/>
              </p:cNvSpPr>
              <p:nvPr/>
            </p:nvSpPr>
            <p:spPr bwMode="auto">
              <a:xfrm>
                <a:off x="7" y="1079"/>
                <a:ext cx="7" cy="7"/>
              </a:xfrm>
              <a:custGeom>
                <a:avLst/>
                <a:gdLst>
                  <a:gd name="T0" fmla="*/ 0 w 3"/>
                  <a:gd name="T1" fmla="*/ 152 h 3"/>
                  <a:gd name="T2" fmla="*/ 0 w 3"/>
                  <a:gd name="T3" fmla="*/ 152 h 3"/>
                  <a:gd name="T4" fmla="*/ 0 w 3"/>
                  <a:gd name="T5" fmla="*/ 0 h 3"/>
                  <a:gd name="T6" fmla="*/ 152 w 3"/>
                  <a:gd name="T7" fmla="*/ 0 h 3"/>
                  <a:gd name="T8" fmla="*/ 355 w 3"/>
                  <a:gd name="T9" fmla="*/ 0 h 3"/>
                  <a:gd name="T10" fmla="*/ 469 w 3"/>
                  <a:gd name="T11" fmla="*/ 152 h 3"/>
                  <a:gd name="T12" fmla="*/ 469 w 3"/>
                  <a:gd name="T13" fmla="*/ 355 h 3"/>
                  <a:gd name="T14" fmla="*/ 355 w 3"/>
                  <a:gd name="T15" fmla="*/ 355 h 3"/>
                  <a:gd name="T16" fmla="*/ 152 w 3"/>
                  <a:gd name="T17" fmla="*/ 355 h 3"/>
                  <a:gd name="T18" fmla="*/ 0 w 3"/>
                  <a:gd name="T19" fmla="*/ 152 h 3"/>
                  <a:gd name="T20" fmla="*/ 0 w 3"/>
                  <a:gd name="T21" fmla="*/ 152 h 3"/>
                  <a:gd name="T22" fmla="*/ 0 w 3"/>
                  <a:gd name="T23" fmla="*/ 152 h 3"/>
                  <a:gd name="T24" fmla="*/ 152 w 3"/>
                  <a:gd name="T25" fmla="*/ 355 h 3"/>
                  <a:gd name="T26" fmla="*/ 355 w 3"/>
                  <a:gd name="T27" fmla="*/ 469 h 3"/>
                  <a:gd name="T28" fmla="*/ 469 w 3"/>
                  <a:gd name="T29" fmla="*/ 355 h 3"/>
                  <a:gd name="T30" fmla="*/ 469 w 3"/>
                  <a:gd name="T31" fmla="*/ 152 h 3"/>
                  <a:gd name="T32" fmla="*/ 355 w 3"/>
                  <a:gd name="T33" fmla="*/ 0 h 3"/>
                  <a:gd name="T34" fmla="*/ 152 w 3"/>
                  <a:gd name="T35" fmla="*/ 0 h 3"/>
                  <a:gd name="T36" fmla="*/ 0 w 3"/>
                  <a:gd name="T37" fmla="*/ 0 h 3"/>
                  <a:gd name="T38" fmla="*/ 0 w 3"/>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0" y="1"/>
                    </a:moveTo>
                    <a:cubicBezTo>
                      <a:pt x="0" y="1"/>
                      <a:pt x="0" y="1"/>
                      <a:pt x="0" y="1"/>
                    </a:cubicBezTo>
                    <a:cubicBezTo>
                      <a:pt x="0" y="1"/>
                      <a:pt x="0" y="1"/>
                      <a:pt x="0" y="0"/>
                    </a:cubicBezTo>
                    <a:cubicBezTo>
                      <a:pt x="0" y="0"/>
                      <a:pt x="1" y="0"/>
                      <a:pt x="1" y="0"/>
                    </a:cubicBezTo>
                    <a:cubicBezTo>
                      <a:pt x="1" y="0"/>
                      <a:pt x="2" y="0"/>
                      <a:pt x="2" y="0"/>
                    </a:cubicBezTo>
                    <a:cubicBezTo>
                      <a:pt x="2" y="1"/>
                      <a:pt x="2" y="1"/>
                      <a:pt x="3" y="1"/>
                    </a:cubicBezTo>
                    <a:cubicBezTo>
                      <a:pt x="3" y="2"/>
                      <a:pt x="3" y="2"/>
                      <a:pt x="3" y="2"/>
                    </a:cubicBezTo>
                    <a:cubicBezTo>
                      <a:pt x="2" y="2"/>
                      <a:pt x="2" y="2"/>
                      <a:pt x="2" y="2"/>
                    </a:cubicBezTo>
                    <a:cubicBezTo>
                      <a:pt x="1" y="2"/>
                      <a:pt x="1" y="2"/>
                      <a:pt x="1" y="2"/>
                    </a:cubicBezTo>
                    <a:cubicBezTo>
                      <a:pt x="0" y="2"/>
                      <a:pt x="0" y="2"/>
                      <a:pt x="0" y="1"/>
                    </a:cubicBezTo>
                    <a:cubicBezTo>
                      <a:pt x="0" y="1"/>
                      <a:pt x="0" y="1"/>
                      <a:pt x="0" y="1"/>
                    </a:cubicBezTo>
                    <a:cubicBezTo>
                      <a:pt x="0" y="1"/>
                      <a:pt x="0" y="1"/>
                      <a:pt x="0" y="1"/>
                    </a:cubicBezTo>
                    <a:cubicBezTo>
                      <a:pt x="0" y="2"/>
                      <a:pt x="0" y="2"/>
                      <a:pt x="1" y="2"/>
                    </a:cubicBezTo>
                    <a:cubicBezTo>
                      <a:pt x="1" y="2"/>
                      <a:pt x="1" y="3"/>
                      <a:pt x="2" y="3"/>
                    </a:cubicBezTo>
                    <a:cubicBezTo>
                      <a:pt x="2" y="3"/>
                      <a:pt x="2" y="2"/>
                      <a:pt x="3" y="2"/>
                    </a:cubicBezTo>
                    <a:cubicBezTo>
                      <a:pt x="3" y="2"/>
                      <a:pt x="3" y="2"/>
                      <a:pt x="3" y="1"/>
                    </a:cubicBezTo>
                    <a:cubicBezTo>
                      <a:pt x="2" y="1"/>
                      <a:pt x="2" y="1"/>
                      <a:pt x="2" y="0"/>
                    </a:cubicBezTo>
                    <a:cubicBezTo>
                      <a:pt x="2" y="0"/>
                      <a:pt x="1" y="0"/>
                      <a:pt x="1" y="0"/>
                    </a:cubicBezTo>
                    <a:cubicBezTo>
                      <a:pt x="1" y="0"/>
                      <a:pt x="0" y="0"/>
                      <a:pt x="0" y="0"/>
                    </a:cubicBezTo>
                    <a:cubicBezTo>
                      <a:pt x="0" y="0"/>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79" name="Freeform 281"/>
              <p:cNvSpPr>
                <a:spLocks noChangeArrowheads="1"/>
              </p:cNvSpPr>
              <p:nvPr/>
            </p:nvSpPr>
            <p:spPr bwMode="auto">
              <a:xfrm>
                <a:off x="12" y="1072"/>
                <a:ext cx="7" cy="5"/>
              </a:xfrm>
              <a:custGeom>
                <a:avLst/>
                <a:gdLst>
                  <a:gd name="T0" fmla="*/ 0 w 3"/>
                  <a:gd name="T1" fmla="*/ 262 h 2"/>
                  <a:gd name="T2" fmla="*/ 152 w 3"/>
                  <a:gd name="T3" fmla="*/ 0 h 2"/>
                  <a:gd name="T4" fmla="*/ 355 w 3"/>
                  <a:gd name="T5" fmla="*/ 262 h 2"/>
                  <a:gd name="T6" fmla="*/ 355 w 3"/>
                  <a:gd name="T7" fmla="*/ 467 h 2"/>
                  <a:gd name="T8" fmla="*/ 0 w 3"/>
                  <a:gd name="T9" fmla="*/ 262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cubicBezTo>
                      <a:pt x="0" y="0"/>
                      <a:pt x="0" y="0"/>
                      <a:pt x="1" y="0"/>
                    </a:cubicBezTo>
                    <a:cubicBezTo>
                      <a:pt x="2" y="0"/>
                      <a:pt x="2" y="1"/>
                      <a:pt x="2" y="1"/>
                    </a:cubicBezTo>
                    <a:cubicBezTo>
                      <a:pt x="3" y="2"/>
                      <a:pt x="2" y="2"/>
                      <a:pt x="2" y="2"/>
                    </a:cubicBezTo>
                    <a:cubicBezTo>
                      <a:pt x="1" y="2"/>
                      <a:pt x="0"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0" name="Freeform 282"/>
              <p:cNvSpPr>
                <a:spLocks noChangeArrowheads="1"/>
              </p:cNvSpPr>
              <p:nvPr/>
            </p:nvSpPr>
            <p:spPr bwMode="auto">
              <a:xfrm>
                <a:off x="12" y="1072"/>
                <a:ext cx="7" cy="5"/>
              </a:xfrm>
              <a:custGeom>
                <a:avLst/>
                <a:gdLst>
                  <a:gd name="T0" fmla="*/ 0 w 3"/>
                  <a:gd name="T1" fmla="*/ 262 h 2"/>
                  <a:gd name="T2" fmla="*/ 0 w 3"/>
                  <a:gd name="T3" fmla="*/ 262 h 2"/>
                  <a:gd name="T4" fmla="*/ 0 w 3"/>
                  <a:gd name="T5" fmla="*/ 0 h 2"/>
                  <a:gd name="T6" fmla="*/ 152 w 3"/>
                  <a:gd name="T7" fmla="*/ 0 h 2"/>
                  <a:gd name="T8" fmla="*/ 355 w 3"/>
                  <a:gd name="T9" fmla="*/ 0 h 2"/>
                  <a:gd name="T10" fmla="*/ 355 w 3"/>
                  <a:gd name="T11" fmla="*/ 262 h 2"/>
                  <a:gd name="T12" fmla="*/ 355 w 3"/>
                  <a:gd name="T13" fmla="*/ 467 h 2"/>
                  <a:gd name="T14" fmla="*/ 355 w 3"/>
                  <a:gd name="T15" fmla="*/ 467 h 2"/>
                  <a:gd name="T16" fmla="*/ 152 w 3"/>
                  <a:gd name="T17" fmla="*/ 467 h 2"/>
                  <a:gd name="T18" fmla="*/ 0 w 3"/>
                  <a:gd name="T19" fmla="*/ 262 h 2"/>
                  <a:gd name="T20" fmla="*/ 0 w 3"/>
                  <a:gd name="T21" fmla="*/ 262 h 2"/>
                  <a:gd name="T22" fmla="*/ 0 w 3"/>
                  <a:gd name="T23" fmla="*/ 262 h 2"/>
                  <a:gd name="T24" fmla="*/ 152 w 3"/>
                  <a:gd name="T25" fmla="*/ 467 h 2"/>
                  <a:gd name="T26" fmla="*/ 355 w 3"/>
                  <a:gd name="T27" fmla="*/ 467 h 2"/>
                  <a:gd name="T28" fmla="*/ 355 w 3"/>
                  <a:gd name="T29" fmla="*/ 467 h 2"/>
                  <a:gd name="T30" fmla="*/ 355 w 3"/>
                  <a:gd name="T31" fmla="*/ 262 h 2"/>
                  <a:gd name="T32" fmla="*/ 355 w 3"/>
                  <a:gd name="T33" fmla="*/ 0 h 2"/>
                  <a:gd name="T34" fmla="*/ 152 w 3"/>
                  <a:gd name="T35" fmla="*/ 0 h 2"/>
                  <a:gd name="T36" fmla="*/ 0 w 3"/>
                  <a:gd name="T37" fmla="*/ 0 h 2"/>
                  <a:gd name="T38" fmla="*/ 0 w 3"/>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2"/>
                  <a:gd name="T62" fmla="*/ 3 w 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2">
                    <a:moveTo>
                      <a:pt x="0" y="1"/>
                    </a:moveTo>
                    <a:cubicBezTo>
                      <a:pt x="0" y="1"/>
                      <a:pt x="0" y="1"/>
                      <a:pt x="0" y="1"/>
                    </a:cubicBezTo>
                    <a:cubicBezTo>
                      <a:pt x="0" y="1"/>
                      <a:pt x="0" y="0"/>
                      <a:pt x="0" y="0"/>
                    </a:cubicBezTo>
                    <a:cubicBezTo>
                      <a:pt x="0" y="0"/>
                      <a:pt x="1" y="0"/>
                      <a:pt x="1" y="0"/>
                    </a:cubicBezTo>
                    <a:cubicBezTo>
                      <a:pt x="1" y="0"/>
                      <a:pt x="2" y="0"/>
                      <a:pt x="2" y="0"/>
                    </a:cubicBezTo>
                    <a:cubicBezTo>
                      <a:pt x="2" y="1"/>
                      <a:pt x="2" y="1"/>
                      <a:pt x="2" y="1"/>
                    </a:cubicBezTo>
                    <a:cubicBezTo>
                      <a:pt x="2" y="1"/>
                      <a:pt x="2" y="2"/>
                      <a:pt x="2" y="2"/>
                    </a:cubicBezTo>
                    <a:cubicBezTo>
                      <a:pt x="2" y="2"/>
                      <a:pt x="2" y="2"/>
                      <a:pt x="2" y="2"/>
                    </a:cubicBezTo>
                    <a:cubicBezTo>
                      <a:pt x="1" y="2"/>
                      <a:pt x="1" y="2"/>
                      <a:pt x="1" y="2"/>
                    </a:cubicBezTo>
                    <a:cubicBezTo>
                      <a:pt x="0" y="2"/>
                      <a:pt x="0" y="1"/>
                      <a:pt x="0" y="1"/>
                    </a:cubicBezTo>
                    <a:cubicBezTo>
                      <a:pt x="0" y="1"/>
                      <a:pt x="0" y="1"/>
                      <a:pt x="0" y="1"/>
                    </a:cubicBezTo>
                    <a:cubicBezTo>
                      <a:pt x="0" y="1"/>
                      <a:pt x="0" y="1"/>
                      <a:pt x="0" y="1"/>
                    </a:cubicBezTo>
                    <a:cubicBezTo>
                      <a:pt x="0" y="1"/>
                      <a:pt x="0" y="2"/>
                      <a:pt x="1" y="2"/>
                    </a:cubicBezTo>
                    <a:cubicBezTo>
                      <a:pt x="1" y="2"/>
                      <a:pt x="1" y="2"/>
                      <a:pt x="2" y="2"/>
                    </a:cubicBezTo>
                    <a:cubicBezTo>
                      <a:pt x="2" y="2"/>
                      <a:pt x="2" y="2"/>
                      <a:pt x="2" y="2"/>
                    </a:cubicBezTo>
                    <a:cubicBezTo>
                      <a:pt x="2" y="2"/>
                      <a:pt x="3" y="1"/>
                      <a:pt x="2" y="1"/>
                    </a:cubicBezTo>
                    <a:cubicBezTo>
                      <a:pt x="2" y="1"/>
                      <a:pt x="2" y="1"/>
                      <a:pt x="2" y="0"/>
                    </a:cubicBezTo>
                    <a:cubicBezTo>
                      <a:pt x="2" y="0"/>
                      <a:pt x="1" y="0"/>
                      <a:pt x="1" y="0"/>
                    </a:cubicBezTo>
                    <a:cubicBezTo>
                      <a:pt x="1" y="0"/>
                      <a:pt x="0" y="0"/>
                      <a:pt x="0" y="0"/>
                    </a:cubicBezTo>
                    <a:cubicBezTo>
                      <a:pt x="0" y="0"/>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1" name="Freeform 283"/>
              <p:cNvSpPr>
                <a:spLocks noChangeArrowheads="1"/>
              </p:cNvSpPr>
              <p:nvPr/>
            </p:nvSpPr>
            <p:spPr bwMode="auto">
              <a:xfrm>
                <a:off x="16" y="1067"/>
                <a:ext cx="5" cy="5"/>
              </a:xfrm>
              <a:custGeom>
                <a:avLst/>
                <a:gdLst>
                  <a:gd name="T0" fmla="*/ 262 w 2"/>
                  <a:gd name="T1" fmla="*/ 262 h 2"/>
                  <a:gd name="T2" fmla="*/ 262 w 2"/>
                  <a:gd name="T3" fmla="*/ 0 h 2"/>
                  <a:gd name="T4" fmla="*/ 467 w 2"/>
                  <a:gd name="T5" fmla="*/ 262 h 2"/>
                  <a:gd name="T6" fmla="*/ 467 w 2"/>
                  <a:gd name="T7" fmla="*/ 467 h 2"/>
                  <a:gd name="T8" fmla="*/ 262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0" y="0"/>
                      <a:pt x="1" y="0"/>
                      <a:pt x="1" y="0"/>
                    </a:cubicBezTo>
                    <a:cubicBezTo>
                      <a:pt x="2" y="0"/>
                      <a:pt x="2" y="0"/>
                      <a:pt x="2" y="1"/>
                    </a:cubicBezTo>
                    <a:cubicBezTo>
                      <a:pt x="2" y="1"/>
                      <a:pt x="2" y="2"/>
                      <a:pt x="2" y="2"/>
                    </a:cubicBezTo>
                    <a:cubicBezTo>
                      <a:pt x="1" y="2"/>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2" name="Freeform 284"/>
              <p:cNvSpPr>
                <a:spLocks noChangeArrowheads="1"/>
              </p:cNvSpPr>
              <p:nvPr/>
            </p:nvSpPr>
            <p:spPr bwMode="auto">
              <a:xfrm>
                <a:off x="16" y="1067"/>
                <a:ext cx="5" cy="5"/>
              </a:xfrm>
              <a:custGeom>
                <a:avLst/>
                <a:gdLst>
                  <a:gd name="T0" fmla="*/ 262 w 2"/>
                  <a:gd name="T1" fmla="*/ 262 h 2"/>
                  <a:gd name="T2" fmla="*/ 262 w 2"/>
                  <a:gd name="T3" fmla="*/ 262 h 2"/>
                  <a:gd name="T4" fmla="*/ 262 w 2"/>
                  <a:gd name="T5" fmla="*/ 0 h 2"/>
                  <a:gd name="T6" fmla="*/ 262 w 2"/>
                  <a:gd name="T7" fmla="*/ 0 h 2"/>
                  <a:gd name="T8" fmla="*/ 467 w 2"/>
                  <a:gd name="T9" fmla="*/ 0 h 2"/>
                  <a:gd name="T10" fmla="*/ 467 w 2"/>
                  <a:gd name="T11" fmla="*/ 262 h 2"/>
                  <a:gd name="T12" fmla="*/ 467 w 2"/>
                  <a:gd name="T13" fmla="*/ 262 h 2"/>
                  <a:gd name="T14" fmla="*/ 467 w 2"/>
                  <a:gd name="T15" fmla="*/ 467 h 2"/>
                  <a:gd name="T16" fmla="*/ 262 w 2"/>
                  <a:gd name="T17" fmla="*/ 262 h 2"/>
                  <a:gd name="T18" fmla="*/ 262 w 2"/>
                  <a:gd name="T19" fmla="*/ 262 h 2"/>
                  <a:gd name="T20" fmla="*/ 262 w 2"/>
                  <a:gd name="T21" fmla="*/ 262 h 2"/>
                  <a:gd name="T22" fmla="*/ 262 w 2"/>
                  <a:gd name="T23" fmla="*/ 262 h 2"/>
                  <a:gd name="T24" fmla="*/ 262 w 2"/>
                  <a:gd name="T25" fmla="*/ 262 h 2"/>
                  <a:gd name="T26" fmla="*/ 467 w 2"/>
                  <a:gd name="T27" fmla="*/ 467 h 2"/>
                  <a:gd name="T28" fmla="*/ 467 w 2"/>
                  <a:gd name="T29" fmla="*/ 262 h 2"/>
                  <a:gd name="T30" fmla="*/ 467 w 2"/>
                  <a:gd name="T31" fmla="*/ 262 h 2"/>
                  <a:gd name="T32" fmla="*/ 467 w 2"/>
                  <a:gd name="T33" fmla="*/ 0 h 2"/>
                  <a:gd name="T34" fmla="*/ 262 w 2"/>
                  <a:gd name="T35" fmla="*/ 0 h 2"/>
                  <a:gd name="T36" fmla="*/ 262 w 2"/>
                  <a:gd name="T37" fmla="*/ 0 h 2"/>
                  <a:gd name="T38" fmla="*/ 262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1"/>
                    </a:moveTo>
                    <a:cubicBezTo>
                      <a:pt x="1" y="1"/>
                      <a:pt x="1" y="1"/>
                      <a:pt x="1" y="1"/>
                    </a:cubicBezTo>
                    <a:cubicBezTo>
                      <a:pt x="1" y="0"/>
                      <a:pt x="1" y="0"/>
                      <a:pt x="1" y="0"/>
                    </a:cubicBezTo>
                    <a:cubicBezTo>
                      <a:pt x="1" y="0"/>
                      <a:pt x="1" y="0"/>
                      <a:pt x="1" y="0"/>
                    </a:cubicBezTo>
                    <a:cubicBezTo>
                      <a:pt x="1" y="0"/>
                      <a:pt x="2" y="0"/>
                      <a:pt x="2" y="0"/>
                    </a:cubicBezTo>
                    <a:cubicBezTo>
                      <a:pt x="2" y="0"/>
                      <a:pt x="2" y="1"/>
                      <a:pt x="2" y="1"/>
                    </a:cubicBezTo>
                    <a:cubicBezTo>
                      <a:pt x="2" y="1"/>
                      <a:pt x="2" y="1"/>
                      <a:pt x="2" y="1"/>
                    </a:cubicBezTo>
                    <a:cubicBezTo>
                      <a:pt x="2" y="2"/>
                      <a:pt x="2" y="2"/>
                      <a:pt x="2" y="2"/>
                    </a:cubicBezTo>
                    <a:cubicBezTo>
                      <a:pt x="1" y="2"/>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2" y="2"/>
                    </a:cubicBezTo>
                    <a:cubicBezTo>
                      <a:pt x="2" y="2"/>
                      <a:pt x="2" y="2"/>
                      <a:pt x="2" y="1"/>
                    </a:cubicBezTo>
                    <a:cubicBezTo>
                      <a:pt x="2" y="1"/>
                      <a:pt x="2" y="1"/>
                      <a:pt x="2" y="1"/>
                    </a:cubicBezTo>
                    <a:cubicBezTo>
                      <a:pt x="2" y="1"/>
                      <a:pt x="2" y="0"/>
                      <a:pt x="2" y="0"/>
                    </a:cubicBezTo>
                    <a:cubicBezTo>
                      <a:pt x="2" y="0"/>
                      <a:pt x="1" y="0"/>
                      <a:pt x="1" y="0"/>
                    </a:cubicBezTo>
                    <a:cubicBezTo>
                      <a:pt x="1" y="0"/>
                      <a:pt x="1" y="0"/>
                      <a:pt x="1" y="0"/>
                    </a:cubicBezTo>
                    <a:cubicBezTo>
                      <a:pt x="1" y="0"/>
                      <a:pt x="0" y="0"/>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3" name="Freeform 285"/>
              <p:cNvSpPr>
                <a:spLocks noChangeArrowheads="1"/>
              </p:cNvSpPr>
              <p:nvPr/>
            </p:nvSpPr>
            <p:spPr bwMode="auto">
              <a:xfrm>
                <a:off x="876" y="304"/>
                <a:ext cx="623" cy="501"/>
              </a:xfrm>
              <a:custGeom>
                <a:avLst/>
                <a:gdLst>
                  <a:gd name="T0" fmla="*/ 43171 w 264"/>
                  <a:gd name="T1" fmla="*/ 0 h 212"/>
                  <a:gd name="T2" fmla="*/ 39015 w 264"/>
                  <a:gd name="T3" fmla="*/ 14966 h 212"/>
                  <a:gd name="T4" fmla="*/ 24875 w 264"/>
                  <a:gd name="T5" fmla="*/ 20931 h 212"/>
                  <a:gd name="T6" fmla="*/ 156 w 264"/>
                  <a:gd name="T7" fmla="*/ 35687 h 212"/>
                  <a:gd name="T8" fmla="*/ 656 w 264"/>
                  <a:gd name="T9" fmla="*/ 36927 h 212"/>
                  <a:gd name="T10" fmla="*/ 24535 w 264"/>
                  <a:gd name="T11" fmla="*/ 22122 h 212"/>
                  <a:gd name="T12" fmla="*/ 39228 w 264"/>
                  <a:gd name="T13" fmla="*/ 16720 h 212"/>
                  <a:gd name="T14" fmla="*/ 43855 w 264"/>
                  <a:gd name="T15" fmla="*/ 1257 h 212"/>
                  <a:gd name="T16" fmla="*/ 43171 w 264"/>
                  <a:gd name="T17" fmla="*/ 0 h 2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4"/>
                  <a:gd name="T28" fmla="*/ 0 h 212"/>
                  <a:gd name="T29" fmla="*/ 264 w 264"/>
                  <a:gd name="T30" fmla="*/ 212 h 2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4" h="212">
                    <a:moveTo>
                      <a:pt x="250" y="0"/>
                    </a:moveTo>
                    <a:cubicBezTo>
                      <a:pt x="260" y="35"/>
                      <a:pt x="245" y="65"/>
                      <a:pt x="226" y="86"/>
                    </a:cubicBezTo>
                    <a:cubicBezTo>
                      <a:pt x="203" y="112"/>
                      <a:pt x="174" y="118"/>
                      <a:pt x="144" y="120"/>
                    </a:cubicBezTo>
                    <a:cubicBezTo>
                      <a:pt x="95" y="124"/>
                      <a:pt x="18" y="126"/>
                      <a:pt x="1" y="205"/>
                    </a:cubicBezTo>
                    <a:cubicBezTo>
                      <a:pt x="0" y="207"/>
                      <a:pt x="5" y="210"/>
                      <a:pt x="4" y="212"/>
                    </a:cubicBezTo>
                    <a:cubicBezTo>
                      <a:pt x="21" y="137"/>
                      <a:pt x="94" y="130"/>
                      <a:pt x="142" y="127"/>
                    </a:cubicBezTo>
                    <a:cubicBezTo>
                      <a:pt x="173" y="126"/>
                      <a:pt x="202" y="121"/>
                      <a:pt x="227" y="96"/>
                    </a:cubicBezTo>
                    <a:cubicBezTo>
                      <a:pt x="247" y="76"/>
                      <a:pt x="264" y="43"/>
                      <a:pt x="254" y="7"/>
                    </a:cubicBezTo>
                    <a:cubicBezTo>
                      <a:pt x="253" y="4"/>
                      <a:pt x="251" y="3"/>
                      <a:pt x="25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4" name="Freeform 286"/>
              <p:cNvSpPr>
                <a:spLocks noChangeArrowheads="1"/>
              </p:cNvSpPr>
              <p:nvPr/>
            </p:nvSpPr>
            <p:spPr bwMode="auto">
              <a:xfrm>
                <a:off x="985" y="21"/>
                <a:ext cx="498" cy="354"/>
              </a:xfrm>
              <a:custGeom>
                <a:avLst/>
                <a:gdLst>
                  <a:gd name="T0" fmla="*/ 1024 w 211"/>
                  <a:gd name="T1" fmla="*/ 10700 h 150"/>
                  <a:gd name="T2" fmla="*/ 3288 w 211"/>
                  <a:gd name="T3" fmla="*/ 5209 h 150"/>
                  <a:gd name="T4" fmla="*/ 8506 w 211"/>
                  <a:gd name="T5" fmla="*/ 2785 h 150"/>
                  <a:gd name="T6" fmla="*/ 34943 w 211"/>
                  <a:gd name="T7" fmla="*/ 18679 h 150"/>
                  <a:gd name="T8" fmla="*/ 36458 w 211"/>
                  <a:gd name="T9" fmla="*/ 25252 h 150"/>
                  <a:gd name="T10" fmla="*/ 36113 w 211"/>
                  <a:gd name="T11" fmla="*/ 25910 h 150"/>
                  <a:gd name="T12" fmla="*/ 29356 w 211"/>
                  <a:gd name="T13" fmla="*/ 10176 h 150"/>
                  <a:gd name="T14" fmla="*/ 15013 w 211"/>
                  <a:gd name="T15" fmla="*/ 2417 h 150"/>
                  <a:gd name="T16" fmla="*/ 7102 w 211"/>
                  <a:gd name="T17" fmla="*/ 3285 h 150"/>
                  <a:gd name="T18" fmla="*/ 1553 w 211"/>
                  <a:gd name="T19" fmla="*/ 7597 h 150"/>
                  <a:gd name="T20" fmla="*/ 1393 w 211"/>
                  <a:gd name="T21" fmla="*/ 10700 h 150"/>
                  <a:gd name="T22" fmla="*/ 3809 w 211"/>
                  <a:gd name="T23" fmla="*/ 12815 h 150"/>
                  <a:gd name="T24" fmla="*/ 6892 w 211"/>
                  <a:gd name="T25" fmla="*/ 12293 h 150"/>
                  <a:gd name="T26" fmla="*/ 7387 w 211"/>
                  <a:gd name="T27" fmla="*/ 11724 h 150"/>
                  <a:gd name="T28" fmla="*/ 7387 w 211"/>
                  <a:gd name="T29" fmla="*/ 11724 h 150"/>
                  <a:gd name="T30" fmla="*/ 6361 w 211"/>
                  <a:gd name="T31" fmla="*/ 12437 h 150"/>
                  <a:gd name="T32" fmla="*/ 3444 w 211"/>
                  <a:gd name="T33" fmla="*/ 12961 h 150"/>
                  <a:gd name="T34" fmla="*/ 1024 w 211"/>
                  <a:gd name="T35" fmla="*/ 10700 h 1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1"/>
                  <a:gd name="T55" fmla="*/ 0 h 150"/>
                  <a:gd name="T56" fmla="*/ 211 w 211"/>
                  <a:gd name="T57" fmla="*/ 150 h 1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1" h="150">
                    <a:moveTo>
                      <a:pt x="6" y="62"/>
                    </a:moveTo>
                    <a:cubicBezTo>
                      <a:pt x="0" y="49"/>
                      <a:pt x="11" y="37"/>
                      <a:pt x="19" y="30"/>
                    </a:cubicBezTo>
                    <a:cubicBezTo>
                      <a:pt x="28" y="23"/>
                      <a:pt x="38" y="19"/>
                      <a:pt x="49" y="16"/>
                    </a:cubicBezTo>
                    <a:cubicBezTo>
                      <a:pt x="109" y="0"/>
                      <a:pt x="177" y="42"/>
                      <a:pt x="202" y="108"/>
                    </a:cubicBezTo>
                    <a:cubicBezTo>
                      <a:pt x="206" y="120"/>
                      <a:pt x="209" y="133"/>
                      <a:pt x="211" y="146"/>
                    </a:cubicBezTo>
                    <a:cubicBezTo>
                      <a:pt x="210" y="147"/>
                      <a:pt x="209" y="148"/>
                      <a:pt x="209" y="150"/>
                    </a:cubicBezTo>
                    <a:cubicBezTo>
                      <a:pt x="206" y="117"/>
                      <a:pt x="192" y="84"/>
                      <a:pt x="170" y="59"/>
                    </a:cubicBezTo>
                    <a:cubicBezTo>
                      <a:pt x="147" y="34"/>
                      <a:pt x="117" y="18"/>
                      <a:pt x="87" y="14"/>
                    </a:cubicBezTo>
                    <a:cubicBezTo>
                      <a:pt x="71" y="12"/>
                      <a:pt x="56" y="14"/>
                      <a:pt x="41" y="19"/>
                    </a:cubicBezTo>
                    <a:cubicBezTo>
                      <a:pt x="28" y="23"/>
                      <a:pt x="15" y="31"/>
                      <a:pt x="9" y="44"/>
                    </a:cubicBezTo>
                    <a:cubicBezTo>
                      <a:pt x="6" y="49"/>
                      <a:pt x="6" y="56"/>
                      <a:pt x="8" y="62"/>
                    </a:cubicBezTo>
                    <a:cubicBezTo>
                      <a:pt x="11" y="68"/>
                      <a:pt x="16" y="73"/>
                      <a:pt x="22" y="74"/>
                    </a:cubicBezTo>
                    <a:cubicBezTo>
                      <a:pt x="28" y="75"/>
                      <a:pt x="34" y="73"/>
                      <a:pt x="40" y="71"/>
                    </a:cubicBezTo>
                    <a:cubicBezTo>
                      <a:pt x="40" y="70"/>
                      <a:pt x="42" y="69"/>
                      <a:pt x="43" y="68"/>
                    </a:cubicBezTo>
                    <a:cubicBezTo>
                      <a:pt x="43" y="68"/>
                      <a:pt x="43" y="68"/>
                      <a:pt x="43" y="68"/>
                    </a:cubicBezTo>
                    <a:cubicBezTo>
                      <a:pt x="41" y="70"/>
                      <a:pt x="38" y="71"/>
                      <a:pt x="37" y="72"/>
                    </a:cubicBezTo>
                    <a:cubicBezTo>
                      <a:pt x="32" y="74"/>
                      <a:pt x="26" y="76"/>
                      <a:pt x="20" y="75"/>
                    </a:cubicBezTo>
                    <a:cubicBezTo>
                      <a:pt x="14" y="74"/>
                      <a:pt x="9" y="68"/>
                      <a:pt x="6" y="6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5" name="Freeform 287"/>
              <p:cNvSpPr>
                <a:spLocks noChangeArrowheads="1"/>
              </p:cNvSpPr>
              <p:nvPr/>
            </p:nvSpPr>
            <p:spPr bwMode="auto">
              <a:xfrm>
                <a:off x="1107" y="99"/>
                <a:ext cx="185" cy="132"/>
              </a:xfrm>
              <a:custGeom>
                <a:avLst/>
                <a:gdLst>
                  <a:gd name="T0" fmla="*/ 0 w 78"/>
                  <a:gd name="T1" fmla="*/ 5462 h 56"/>
                  <a:gd name="T2" fmla="*/ 8033 w 78"/>
                  <a:gd name="T3" fmla="*/ 5162 h 56"/>
                  <a:gd name="T4" fmla="*/ 0 w 78"/>
                  <a:gd name="T5" fmla="*/ 6051 h 56"/>
                  <a:gd name="T6" fmla="*/ 13889 w 78"/>
                  <a:gd name="T7" fmla="*/ 9601 h 56"/>
                  <a:gd name="T8" fmla="*/ 1428 w 78"/>
                  <a:gd name="T9" fmla="*/ 4295 h 56"/>
                  <a:gd name="T10" fmla="*/ 0 w 78"/>
                  <a:gd name="T11" fmla="*/ 5462 h 56"/>
                  <a:gd name="T12" fmla="*/ 0 60000 65536"/>
                  <a:gd name="T13" fmla="*/ 0 60000 65536"/>
                  <a:gd name="T14" fmla="*/ 0 60000 65536"/>
                  <a:gd name="T15" fmla="*/ 0 60000 65536"/>
                  <a:gd name="T16" fmla="*/ 0 60000 65536"/>
                  <a:gd name="T17" fmla="*/ 0 60000 65536"/>
                  <a:gd name="T18" fmla="*/ 0 w 78"/>
                  <a:gd name="T19" fmla="*/ 0 h 56"/>
                  <a:gd name="T20" fmla="*/ 78 w 78"/>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8" h="56">
                    <a:moveTo>
                      <a:pt x="0" y="32"/>
                    </a:moveTo>
                    <a:cubicBezTo>
                      <a:pt x="17" y="25"/>
                      <a:pt x="30" y="19"/>
                      <a:pt x="45" y="30"/>
                    </a:cubicBezTo>
                    <a:cubicBezTo>
                      <a:pt x="27" y="25"/>
                      <a:pt x="18" y="31"/>
                      <a:pt x="0" y="35"/>
                    </a:cubicBezTo>
                    <a:cubicBezTo>
                      <a:pt x="29" y="44"/>
                      <a:pt x="51" y="31"/>
                      <a:pt x="78" y="56"/>
                    </a:cubicBezTo>
                    <a:cubicBezTo>
                      <a:pt x="72" y="37"/>
                      <a:pt x="40" y="0"/>
                      <a:pt x="8" y="25"/>
                    </a:cubicBezTo>
                    <a:cubicBezTo>
                      <a:pt x="3" y="28"/>
                      <a:pt x="1" y="31"/>
                      <a:pt x="0" y="3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6" name="Freeform 288"/>
              <p:cNvSpPr>
                <a:spLocks noChangeArrowheads="1"/>
              </p:cNvSpPr>
              <p:nvPr/>
            </p:nvSpPr>
            <p:spPr bwMode="auto">
              <a:xfrm>
                <a:off x="1164" y="0"/>
                <a:ext cx="97" cy="137"/>
              </a:xfrm>
              <a:custGeom>
                <a:avLst/>
                <a:gdLst>
                  <a:gd name="T0" fmla="*/ 1405 w 41"/>
                  <a:gd name="T1" fmla="*/ 9184 h 58"/>
                  <a:gd name="T2" fmla="*/ 5922 w 41"/>
                  <a:gd name="T3" fmla="*/ 4703 h 58"/>
                  <a:gd name="T4" fmla="*/ 0 w 41"/>
                  <a:gd name="T5" fmla="*/ 9557 h 58"/>
                  <a:gd name="T6" fmla="*/ 5643 w 41"/>
                  <a:gd name="T7" fmla="*/ 3678 h 58"/>
                  <a:gd name="T8" fmla="*/ 7048 w 41"/>
                  <a:gd name="T9" fmla="*/ 0 h 58"/>
                  <a:gd name="T10" fmla="*/ 2065 w 41"/>
                  <a:gd name="T11" fmla="*/ 9557 h 58"/>
                  <a:gd name="T12" fmla="*/ 1405 w 41"/>
                  <a:gd name="T13" fmla="*/ 9184 h 58"/>
                  <a:gd name="T14" fmla="*/ 0 60000 65536"/>
                  <a:gd name="T15" fmla="*/ 0 60000 65536"/>
                  <a:gd name="T16" fmla="*/ 0 60000 65536"/>
                  <a:gd name="T17" fmla="*/ 0 60000 65536"/>
                  <a:gd name="T18" fmla="*/ 0 60000 65536"/>
                  <a:gd name="T19" fmla="*/ 0 60000 65536"/>
                  <a:gd name="T20" fmla="*/ 0 60000 65536"/>
                  <a:gd name="T21" fmla="*/ 0 w 41"/>
                  <a:gd name="T22" fmla="*/ 0 h 58"/>
                  <a:gd name="T23" fmla="*/ 41 w 4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58">
                    <a:moveTo>
                      <a:pt x="8" y="53"/>
                    </a:moveTo>
                    <a:cubicBezTo>
                      <a:pt x="20" y="42"/>
                      <a:pt x="25" y="44"/>
                      <a:pt x="34" y="27"/>
                    </a:cubicBezTo>
                    <a:cubicBezTo>
                      <a:pt x="23" y="32"/>
                      <a:pt x="9" y="47"/>
                      <a:pt x="0" y="55"/>
                    </a:cubicBezTo>
                    <a:cubicBezTo>
                      <a:pt x="3" y="45"/>
                      <a:pt x="9" y="27"/>
                      <a:pt x="32" y="21"/>
                    </a:cubicBezTo>
                    <a:cubicBezTo>
                      <a:pt x="37" y="17"/>
                      <a:pt x="38" y="8"/>
                      <a:pt x="40" y="0"/>
                    </a:cubicBezTo>
                    <a:cubicBezTo>
                      <a:pt x="41" y="18"/>
                      <a:pt x="38" y="56"/>
                      <a:pt x="12" y="55"/>
                    </a:cubicBezTo>
                    <a:cubicBezTo>
                      <a:pt x="7" y="54"/>
                      <a:pt x="2" y="58"/>
                      <a:pt x="8" y="5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7" name="Freeform 289"/>
              <p:cNvSpPr>
                <a:spLocks noChangeArrowheads="1"/>
              </p:cNvSpPr>
              <p:nvPr/>
            </p:nvSpPr>
            <p:spPr bwMode="auto">
              <a:xfrm>
                <a:off x="1218" y="49"/>
                <a:ext cx="137" cy="132"/>
              </a:xfrm>
              <a:custGeom>
                <a:avLst/>
                <a:gdLst>
                  <a:gd name="T0" fmla="*/ 0 w 58"/>
                  <a:gd name="T1" fmla="*/ 6551 h 56"/>
                  <a:gd name="T2" fmla="*/ 5735 w 58"/>
                  <a:gd name="T3" fmla="*/ 5162 h 56"/>
                  <a:gd name="T4" fmla="*/ 0 w 58"/>
                  <a:gd name="T5" fmla="*/ 6166 h 56"/>
                  <a:gd name="T6" fmla="*/ 10081 w 58"/>
                  <a:gd name="T7" fmla="*/ 0 h 56"/>
                  <a:gd name="T8" fmla="*/ 1238 w 58"/>
                  <a:gd name="T9" fmla="*/ 7074 h 56"/>
                  <a:gd name="T10" fmla="*/ 0 w 58"/>
                  <a:gd name="T11" fmla="*/ 6551 h 56"/>
                  <a:gd name="T12" fmla="*/ 0 60000 65536"/>
                  <a:gd name="T13" fmla="*/ 0 60000 65536"/>
                  <a:gd name="T14" fmla="*/ 0 60000 65536"/>
                  <a:gd name="T15" fmla="*/ 0 60000 65536"/>
                  <a:gd name="T16" fmla="*/ 0 60000 65536"/>
                  <a:gd name="T17" fmla="*/ 0 60000 65536"/>
                  <a:gd name="T18" fmla="*/ 0 w 58"/>
                  <a:gd name="T19" fmla="*/ 0 h 56"/>
                  <a:gd name="T20" fmla="*/ 58 w 58"/>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58" h="56">
                    <a:moveTo>
                      <a:pt x="0" y="38"/>
                    </a:moveTo>
                    <a:cubicBezTo>
                      <a:pt x="13" y="39"/>
                      <a:pt x="25" y="40"/>
                      <a:pt x="33" y="30"/>
                    </a:cubicBezTo>
                    <a:cubicBezTo>
                      <a:pt x="22" y="37"/>
                      <a:pt x="13" y="35"/>
                      <a:pt x="0" y="36"/>
                    </a:cubicBezTo>
                    <a:cubicBezTo>
                      <a:pt x="21" y="18"/>
                      <a:pt x="41" y="28"/>
                      <a:pt x="58" y="0"/>
                    </a:cubicBezTo>
                    <a:cubicBezTo>
                      <a:pt x="43" y="28"/>
                      <a:pt x="37" y="56"/>
                      <a:pt x="7" y="41"/>
                    </a:cubicBezTo>
                    <a:cubicBezTo>
                      <a:pt x="3" y="40"/>
                      <a:pt x="1" y="38"/>
                      <a:pt x="0" y="38"/>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8" name="Freeform 290"/>
              <p:cNvSpPr>
                <a:spLocks noChangeArrowheads="1"/>
              </p:cNvSpPr>
              <p:nvPr/>
            </p:nvSpPr>
            <p:spPr bwMode="auto">
              <a:xfrm>
                <a:off x="1100" y="189"/>
                <a:ext cx="137" cy="87"/>
              </a:xfrm>
              <a:custGeom>
                <a:avLst/>
                <a:gdLst>
                  <a:gd name="T0" fmla="*/ 0 w 58"/>
                  <a:gd name="T1" fmla="*/ 364 h 37"/>
                  <a:gd name="T2" fmla="*/ 5071 w 58"/>
                  <a:gd name="T3" fmla="*/ 3395 h 37"/>
                  <a:gd name="T4" fmla="*/ 368 w 58"/>
                  <a:gd name="T5" fmla="*/ 0 h 37"/>
                  <a:gd name="T6" fmla="*/ 10081 w 58"/>
                  <a:gd name="T7" fmla="*/ 2377 h 37"/>
                  <a:gd name="T8" fmla="*/ 368 w 58"/>
                  <a:gd name="T9" fmla="*/ 1714 h 37"/>
                  <a:gd name="T10" fmla="*/ 0 w 58"/>
                  <a:gd name="T11" fmla="*/ 364 h 37"/>
                  <a:gd name="T12" fmla="*/ 0 60000 65536"/>
                  <a:gd name="T13" fmla="*/ 0 60000 65536"/>
                  <a:gd name="T14" fmla="*/ 0 60000 65536"/>
                  <a:gd name="T15" fmla="*/ 0 60000 65536"/>
                  <a:gd name="T16" fmla="*/ 0 60000 65536"/>
                  <a:gd name="T17" fmla="*/ 0 60000 65536"/>
                  <a:gd name="T18" fmla="*/ 0 w 58"/>
                  <a:gd name="T19" fmla="*/ 0 h 37"/>
                  <a:gd name="T20" fmla="*/ 58 w 58"/>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8" h="37">
                    <a:moveTo>
                      <a:pt x="0" y="2"/>
                    </a:moveTo>
                    <a:cubicBezTo>
                      <a:pt x="9" y="12"/>
                      <a:pt x="17" y="22"/>
                      <a:pt x="29" y="20"/>
                    </a:cubicBezTo>
                    <a:cubicBezTo>
                      <a:pt x="16" y="18"/>
                      <a:pt x="12" y="8"/>
                      <a:pt x="2" y="0"/>
                    </a:cubicBezTo>
                    <a:cubicBezTo>
                      <a:pt x="30" y="5"/>
                      <a:pt x="38" y="23"/>
                      <a:pt x="58" y="14"/>
                    </a:cubicBezTo>
                    <a:cubicBezTo>
                      <a:pt x="42" y="25"/>
                      <a:pt x="16" y="37"/>
                      <a:pt x="2" y="10"/>
                    </a:cubicBezTo>
                    <a:cubicBezTo>
                      <a:pt x="0" y="6"/>
                      <a:pt x="0" y="3"/>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89" name="Freeform 291"/>
              <p:cNvSpPr>
                <a:spLocks noChangeArrowheads="1"/>
              </p:cNvSpPr>
              <p:nvPr/>
            </p:nvSpPr>
            <p:spPr bwMode="auto">
              <a:xfrm>
                <a:off x="1072" y="2"/>
                <a:ext cx="104" cy="170"/>
              </a:xfrm>
              <a:custGeom>
                <a:avLst/>
                <a:gdLst>
                  <a:gd name="T0" fmla="*/ 2061 w 44"/>
                  <a:gd name="T1" fmla="*/ 12464 h 72"/>
                  <a:gd name="T2" fmla="*/ 5403 w 44"/>
                  <a:gd name="T3" fmla="*/ 5570 h 72"/>
                  <a:gd name="T4" fmla="*/ 1782 w 44"/>
                  <a:gd name="T5" fmla="*/ 11440 h 72"/>
                  <a:gd name="T6" fmla="*/ 4715 w 44"/>
                  <a:gd name="T7" fmla="*/ 0 h 72"/>
                  <a:gd name="T8" fmla="*/ 3458 w 44"/>
                  <a:gd name="T9" fmla="*/ 10937 h 72"/>
                  <a:gd name="T10" fmla="*/ 2061 w 44"/>
                  <a:gd name="T11" fmla="*/ 12464 h 72"/>
                  <a:gd name="T12" fmla="*/ 0 60000 65536"/>
                  <a:gd name="T13" fmla="*/ 0 60000 65536"/>
                  <a:gd name="T14" fmla="*/ 0 60000 65536"/>
                  <a:gd name="T15" fmla="*/ 0 60000 65536"/>
                  <a:gd name="T16" fmla="*/ 0 60000 65536"/>
                  <a:gd name="T17" fmla="*/ 0 60000 65536"/>
                  <a:gd name="T18" fmla="*/ 0 w 44"/>
                  <a:gd name="T19" fmla="*/ 0 h 72"/>
                  <a:gd name="T20" fmla="*/ 44 w 4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44" h="72">
                    <a:moveTo>
                      <a:pt x="12" y="72"/>
                    </a:moveTo>
                    <a:cubicBezTo>
                      <a:pt x="12" y="64"/>
                      <a:pt x="32" y="45"/>
                      <a:pt x="31" y="32"/>
                    </a:cubicBezTo>
                    <a:cubicBezTo>
                      <a:pt x="27" y="46"/>
                      <a:pt x="12" y="56"/>
                      <a:pt x="10" y="66"/>
                    </a:cubicBezTo>
                    <a:cubicBezTo>
                      <a:pt x="0" y="40"/>
                      <a:pt x="41" y="25"/>
                      <a:pt x="27" y="0"/>
                    </a:cubicBezTo>
                    <a:cubicBezTo>
                      <a:pt x="42" y="21"/>
                      <a:pt x="44" y="45"/>
                      <a:pt x="20" y="63"/>
                    </a:cubicBezTo>
                    <a:cubicBezTo>
                      <a:pt x="17" y="66"/>
                      <a:pt x="12" y="72"/>
                      <a:pt x="12" y="7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0" name="Freeform 292"/>
              <p:cNvSpPr>
                <a:spLocks noChangeArrowheads="1"/>
              </p:cNvSpPr>
              <p:nvPr/>
            </p:nvSpPr>
            <p:spPr bwMode="auto">
              <a:xfrm>
                <a:off x="1344" y="49"/>
                <a:ext cx="63" cy="128"/>
              </a:xfrm>
              <a:custGeom>
                <a:avLst/>
                <a:gdLst>
                  <a:gd name="T0" fmla="*/ 4202 w 27"/>
                  <a:gd name="T1" fmla="*/ 9562 h 54"/>
                  <a:gd name="T2" fmla="*/ 2429 w 27"/>
                  <a:gd name="T3" fmla="*/ 4793 h 54"/>
                  <a:gd name="T4" fmla="*/ 4356 w 27"/>
                  <a:gd name="T5" fmla="*/ 9446 h 54"/>
                  <a:gd name="T6" fmla="*/ 3381 w 27"/>
                  <a:gd name="T7" fmla="*/ 0 h 54"/>
                  <a:gd name="T8" fmla="*/ 3267 w 27"/>
                  <a:gd name="T9" fmla="*/ 9057 h 54"/>
                  <a:gd name="T10" fmla="*/ 4202 w 27"/>
                  <a:gd name="T11" fmla="*/ 9562 h 54"/>
                  <a:gd name="T12" fmla="*/ 0 60000 65536"/>
                  <a:gd name="T13" fmla="*/ 0 60000 65536"/>
                  <a:gd name="T14" fmla="*/ 0 60000 65536"/>
                  <a:gd name="T15" fmla="*/ 0 60000 65536"/>
                  <a:gd name="T16" fmla="*/ 0 60000 65536"/>
                  <a:gd name="T17" fmla="*/ 0 60000 65536"/>
                  <a:gd name="T18" fmla="*/ 0 w 27"/>
                  <a:gd name="T19" fmla="*/ 0 h 54"/>
                  <a:gd name="T20" fmla="*/ 27 w 27"/>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27" h="54">
                    <a:moveTo>
                      <a:pt x="26" y="54"/>
                    </a:moveTo>
                    <a:cubicBezTo>
                      <a:pt x="19" y="45"/>
                      <a:pt x="13" y="38"/>
                      <a:pt x="15" y="27"/>
                    </a:cubicBezTo>
                    <a:cubicBezTo>
                      <a:pt x="16" y="39"/>
                      <a:pt x="21" y="43"/>
                      <a:pt x="27" y="53"/>
                    </a:cubicBezTo>
                    <a:cubicBezTo>
                      <a:pt x="26" y="33"/>
                      <a:pt x="14" y="23"/>
                      <a:pt x="21" y="0"/>
                    </a:cubicBezTo>
                    <a:cubicBezTo>
                      <a:pt x="12" y="9"/>
                      <a:pt x="0" y="37"/>
                      <a:pt x="20" y="51"/>
                    </a:cubicBezTo>
                    <a:cubicBezTo>
                      <a:pt x="23" y="53"/>
                      <a:pt x="25" y="53"/>
                      <a:pt x="26" y="5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1" name="Freeform 293"/>
              <p:cNvSpPr>
                <a:spLocks noChangeArrowheads="1"/>
              </p:cNvSpPr>
              <p:nvPr/>
            </p:nvSpPr>
            <p:spPr bwMode="auto">
              <a:xfrm>
                <a:off x="1301" y="137"/>
                <a:ext cx="113" cy="68"/>
              </a:xfrm>
              <a:custGeom>
                <a:avLst/>
                <a:gdLst>
                  <a:gd name="T0" fmla="*/ 8169 w 48"/>
                  <a:gd name="T1" fmla="*/ 3958 h 29"/>
                  <a:gd name="T2" fmla="*/ 4056 w 48"/>
                  <a:gd name="T3" fmla="*/ 2837 h 29"/>
                  <a:gd name="T4" fmla="*/ 8009 w 48"/>
                  <a:gd name="T5" fmla="*/ 4322 h 29"/>
                  <a:gd name="T6" fmla="*/ 0 w 48"/>
                  <a:gd name="T7" fmla="*/ 4476 h 29"/>
                  <a:gd name="T8" fmla="*/ 7686 w 48"/>
                  <a:gd name="T9" fmla="*/ 3327 h 29"/>
                  <a:gd name="T10" fmla="*/ 8169 w 48"/>
                  <a:gd name="T11" fmla="*/ 3958 h 29"/>
                  <a:gd name="T12" fmla="*/ 0 60000 65536"/>
                  <a:gd name="T13" fmla="*/ 0 60000 65536"/>
                  <a:gd name="T14" fmla="*/ 0 60000 65536"/>
                  <a:gd name="T15" fmla="*/ 0 60000 65536"/>
                  <a:gd name="T16" fmla="*/ 0 60000 65536"/>
                  <a:gd name="T17" fmla="*/ 0 60000 65536"/>
                  <a:gd name="T18" fmla="*/ 0 w 48"/>
                  <a:gd name="T19" fmla="*/ 0 h 29"/>
                  <a:gd name="T20" fmla="*/ 48 w 48"/>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8" h="29">
                    <a:moveTo>
                      <a:pt x="48" y="24"/>
                    </a:moveTo>
                    <a:cubicBezTo>
                      <a:pt x="40" y="19"/>
                      <a:pt x="33" y="14"/>
                      <a:pt x="24" y="17"/>
                    </a:cubicBezTo>
                    <a:cubicBezTo>
                      <a:pt x="34" y="17"/>
                      <a:pt x="39" y="22"/>
                      <a:pt x="47" y="26"/>
                    </a:cubicBezTo>
                    <a:cubicBezTo>
                      <a:pt x="29" y="29"/>
                      <a:pt x="19" y="15"/>
                      <a:pt x="0" y="27"/>
                    </a:cubicBezTo>
                    <a:cubicBezTo>
                      <a:pt x="18" y="15"/>
                      <a:pt x="30" y="0"/>
                      <a:pt x="45" y="20"/>
                    </a:cubicBezTo>
                    <a:cubicBezTo>
                      <a:pt x="46" y="22"/>
                      <a:pt x="47" y="24"/>
                      <a:pt x="48" y="2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2" name="Freeform 294"/>
              <p:cNvSpPr>
                <a:spLocks noChangeArrowheads="1"/>
              </p:cNvSpPr>
              <p:nvPr/>
            </p:nvSpPr>
            <p:spPr bwMode="auto">
              <a:xfrm>
                <a:off x="1084" y="172"/>
                <a:ext cx="12" cy="12"/>
              </a:xfrm>
              <a:custGeom>
                <a:avLst/>
                <a:gdLst>
                  <a:gd name="T0" fmla="*/ 967 w 5"/>
                  <a:gd name="T1" fmla="*/ 0 h 5"/>
                  <a:gd name="T2" fmla="*/ 967 w 5"/>
                  <a:gd name="T3" fmla="*/ 0 h 5"/>
                  <a:gd name="T4" fmla="*/ 967 w 5"/>
                  <a:gd name="T5" fmla="*/ 0 h 5"/>
                  <a:gd name="T6" fmla="*/ 802 w 5"/>
                  <a:gd name="T7" fmla="*/ 168 h 5"/>
                  <a:gd name="T8" fmla="*/ 564 w 5"/>
                  <a:gd name="T9" fmla="*/ 403 h 5"/>
                  <a:gd name="T10" fmla="*/ 168 w 5"/>
                  <a:gd name="T11" fmla="*/ 802 h 5"/>
                  <a:gd name="T12" fmla="*/ 168 w 5"/>
                  <a:gd name="T13" fmla="*/ 967 h 5"/>
                  <a:gd name="T14" fmla="*/ 168 w 5"/>
                  <a:gd name="T15" fmla="*/ 967 h 5"/>
                  <a:gd name="T16" fmla="*/ 168 w 5"/>
                  <a:gd name="T17" fmla="*/ 967 h 5"/>
                  <a:gd name="T18" fmla="*/ 168 w 5"/>
                  <a:gd name="T19" fmla="*/ 967 h 5"/>
                  <a:gd name="T20" fmla="*/ 168 w 5"/>
                  <a:gd name="T21" fmla="*/ 967 h 5"/>
                  <a:gd name="T22" fmla="*/ 168 w 5"/>
                  <a:gd name="T23" fmla="*/ 967 h 5"/>
                  <a:gd name="T24" fmla="*/ 168 w 5"/>
                  <a:gd name="T25" fmla="*/ 967 h 5"/>
                  <a:gd name="T26" fmla="*/ 168 w 5"/>
                  <a:gd name="T27" fmla="*/ 967 h 5"/>
                  <a:gd name="T28" fmla="*/ 168 w 5"/>
                  <a:gd name="T29" fmla="*/ 967 h 5"/>
                  <a:gd name="T30" fmla="*/ 168 w 5"/>
                  <a:gd name="T31" fmla="*/ 967 h 5"/>
                  <a:gd name="T32" fmla="*/ 168 w 5"/>
                  <a:gd name="T33" fmla="*/ 967 h 5"/>
                  <a:gd name="T34" fmla="*/ 168 w 5"/>
                  <a:gd name="T35" fmla="*/ 967 h 5"/>
                  <a:gd name="T36" fmla="*/ 168 w 5"/>
                  <a:gd name="T37" fmla="*/ 967 h 5"/>
                  <a:gd name="T38" fmla="*/ 168 w 5"/>
                  <a:gd name="T39" fmla="*/ 967 h 5"/>
                  <a:gd name="T40" fmla="*/ 168 w 5"/>
                  <a:gd name="T41" fmla="*/ 967 h 5"/>
                  <a:gd name="T42" fmla="*/ 168 w 5"/>
                  <a:gd name="T43" fmla="*/ 967 h 5"/>
                  <a:gd name="T44" fmla="*/ 168 w 5"/>
                  <a:gd name="T45" fmla="*/ 802 h 5"/>
                  <a:gd name="T46" fmla="*/ 168 w 5"/>
                  <a:gd name="T47" fmla="*/ 802 h 5"/>
                  <a:gd name="T48" fmla="*/ 168 w 5"/>
                  <a:gd name="T49" fmla="*/ 802 h 5"/>
                  <a:gd name="T50" fmla="*/ 403 w 5"/>
                  <a:gd name="T51" fmla="*/ 802 h 5"/>
                  <a:gd name="T52" fmla="*/ 403 w 5"/>
                  <a:gd name="T53" fmla="*/ 802 h 5"/>
                  <a:gd name="T54" fmla="*/ 403 w 5"/>
                  <a:gd name="T55" fmla="*/ 802 h 5"/>
                  <a:gd name="T56" fmla="*/ 403 w 5"/>
                  <a:gd name="T57" fmla="*/ 802 h 5"/>
                  <a:gd name="T58" fmla="*/ 564 w 5"/>
                  <a:gd name="T59" fmla="*/ 564 h 5"/>
                  <a:gd name="T60" fmla="*/ 802 w 5"/>
                  <a:gd name="T61" fmla="*/ 168 h 5"/>
                  <a:gd name="T62" fmla="*/ 967 w 5"/>
                  <a:gd name="T63" fmla="*/ 0 h 5"/>
                  <a:gd name="T64" fmla="*/ 967 w 5"/>
                  <a:gd name="T65" fmla="*/ 0 h 5"/>
                  <a:gd name="T66" fmla="*/ 967 w 5"/>
                  <a:gd name="T67" fmla="*/ 0 h 5"/>
                  <a:gd name="T68" fmla="*/ 967 w 5"/>
                  <a:gd name="T69" fmla="*/ 0 h 5"/>
                  <a:gd name="T70" fmla="*/ 967 w 5"/>
                  <a:gd name="T71" fmla="*/ 0 h 5"/>
                  <a:gd name="T72" fmla="*/ 967 w 5"/>
                  <a:gd name="T73" fmla="*/ 0 h 5"/>
                  <a:gd name="T74" fmla="*/ 967 w 5"/>
                  <a:gd name="T75" fmla="*/ 0 h 5"/>
                  <a:gd name="T76" fmla="*/ 967 w 5"/>
                  <a:gd name="T77" fmla="*/ 0 h 5"/>
                  <a:gd name="T78" fmla="*/ 967 w 5"/>
                  <a:gd name="T79" fmla="*/ 0 h 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5"/>
                  <a:gd name="T122" fmla="*/ 5 w 5"/>
                  <a:gd name="T123" fmla="*/ 5 h 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5">
                    <a:moveTo>
                      <a:pt x="5" y="0"/>
                    </a:moveTo>
                    <a:cubicBezTo>
                      <a:pt x="5" y="0"/>
                      <a:pt x="5" y="0"/>
                      <a:pt x="5" y="0"/>
                    </a:cubicBezTo>
                    <a:cubicBezTo>
                      <a:pt x="5" y="0"/>
                      <a:pt x="5" y="0"/>
                      <a:pt x="5" y="0"/>
                    </a:cubicBezTo>
                    <a:cubicBezTo>
                      <a:pt x="4" y="0"/>
                      <a:pt x="4" y="1"/>
                      <a:pt x="4" y="1"/>
                    </a:cubicBezTo>
                    <a:cubicBezTo>
                      <a:pt x="4" y="1"/>
                      <a:pt x="4" y="2"/>
                      <a:pt x="3" y="2"/>
                    </a:cubicBezTo>
                    <a:cubicBezTo>
                      <a:pt x="3" y="3"/>
                      <a:pt x="2" y="4"/>
                      <a:pt x="1" y="4"/>
                    </a:cubicBezTo>
                    <a:cubicBezTo>
                      <a:pt x="1" y="4"/>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0"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3" y="3"/>
                    </a:cubicBezTo>
                    <a:cubicBezTo>
                      <a:pt x="4" y="2"/>
                      <a:pt x="4" y="2"/>
                      <a:pt x="4" y="1"/>
                    </a:cubicBezTo>
                    <a:cubicBezTo>
                      <a:pt x="5" y="1"/>
                      <a:pt x="5" y="1"/>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3" name="Freeform 295"/>
              <p:cNvSpPr>
                <a:spLocks noChangeArrowheads="1"/>
              </p:cNvSpPr>
              <p:nvPr/>
            </p:nvSpPr>
            <p:spPr bwMode="auto">
              <a:xfrm>
                <a:off x="1086" y="181"/>
                <a:ext cx="14" cy="3"/>
              </a:xfrm>
              <a:custGeom>
                <a:avLst/>
                <a:gdLst>
                  <a:gd name="T0" fmla="*/ 980 w 6"/>
                  <a:gd name="T1" fmla="*/ 729 h 1"/>
                  <a:gd name="T2" fmla="*/ 828 w 6"/>
                  <a:gd name="T3" fmla="*/ 729 h 1"/>
                  <a:gd name="T4" fmla="*/ 828 w 6"/>
                  <a:gd name="T5" fmla="*/ 729 h 1"/>
                  <a:gd name="T6" fmla="*/ 828 w 6"/>
                  <a:gd name="T7" fmla="*/ 0 h 1"/>
                  <a:gd name="T8" fmla="*/ 469 w 6"/>
                  <a:gd name="T9" fmla="*/ 0 h 1"/>
                  <a:gd name="T10" fmla="*/ 152 w 6"/>
                  <a:gd name="T11" fmla="*/ 729 h 1"/>
                  <a:gd name="T12" fmla="*/ 0 w 6"/>
                  <a:gd name="T13" fmla="*/ 729 h 1"/>
                  <a:gd name="T14" fmla="*/ 0 w 6"/>
                  <a:gd name="T15" fmla="*/ 729 h 1"/>
                  <a:gd name="T16" fmla="*/ 0 w 6"/>
                  <a:gd name="T17" fmla="*/ 729 h 1"/>
                  <a:gd name="T18" fmla="*/ 0 w 6"/>
                  <a:gd name="T19" fmla="*/ 729 h 1"/>
                  <a:gd name="T20" fmla="*/ 0 w 6"/>
                  <a:gd name="T21" fmla="*/ 729 h 1"/>
                  <a:gd name="T22" fmla="*/ 0 w 6"/>
                  <a:gd name="T23" fmla="*/ 729 h 1"/>
                  <a:gd name="T24" fmla="*/ 0 w 6"/>
                  <a:gd name="T25" fmla="*/ 729 h 1"/>
                  <a:gd name="T26" fmla="*/ 0 w 6"/>
                  <a:gd name="T27" fmla="*/ 729 h 1"/>
                  <a:gd name="T28" fmla="*/ 0 w 6"/>
                  <a:gd name="T29" fmla="*/ 729 h 1"/>
                  <a:gd name="T30" fmla="*/ 0 w 6"/>
                  <a:gd name="T31" fmla="*/ 729 h 1"/>
                  <a:gd name="T32" fmla="*/ 0 w 6"/>
                  <a:gd name="T33" fmla="*/ 729 h 1"/>
                  <a:gd name="T34" fmla="*/ 0 w 6"/>
                  <a:gd name="T35" fmla="*/ 729 h 1"/>
                  <a:gd name="T36" fmla="*/ 0 w 6"/>
                  <a:gd name="T37" fmla="*/ 729 h 1"/>
                  <a:gd name="T38" fmla="*/ 0 w 6"/>
                  <a:gd name="T39" fmla="*/ 729 h 1"/>
                  <a:gd name="T40" fmla="*/ 0 w 6"/>
                  <a:gd name="T41" fmla="*/ 729 h 1"/>
                  <a:gd name="T42" fmla="*/ 0 w 6"/>
                  <a:gd name="T43" fmla="*/ 729 h 1"/>
                  <a:gd name="T44" fmla="*/ 0 w 6"/>
                  <a:gd name="T45" fmla="*/ 729 h 1"/>
                  <a:gd name="T46" fmla="*/ 0 w 6"/>
                  <a:gd name="T47" fmla="*/ 729 h 1"/>
                  <a:gd name="T48" fmla="*/ 0 w 6"/>
                  <a:gd name="T49" fmla="*/ 729 h 1"/>
                  <a:gd name="T50" fmla="*/ 152 w 6"/>
                  <a:gd name="T51" fmla="*/ 0 h 1"/>
                  <a:gd name="T52" fmla="*/ 152 w 6"/>
                  <a:gd name="T53" fmla="*/ 0 h 1"/>
                  <a:gd name="T54" fmla="*/ 152 w 6"/>
                  <a:gd name="T55" fmla="*/ 0 h 1"/>
                  <a:gd name="T56" fmla="*/ 152 w 6"/>
                  <a:gd name="T57" fmla="*/ 0 h 1"/>
                  <a:gd name="T58" fmla="*/ 355 w 6"/>
                  <a:gd name="T59" fmla="*/ 0 h 1"/>
                  <a:gd name="T60" fmla="*/ 828 w 6"/>
                  <a:gd name="T61" fmla="*/ 0 h 1"/>
                  <a:gd name="T62" fmla="*/ 980 w 6"/>
                  <a:gd name="T63" fmla="*/ 0 h 1"/>
                  <a:gd name="T64" fmla="*/ 980 w 6"/>
                  <a:gd name="T65" fmla="*/ 0 h 1"/>
                  <a:gd name="T66" fmla="*/ 980 w 6"/>
                  <a:gd name="T67" fmla="*/ 0 h 1"/>
                  <a:gd name="T68" fmla="*/ 980 w 6"/>
                  <a:gd name="T69" fmla="*/ 0 h 1"/>
                  <a:gd name="T70" fmla="*/ 980 w 6"/>
                  <a:gd name="T71" fmla="*/ 0 h 1"/>
                  <a:gd name="T72" fmla="*/ 980 w 6"/>
                  <a:gd name="T73" fmla="*/ 729 h 1"/>
                  <a:gd name="T74" fmla="*/ 980 w 6"/>
                  <a:gd name="T75" fmla="*/ 729 h 1"/>
                  <a:gd name="T76" fmla="*/ 980 w 6"/>
                  <a:gd name="T77" fmla="*/ 729 h 1"/>
                  <a:gd name="T78" fmla="*/ 980 w 6"/>
                  <a:gd name="T79" fmla="*/ 729 h 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
                  <a:gd name="T121" fmla="*/ 0 h 1"/>
                  <a:gd name="T122" fmla="*/ 6 w 6"/>
                  <a:gd name="T123" fmla="*/ 1 h 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 h="1">
                    <a:moveTo>
                      <a:pt x="6" y="1"/>
                    </a:moveTo>
                    <a:cubicBezTo>
                      <a:pt x="6" y="1"/>
                      <a:pt x="6" y="1"/>
                      <a:pt x="5" y="1"/>
                    </a:cubicBezTo>
                    <a:cubicBezTo>
                      <a:pt x="5" y="1"/>
                      <a:pt x="5" y="1"/>
                      <a:pt x="5" y="1"/>
                    </a:cubicBezTo>
                    <a:cubicBezTo>
                      <a:pt x="5" y="1"/>
                      <a:pt x="5" y="1"/>
                      <a:pt x="5" y="0"/>
                    </a:cubicBezTo>
                    <a:cubicBezTo>
                      <a:pt x="4" y="0"/>
                      <a:pt x="4" y="0"/>
                      <a:pt x="3" y="0"/>
                    </a:cubicBezTo>
                    <a:cubicBezTo>
                      <a:pt x="2" y="0"/>
                      <a:pt x="1" y="0"/>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cubicBezTo>
                      <a:pt x="1" y="0"/>
                      <a:pt x="1" y="0"/>
                      <a:pt x="1" y="0"/>
                    </a:cubicBezTo>
                    <a:cubicBezTo>
                      <a:pt x="1" y="0"/>
                      <a:pt x="1" y="0"/>
                      <a:pt x="1" y="0"/>
                    </a:cubicBezTo>
                    <a:cubicBezTo>
                      <a:pt x="1" y="0"/>
                      <a:pt x="1" y="0"/>
                      <a:pt x="1" y="0"/>
                    </a:cubicBezTo>
                    <a:cubicBezTo>
                      <a:pt x="1" y="0"/>
                      <a:pt x="2" y="0"/>
                      <a:pt x="2" y="0"/>
                    </a:cubicBezTo>
                    <a:cubicBezTo>
                      <a:pt x="3" y="0"/>
                      <a:pt x="4" y="0"/>
                      <a:pt x="5" y="0"/>
                    </a:cubicBezTo>
                    <a:cubicBezTo>
                      <a:pt x="5" y="0"/>
                      <a:pt x="5" y="0"/>
                      <a:pt x="6" y="0"/>
                    </a:cubicBezTo>
                    <a:cubicBezTo>
                      <a:pt x="6" y="0"/>
                      <a:pt x="6" y="0"/>
                      <a:pt x="6" y="0"/>
                    </a:cubicBezTo>
                    <a:cubicBezTo>
                      <a:pt x="6" y="0"/>
                      <a:pt x="6" y="0"/>
                      <a:pt x="6" y="0"/>
                    </a:cubicBezTo>
                    <a:cubicBezTo>
                      <a:pt x="6" y="0"/>
                      <a:pt x="6" y="0"/>
                      <a:pt x="6" y="0"/>
                    </a:cubicBezTo>
                    <a:cubicBezTo>
                      <a:pt x="6" y="0"/>
                      <a:pt x="6" y="0"/>
                      <a:pt x="6" y="0"/>
                    </a:cubicBezTo>
                    <a:cubicBezTo>
                      <a:pt x="6" y="1"/>
                      <a:pt x="6" y="1"/>
                      <a:pt x="6" y="1"/>
                    </a:cubicBezTo>
                    <a:cubicBezTo>
                      <a:pt x="6" y="1"/>
                      <a:pt x="6" y="1"/>
                      <a:pt x="6" y="1"/>
                    </a:cubicBezTo>
                    <a:cubicBezTo>
                      <a:pt x="6" y="1"/>
                      <a:pt x="6" y="1"/>
                      <a:pt x="6" y="1"/>
                    </a:cubicBezTo>
                    <a:cubicBezTo>
                      <a:pt x="6" y="1"/>
                      <a:pt x="6" y="1"/>
                      <a:pt x="6"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4" name="Freeform 296"/>
              <p:cNvSpPr>
                <a:spLocks noChangeArrowheads="1"/>
              </p:cNvSpPr>
              <p:nvPr/>
            </p:nvSpPr>
            <p:spPr bwMode="auto">
              <a:xfrm>
                <a:off x="1084" y="184"/>
                <a:ext cx="16" cy="5"/>
              </a:xfrm>
              <a:custGeom>
                <a:avLst/>
                <a:gdLst>
                  <a:gd name="T0" fmla="*/ 1013 w 7"/>
                  <a:gd name="T1" fmla="*/ 467 h 2"/>
                  <a:gd name="T2" fmla="*/ 1013 w 7"/>
                  <a:gd name="T3" fmla="*/ 467 h 2"/>
                  <a:gd name="T4" fmla="*/ 1013 w 7"/>
                  <a:gd name="T5" fmla="*/ 467 h 2"/>
                  <a:gd name="T6" fmla="*/ 873 w 7"/>
                  <a:gd name="T7" fmla="*/ 262 h 2"/>
                  <a:gd name="T8" fmla="*/ 679 w 7"/>
                  <a:gd name="T9" fmla="*/ 262 h 2"/>
                  <a:gd name="T10" fmla="*/ 297 w 7"/>
                  <a:gd name="T11" fmla="*/ 0 h 2"/>
                  <a:gd name="T12" fmla="*/ 130 w 7"/>
                  <a:gd name="T13" fmla="*/ 0 h 2"/>
                  <a:gd name="T14" fmla="*/ 130 w 7"/>
                  <a:gd name="T15" fmla="*/ 0 h 2"/>
                  <a:gd name="T16" fmla="*/ 130 w 7"/>
                  <a:gd name="T17" fmla="*/ 0 h 2"/>
                  <a:gd name="T18" fmla="*/ 130 w 7"/>
                  <a:gd name="T19" fmla="*/ 0 h 2"/>
                  <a:gd name="T20" fmla="*/ 130 w 7"/>
                  <a:gd name="T21" fmla="*/ 0 h 2"/>
                  <a:gd name="T22" fmla="*/ 130 w 7"/>
                  <a:gd name="T23" fmla="*/ 0 h 2"/>
                  <a:gd name="T24" fmla="*/ 130 w 7"/>
                  <a:gd name="T25" fmla="*/ 0 h 2"/>
                  <a:gd name="T26" fmla="*/ 130 w 7"/>
                  <a:gd name="T27" fmla="*/ 0 h 2"/>
                  <a:gd name="T28" fmla="*/ 130 w 7"/>
                  <a:gd name="T29" fmla="*/ 0 h 2"/>
                  <a:gd name="T30" fmla="*/ 130 w 7"/>
                  <a:gd name="T31" fmla="*/ 0 h 2"/>
                  <a:gd name="T32" fmla="*/ 130 w 7"/>
                  <a:gd name="T33" fmla="*/ 0 h 2"/>
                  <a:gd name="T34" fmla="*/ 130 w 7"/>
                  <a:gd name="T35" fmla="*/ 0 h 2"/>
                  <a:gd name="T36" fmla="*/ 130 w 7"/>
                  <a:gd name="T37" fmla="*/ 0 h 2"/>
                  <a:gd name="T38" fmla="*/ 130 w 7"/>
                  <a:gd name="T39" fmla="*/ 0 h 2"/>
                  <a:gd name="T40" fmla="*/ 130 w 7"/>
                  <a:gd name="T41" fmla="*/ 0 h 2"/>
                  <a:gd name="T42" fmla="*/ 130 w 7"/>
                  <a:gd name="T43" fmla="*/ 0 h 2"/>
                  <a:gd name="T44" fmla="*/ 130 w 7"/>
                  <a:gd name="T45" fmla="*/ 0 h 2"/>
                  <a:gd name="T46" fmla="*/ 130 w 7"/>
                  <a:gd name="T47" fmla="*/ 0 h 2"/>
                  <a:gd name="T48" fmla="*/ 130 w 7"/>
                  <a:gd name="T49" fmla="*/ 0 h 2"/>
                  <a:gd name="T50" fmla="*/ 297 w 7"/>
                  <a:gd name="T51" fmla="*/ 0 h 2"/>
                  <a:gd name="T52" fmla="*/ 297 w 7"/>
                  <a:gd name="T53" fmla="*/ 0 h 2"/>
                  <a:gd name="T54" fmla="*/ 297 w 7"/>
                  <a:gd name="T55" fmla="*/ 0 h 2"/>
                  <a:gd name="T56" fmla="*/ 297 w 7"/>
                  <a:gd name="T57" fmla="*/ 0 h 2"/>
                  <a:gd name="T58" fmla="*/ 574 w 7"/>
                  <a:gd name="T59" fmla="*/ 0 h 2"/>
                  <a:gd name="T60" fmla="*/ 873 w 7"/>
                  <a:gd name="T61" fmla="*/ 262 h 2"/>
                  <a:gd name="T62" fmla="*/ 1013 w 7"/>
                  <a:gd name="T63" fmla="*/ 262 h 2"/>
                  <a:gd name="T64" fmla="*/ 1013 w 7"/>
                  <a:gd name="T65" fmla="*/ 467 h 2"/>
                  <a:gd name="T66" fmla="*/ 1013 w 7"/>
                  <a:gd name="T67" fmla="*/ 467 h 2"/>
                  <a:gd name="T68" fmla="*/ 1013 w 7"/>
                  <a:gd name="T69" fmla="*/ 467 h 2"/>
                  <a:gd name="T70" fmla="*/ 1013 w 7"/>
                  <a:gd name="T71" fmla="*/ 467 h 2"/>
                  <a:gd name="T72" fmla="*/ 1013 w 7"/>
                  <a:gd name="T73" fmla="*/ 467 h 2"/>
                  <a:gd name="T74" fmla="*/ 1013 w 7"/>
                  <a:gd name="T75" fmla="*/ 467 h 2"/>
                  <a:gd name="T76" fmla="*/ 1013 w 7"/>
                  <a:gd name="T77" fmla="*/ 467 h 2"/>
                  <a:gd name="T78" fmla="*/ 1013 w 7"/>
                  <a:gd name="T79" fmla="*/ 467 h 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
                  <a:gd name="T121" fmla="*/ 0 h 2"/>
                  <a:gd name="T122" fmla="*/ 7 w 7"/>
                  <a:gd name="T123" fmla="*/ 2 h 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 h="2">
                    <a:moveTo>
                      <a:pt x="7" y="2"/>
                    </a:moveTo>
                    <a:cubicBezTo>
                      <a:pt x="7" y="2"/>
                      <a:pt x="7" y="2"/>
                      <a:pt x="7" y="2"/>
                    </a:cubicBezTo>
                    <a:cubicBezTo>
                      <a:pt x="7" y="2"/>
                      <a:pt x="7" y="2"/>
                      <a:pt x="7" y="2"/>
                    </a:cubicBezTo>
                    <a:cubicBezTo>
                      <a:pt x="7" y="2"/>
                      <a:pt x="6" y="1"/>
                      <a:pt x="6" y="1"/>
                    </a:cubicBezTo>
                    <a:cubicBezTo>
                      <a:pt x="6" y="1"/>
                      <a:pt x="5" y="1"/>
                      <a:pt x="5" y="1"/>
                    </a:cubicBezTo>
                    <a:cubicBezTo>
                      <a:pt x="3"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3" y="0"/>
                      <a:pt x="3" y="0"/>
                      <a:pt x="4" y="0"/>
                    </a:cubicBezTo>
                    <a:cubicBezTo>
                      <a:pt x="5" y="0"/>
                      <a:pt x="5" y="1"/>
                      <a:pt x="6" y="1"/>
                    </a:cubicBezTo>
                    <a:cubicBezTo>
                      <a:pt x="6" y="1"/>
                      <a:pt x="7" y="1"/>
                      <a:pt x="7" y="1"/>
                    </a:cubicBezTo>
                    <a:cubicBezTo>
                      <a:pt x="7" y="1"/>
                      <a:pt x="7"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5" name="Freeform 297"/>
              <p:cNvSpPr>
                <a:spLocks noChangeArrowheads="1"/>
              </p:cNvSpPr>
              <p:nvPr/>
            </p:nvSpPr>
            <p:spPr bwMode="auto">
              <a:xfrm>
                <a:off x="1086" y="167"/>
                <a:ext cx="5" cy="17"/>
              </a:xfrm>
              <a:custGeom>
                <a:avLst/>
                <a:gdLst>
                  <a:gd name="T0" fmla="*/ 467 w 2"/>
                  <a:gd name="T1" fmla="*/ 0 h 7"/>
                  <a:gd name="T2" fmla="*/ 467 w 2"/>
                  <a:gd name="T3" fmla="*/ 170 h 7"/>
                  <a:gd name="T4" fmla="*/ 467 w 2"/>
                  <a:gd name="T5" fmla="*/ 170 h 7"/>
                  <a:gd name="T6" fmla="*/ 467 w 2"/>
                  <a:gd name="T7" fmla="*/ 413 h 7"/>
                  <a:gd name="T8" fmla="*/ 467 w 2"/>
                  <a:gd name="T9" fmla="*/ 590 h 7"/>
                  <a:gd name="T10" fmla="*/ 0 w 2"/>
                  <a:gd name="T11" fmla="*/ 1243 h 7"/>
                  <a:gd name="T12" fmla="*/ 0 w 2"/>
                  <a:gd name="T13" fmla="*/ 1243 h 7"/>
                  <a:gd name="T14" fmla="*/ 0 w 2"/>
                  <a:gd name="T15" fmla="*/ 1243 h 7"/>
                  <a:gd name="T16" fmla="*/ 0 w 2"/>
                  <a:gd name="T17" fmla="*/ 1433 h 7"/>
                  <a:gd name="T18" fmla="*/ 0 w 2"/>
                  <a:gd name="T19" fmla="*/ 1433 h 7"/>
                  <a:gd name="T20" fmla="*/ 0 w 2"/>
                  <a:gd name="T21" fmla="*/ 1433 h 7"/>
                  <a:gd name="T22" fmla="*/ 0 w 2"/>
                  <a:gd name="T23" fmla="*/ 1433 h 7"/>
                  <a:gd name="T24" fmla="*/ 0 w 2"/>
                  <a:gd name="T25" fmla="*/ 1433 h 7"/>
                  <a:gd name="T26" fmla="*/ 0 w 2"/>
                  <a:gd name="T27" fmla="*/ 1433 h 7"/>
                  <a:gd name="T28" fmla="*/ 0 w 2"/>
                  <a:gd name="T29" fmla="*/ 1433 h 7"/>
                  <a:gd name="T30" fmla="*/ 0 w 2"/>
                  <a:gd name="T31" fmla="*/ 1433 h 7"/>
                  <a:gd name="T32" fmla="*/ 0 w 2"/>
                  <a:gd name="T33" fmla="*/ 1433 h 7"/>
                  <a:gd name="T34" fmla="*/ 0 w 2"/>
                  <a:gd name="T35" fmla="*/ 1433 h 7"/>
                  <a:gd name="T36" fmla="*/ 0 w 2"/>
                  <a:gd name="T37" fmla="*/ 1433 h 7"/>
                  <a:gd name="T38" fmla="*/ 0 w 2"/>
                  <a:gd name="T39" fmla="*/ 1433 h 7"/>
                  <a:gd name="T40" fmla="*/ 0 w 2"/>
                  <a:gd name="T41" fmla="*/ 1433 h 7"/>
                  <a:gd name="T42" fmla="*/ 0 w 2"/>
                  <a:gd name="T43" fmla="*/ 1433 h 7"/>
                  <a:gd name="T44" fmla="*/ 0 w 2"/>
                  <a:gd name="T45" fmla="*/ 1243 h 7"/>
                  <a:gd name="T46" fmla="*/ 0 w 2"/>
                  <a:gd name="T47" fmla="*/ 1243 h 7"/>
                  <a:gd name="T48" fmla="*/ 0 w 2"/>
                  <a:gd name="T49" fmla="*/ 1243 h 7"/>
                  <a:gd name="T50" fmla="*/ 262 w 2"/>
                  <a:gd name="T51" fmla="*/ 1243 h 7"/>
                  <a:gd name="T52" fmla="*/ 262 w 2"/>
                  <a:gd name="T53" fmla="*/ 1003 h 7"/>
                  <a:gd name="T54" fmla="*/ 262 w 2"/>
                  <a:gd name="T55" fmla="*/ 1003 h 7"/>
                  <a:gd name="T56" fmla="*/ 262 w 2"/>
                  <a:gd name="T57" fmla="*/ 1003 h 7"/>
                  <a:gd name="T58" fmla="*/ 262 w 2"/>
                  <a:gd name="T59" fmla="*/ 831 h 7"/>
                  <a:gd name="T60" fmla="*/ 467 w 2"/>
                  <a:gd name="T61" fmla="*/ 413 h 7"/>
                  <a:gd name="T62" fmla="*/ 467 w 2"/>
                  <a:gd name="T63" fmla="*/ 170 h 7"/>
                  <a:gd name="T64" fmla="*/ 467 w 2"/>
                  <a:gd name="T65" fmla="*/ 0 h 7"/>
                  <a:gd name="T66" fmla="*/ 467 w 2"/>
                  <a:gd name="T67" fmla="*/ 0 h 7"/>
                  <a:gd name="T68" fmla="*/ 467 w 2"/>
                  <a:gd name="T69" fmla="*/ 0 h 7"/>
                  <a:gd name="T70" fmla="*/ 467 w 2"/>
                  <a:gd name="T71" fmla="*/ 0 h 7"/>
                  <a:gd name="T72" fmla="*/ 467 w 2"/>
                  <a:gd name="T73" fmla="*/ 0 h 7"/>
                  <a:gd name="T74" fmla="*/ 467 w 2"/>
                  <a:gd name="T75" fmla="*/ 0 h 7"/>
                  <a:gd name="T76" fmla="*/ 467 w 2"/>
                  <a:gd name="T77" fmla="*/ 0 h 7"/>
                  <a:gd name="T78" fmla="*/ 467 w 2"/>
                  <a:gd name="T79" fmla="*/ 0 h 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
                  <a:gd name="T121" fmla="*/ 0 h 7"/>
                  <a:gd name="T122" fmla="*/ 2 w 2"/>
                  <a:gd name="T123" fmla="*/ 7 h 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 h="7">
                    <a:moveTo>
                      <a:pt x="2" y="0"/>
                    </a:moveTo>
                    <a:cubicBezTo>
                      <a:pt x="2" y="0"/>
                      <a:pt x="2" y="1"/>
                      <a:pt x="2" y="1"/>
                    </a:cubicBezTo>
                    <a:cubicBezTo>
                      <a:pt x="2" y="1"/>
                      <a:pt x="2" y="1"/>
                      <a:pt x="2" y="1"/>
                    </a:cubicBezTo>
                    <a:cubicBezTo>
                      <a:pt x="2" y="1"/>
                      <a:pt x="2" y="1"/>
                      <a:pt x="2" y="2"/>
                    </a:cubicBezTo>
                    <a:cubicBezTo>
                      <a:pt x="2" y="2"/>
                      <a:pt x="2" y="2"/>
                      <a:pt x="2" y="3"/>
                    </a:cubicBezTo>
                    <a:cubicBezTo>
                      <a:pt x="1" y="5"/>
                      <a:pt x="1" y="5"/>
                      <a:pt x="0" y="6"/>
                    </a:cubicBezTo>
                    <a:cubicBezTo>
                      <a:pt x="0" y="6"/>
                      <a:pt x="0" y="6"/>
                      <a:pt x="0" y="6"/>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6"/>
                      <a:pt x="0" y="6"/>
                    </a:cubicBezTo>
                    <a:cubicBezTo>
                      <a:pt x="0" y="6"/>
                      <a:pt x="0" y="6"/>
                      <a:pt x="0" y="6"/>
                    </a:cubicBezTo>
                    <a:cubicBezTo>
                      <a:pt x="0" y="6"/>
                      <a:pt x="0" y="6"/>
                      <a:pt x="0" y="6"/>
                    </a:cubicBezTo>
                    <a:cubicBezTo>
                      <a:pt x="0" y="6"/>
                      <a:pt x="0" y="6"/>
                      <a:pt x="1" y="6"/>
                    </a:cubicBezTo>
                    <a:cubicBezTo>
                      <a:pt x="1" y="6"/>
                      <a:pt x="1" y="6"/>
                      <a:pt x="1" y="5"/>
                    </a:cubicBezTo>
                    <a:cubicBezTo>
                      <a:pt x="1" y="5"/>
                      <a:pt x="1" y="5"/>
                      <a:pt x="1" y="5"/>
                    </a:cubicBezTo>
                    <a:cubicBezTo>
                      <a:pt x="1" y="5"/>
                      <a:pt x="1" y="5"/>
                      <a:pt x="1" y="5"/>
                    </a:cubicBezTo>
                    <a:cubicBezTo>
                      <a:pt x="1" y="5"/>
                      <a:pt x="1" y="5"/>
                      <a:pt x="1" y="4"/>
                    </a:cubicBezTo>
                    <a:cubicBezTo>
                      <a:pt x="2" y="3"/>
                      <a:pt x="2" y="2"/>
                      <a:pt x="2" y="2"/>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6" name="Freeform 298"/>
              <p:cNvSpPr>
                <a:spLocks noChangeArrowheads="1"/>
              </p:cNvSpPr>
              <p:nvPr/>
            </p:nvSpPr>
            <p:spPr bwMode="auto">
              <a:xfrm>
                <a:off x="834" y="1036"/>
                <a:ext cx="212" cy="515"/>
              </a:xfrm>
              <a:custGeom>
                <a:avLst/>
                <a:gdLst>
                  <a:gd name="T0" fmla="*/ 9582 w 90"/>
                  <a:gd name="T1" fmla="*/ 37904 h 218"/>
                  <a:gd name="T2" fmla="*/ 14348 w 90"/>
                  <a:gd name="T3" fmla="*/ 30243 h 218"/>
                  <a:gd name="T4" fmla="*/ 9726 w 90"/>
                  <a:gd name="T5" fmla="*/ 19778 h 218"/>
                  <a:gd name="T6" fmla="*/ 4772 w 90"/>
                  <a:gd name="T7" fmla="*/ 0 h 218"/>
                  <a:gd name="T8" fmla="*/ 4772 w 90"/>
                  <a:gd name="T9" fmla="*/ 0 h 218"/>
                  <a:gd name="T10" fmla="*/ 10221 w 90"/>
                  <a:gd name="T11" fmla="*/ 19277 h 218"/>
                  <a:gd name="T12" fmla="*/ 15243 w 90"/>
                  <a:gd name="T13" fmla="*/ 29719 h 218"/>
                  <a:gd name="T14" fmla="*/ 10442 w 90"/>
                  <a:gd name="T15" fmla="*/ 37904 h 218"/>
                  <a:gd name="T16" fmla="*/ 9582 w 90"/>
                  <a:gd name="T17" fmla="*/ 37904 h 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218"/>
                  <a:gd name="T29" fmla="*/ 90 w 90"/>
                  <a:gd name="T30" fmla="*/ 218 h 2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218">
                    <a:moveTo>
                      <a:pt x="56" y="218"/>
                    </a:moveTo>
                    <a:cubicBezTo>
                      <a:pt x="78" y="212"/>
                      <a:pt x="83" y="192"/>
                      <a:pt x="84" y="174"/>
                    </a:cubicBezTo>
                    <a:cubicBezTo>
                      <a:pt x="84" y="152"/>
                      <a:pt x="71" y="132"/>
                      <a:pt x="57" y="114"/>
                    </a:cubicBezTo>
                    <a:cubicBezTo>
                      <a:pt x="34" y="84"/>
                      <a:pt x="0" y="38"/>
                      <a:pt x="28" y="0"/>
                    </a:cubicBezTo>
                    <a:cubicBezTo>
                      <a:pt x="28" y="0"/>
                      <a:pt x="27" y="1"/>
                      <a:pt x="28" y="0"/>
                    </a:cubicBezTo>
                    <a:cubicBezTo>
                      <a:pt x="2" y="36"/>
                      <a:pt x="36" y="82"/>
                      <a:pt x="60" y="111"/>
                    </a:cubicBezTo>
                    <a:cubicBezTo>
                      <a:pt x="75" y="129"/>
                      <a:pt x="87" y="148"/>
                      <a:pt x="89" y="171"/>
                    </a:cubicBezTo>
                    <a:cubicBezTo>
                      <a:pt x="90" y="190"/>
                      <a:pt x="84" y="211"/>
                      <a:pt x="61" y="218"/>
                    </a:cubicBezTo>
                    <a:cubicBezTo>
                      <a:pt x="60" y="218"/>
                      <a:pt x="58" y="217"/>
                      <a:pt x="56" y="218"/>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7" name="Freeform 299"/>
              <p:cNvSpPr>
                <a:spLocks noChangeArrowheads="1"/>
              </p:cNvSpPr>
              <p:nvPr/>
            </p:nvSpPr>
            <p:spPr bwMode="auto">
              <a:xfrm>
                <a:off x="826" y="1502"/>
                <a:ext cx="121" cy="97"/>
              </a:xfrm>
              <a:custGeom>
                <a:avLst/>
                <a:gdLst>
                  <a:gd name="T0" fmla="*/ 9096 w 51"/>
                  <a:gd name="T1" fmla="*/ 3852 h 41"/>
                  <a:gd name="T2" fmla="*/ 3765 w 51"/>
                  <a:gd name="T3" fmla="*/ 3483 h 41"/>
                  <a:gd name="T4" fmla="*/ 9096 w 51"/>
                  <a:gd name="T5" fmla="*/ 3693 h 41"/>
                  <a:gd name="T6" fmla="*/ 0 w 51"/>
                  <a:gd name="T7" fmla="*/ 0 h 41"/>
                  <a:gd name="T8" fmla="*/ 8055 w 51"/>
                  <a:gd name="T9" fmla="*/ 4729 h 41"/>
                  <a:gd name="T10" fmla="*/ 9096 w 51"/>
                  <a:gd name="T11" fmla="*/ 3852 h 41"/>
                  <a:gd name="T12" fmla="*/ 0 60000 65536"/>
                  <a:gd name="T13" fmla="*/ 0 60000 65536"/>
                  <a:gd name="T14" fmla="*/ 0 60000 65536"/>
                  <a:gd name="T15" fmla="*/ 0 60000 65536"/>
                  <a:gd name="T16" fmla="*/ 0 60000 65536"/>
                  <a:gd name="T17" fmla="*/ 0 60000 65536"/>
                  <a:gd name="T18" fmla="*/ 0 w 51"/>
                  <a:gd name="T19" fmla="*/ 0 h 41"/>
                  <a:gd name="T20" fmla="*/ 51 w 5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51" h="41">
                    <a:moveTo>
                      <a:pt x="51" y="22"/>
                    </a:moveTo>
                    <a:cubicBezTo>
                      <a:pt x="39" y="26"/>
                      <a:pt x="29" y="28"/>
                      <a:pt x="21" y="20"/>
                    </a:cubicBezTo>
                    <a:cubicBezTo>
                      <a:pt x="32" y="25"/>
                      <a:pt x="39" y="22"/>
                      <a:pt x="51" y="21"/>
                    </a:cubicBezTo>
                    <a:cubicBezTo>
                      <a:pt x="33" y="12"/>
                      <a:pt x="16" y="19"/>
                      <a:pt x="0" y="0"/>
                    </a:cubicBezTo>
                    <a:cubicBezTo>
                      <a:pt x="3" y="13"/>
                      <a:pt x="21" y="41"/>
                      <a:pt x="45" y="27"/>
                    </a:cubicBezTo>
                    <a:cubicBezTo>
                      <a:pt x="48" y="25"/>
                      <a:pt x="50" y="23"/>
                      <a:pt x="51" y="2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8" name="Freeform 300"/>
              <p:cNvSpPr>
                <a:spLocks noChangeArrowheads="1"/>
              </p:cNvSpPr>
              <p:nvPr/>
            </p:nvSpPr>
            <p:spPr bwMode="auto">
              <a:xfrm>
                <a:off x="829" y="1570"/>
                <a:ext cx="75" cy="90"/>
              </a:xfrm>
              <a:custGeom>
                <a:avLst/>
                <a:gdLst>
                  <a:gd name="T0" fmla="*/ 4465 w 32"/>
                  <a:gd name="T1" fmla="*/ 874 h 38"/>
                  <a:gd name="T2" fmla="*/ 1148 w 32"/>
                  <a:gd name="T3" fmla="*/ 3496 h 38"/>
                  <a:gd name="T4" fmla="*/ 5306 w 32"/>
                  <a:gd name="T5" fmla="*/ 661 h 38"/>
                  <a:gd name="T6" fmla="*/ 1352 w 32"/>
                  <a:gd name="T7" fmla="*/ 4410 h 38"/>
                  <a:gd name="T8" fmla="*/ 0 w 32"/>
                  <a:gd name="T9" fmla="*/ 6698 h 38"/>
                  <a:gd name="T10" fmla="*/ 3954 w 32"/>
                  <a:gd name="T11" fmla="*/ 533 h 38"/>
                  <a:gd name="T12" fmla="*/ 4465 w 32"/>
                  <a:gd name="T13" fmla="*/ 874 h 38"/>
                  <a:gd name="T14" fmla="*/ 0 60000 65536"/>
                  <a:gd name="T15" fmla="*/ 0 60000 65536"/>
                  <a:gd name="T16" fmla="*/ 0 60000 65536"/>
                  <a:gd name="T17" fmla="*/ 0 60000 65536"/>
                  <a:gd name="T18" fmla="*/ 0 60000 65536"/>
                  <a:gd name="T19" fmla="*/ 0 60000 65536"/>
                  <a:gd name="T20" fmla="*/ 0 60000 65536"/>
                  <a:gd name="T21" fmla="*/ 0 w 32"/>
                  <a:gd name="T22" fmla="*/ 0 h 38"/>
                  <a:gd name="T23" fmla="*/ 32 w 3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8">
                    <a:moveTo>
                      <a:pt x="27" y="5"/>
                    </a:moveTo>
                    <a:cubicBezTo>
                      <a:pt x="17" y="11"/>
                      <a:pt x="14" y="9"/>
                      <a:pt x="7" y="20"/>
                    </a:cubicBezTo>
                    <a:cubicBezTo>
                      <a:pt x="14" y="18"/>
                      <a:pt x="25" y="9"/>
                      <a:pt x="32" y="4"/>
                    </a:cubicBezTo>
                    <a:cubicBezTo>
                      <a:pt x="29" y="11"/>
                      <a:pt x="24" y="23"/>
                      <a:pt x="8" y="25"/>
                    </a:cubicBezTo>
                    <a:cubicBezTo>
                      <a:pt x="4" y="27"/>
                      <a:pt x="2" y="33"/>
                      <a:pt x="0" y="38"/>
                    </a:cubicBezTo>
                    <a:cubicBezTo>
                      <a:pt x="1" y="26"/>
                      <a:pt x="7" y="0"/>
                      <a:pt x="24" y="3"/>
                    </a:cubicBezTo>
                    <a:cubicBezTo>
                      <a:pt x="27" y="4"/>
                      <a:pt x="31" y="2"/>
                      <a:pt x="27" y="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99" name="Freeform 301"/>
              <p:cNvSpPr>
                <a:spLocks noChangeArrowheads="1"/>
              </p:cNvSpPr>
              <p:nvPr/>
            </p:nvSpPr>
            <p:spPr bwMode="auto">
              <a:xfrm>
                <a:off x="767" y="1533"/>
                <a:ext cx="102" cy="85"/>
              </a:xfrm>
              <a:custGeom>
                <a:avLst/>
                <a:gdLst>
                  <a:gd name="T0" fmla="*/ 7664 w 43"/>
                  <a:gd name="T1" fmla="*/ 2793 h 36"/>
                  <a:gd name="T2" fmla="*/ 3392 w 43"/>
                  <a:gd name="T3" fmla="*/ 3171 h 36"/>
                  <a:gd name="T4" fmla="*/ 7664 w 43"/>
                  <a:gd name="T5" fmla="*/ 2921 h 36"/>
                  <a:gd name="T6" fmla="*/ 0 w 43"/>
                  <a:gd name="T7" fmla="*/ 6255 h 36"/>
                  <a:gd name="T8" fmla="*/ 6741 w 43"/>
                  <a:gd name="T9" fmla="*/ 2264 h 36"/>
                  <a:gd name="T10" fmla="*/ 7664 w 43"/>
                  <a:gd name="T11" fmla="*/ 2793 h 36"/>
                  <a:gd name="T12" fmla="*/ 0 60000 65536"/>
                  <a:gd name="T13" fmla="*/ 0 60000 65536"/>
                  <a:gd name="T14" fmla="*/ 0 60000 65536"/>
                  <a:gd name="T15" fmla="*/ 0 60000 65536"/>
                  <a:gd name="T16" fmla="*/ 0 60000 65536"/>
                  <a:gd name="T17" fmla="*/ 0 60000 65536"/>
                  <a:gd name="T18" fmla="*/ 0 w 43"/>
                  <a:gd name="T19" fmla="*/ 0 h 36"/>
                  <a:gd name="T20" fmla="*/ 43 w 43"/>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3" h="36">
                    <a:moveTo>
                      <a:pt x="43" y="16"/>
                    </a:moveTo>
                    <a:cubicBezTo>
                      <a:pt x="34" y="14"/>
                      <a:pt x="26" y="12"/>
                      <a:pt x="19" y="18"/>
                    </a:cubicBezTo>
                    <a:cubicBezTo>
                      <a:pt x="28" y="14"/>
                      <a:pt x="34" y="16"/>
                      <a:pt x="43" y="17"/>
                    </a:cubicBezTo>
                    <a:cubicBezTo>
                      <a:pt x="27" y="27"/>
                      <a:pt x="14" y="19"/>
                      <a:pt x="0" y="36"/>
                    </a:cubicBezTo>
                    <a:cubicBezTo>
                      <a:pt x="13" y="19"/>
                      <a:pt x="19" y="0"/>
                      <a:pt x="38" y="13"/>
                    </a:cubicBezTo>
                    <a:cubicBezTo>
                      <a:pt x="41" y="14"/>
                      <a:pt x="42" y="15"/>
                      <a:pt x="43" y="16"/>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0" name="Freeform 302"/>
              <p:cNvSpPr>
                <a:spLocks noChangeArrowheads="1"/>
              </p:cNvSpPr>
              <p:nvPr/>
            </p:nvSpPr>
            <p:spPr bwMode="auto">
              <a:xfrm>
                <a:off x="864" y="1483"/>
                <a:ext cx="90" cy="64"/>
              </a:xfrm>
              <a:custGeom>
                <a:avLst/>
                <a:gdLst>
                  <a:gd name="T0" fmla="*/ 6698 w 38"/>
                  <a:gd name="T1" fmla="*/ 4421 h 27"/>
                  <a:gd name="T2" fmla="*/ 3361 w 38"/>
                  <a:gd name="T3" fmla="*/ 1799 h 27"/>
                  <a:gd name="T4" fmla="*/ 6321 w 38"/>
                  <a:gd name="T5" fmla="*/ 4793 h 27"/>
                  <a:gd name="T6" fmla="*/ 0 w 38"/>
                  <a:gd name="T7" fmla="*/ 2079 h 27"/>
                  <a:gd name="T8" fmla="*/ 6551 w 38"/>
                  <a:gd name="T9" fmla="*/ 3501 h 27"/>
                  <a:gd name="T10" fmla="*/ 6698 w 38"/>
                  <a:gd name="T11" fmla="*/ 4421 h 27"/>
                  <a:gd name="T12" fmla="*/ 0 60000 65536"/>
                  <a:gd name="T13" fmla="*/ 0 60000 65536"/>
                  <a:gd name="T14" fmla="*/ 0 60000 65536"/>
                  <a:gd name="T15" fmla="*/ 0 60000 65536"/>
                  <a:gd name="T16" fmla="*/ 0 60000 65536"/>
                  <a:gd name="T17" fmla="*/ 0 60000 65536"/>
                  <a:gd name="T18" fmla="*/ 0 w 38"/>
                  <a:gd name="T19" fmla="*/ 0 h 27"/>
                  <a:gd name="T20" fmla="*/ 38 w 3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8" h="27">
                    <a:moveTo>
                      <a:pt x="38" y="25"/>
                    </a:moveTo>
                    <a:cubicBezTo>
                      <a:pt x="33" y="18"/>
                      <a:pt x="28" y="10"/>
                      <a:pt x="19" y="10"/>
                    </a:cubicBezTo>
                    <a:cubicBezTo>
                      <a:pt x="28" y="13"/>
                      <a:pt x="30" y="20"/>
                      <a:pt x="36" y="27"/>
                    </a:cubicBezTo>
                    <a:cubicBezTo>
                      <a:pt x="18" y="21"/>
                      <a:pt x="13" y="8"/>
                      <a:pt x="0" y="12"/>
                    </a:cubicBezTo>
                    <a:cubicBezTo>
                      <a:pt x="11" y="6"/>
                      <a:pt x="30" y="0"/>
                      <a:pt x="37" y="20"/>
                    </a:cubicBezTo>
                    <a:cubicBezTo>
                      <a:pt x="38" y="23"/>
                      <a:pt x="38" y="25"/>
                      <a:pt x="38" y="2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1" name="Freeform 303"/>
              <p:cNvSpPr>
                <a:spLocks noChangeArrowheads="1"/>
              </p:cNvSpPr>
              <p:nvPr/>
            </p:nvSpPr>
            <p:spPr bwMode="auto">
              <a:xfrm>
                <a:off x="893" y="1556"/>
                <a:ext cx="70" cy="114"/>
              </a:xfrm>
              <a:custGeom>
                <a:avLst/>
                <a:gdLst>
                  <a:gd name="T0" fmla="*/ 4002 w 30"/>
                  <a:gd name="T1" fmla="*/ 0 h 48"/>
                  <a:gd name="T2" fmla="*/ 1449 w 30"/>
                  <a:gd name="T3" fmla="*/ 4676 h 48"/>
                  <a:gd name="T4" fmla="*/ 4202 w 30"/>
                  <a:gd name="T5" fmla="*/ 926 h 48"/>
                  <a:gd name="T6" fmla="*/ 1307 w 30"/>
                  <a:gd name="T7" fmla="*/ 8631 h 48"/>
                  <a:gd name="T8" fmla="*/ 3050 w 30"/>
                  <a:gd name="T9" fmla="*/ 1043 h 48"/>
                  <a:gd name="T10" fmla="*/ 4002 w 30"/>
                  <a:gd name="T11" fmla="*/ 0 h 48"/>
                  <a:gd name="T12" fmla="*/ 0 60000 65536"/>
                  <a:gd name="T13" fmla="*/ 0 60000 65536"/>
                  <a:gd name="T14" fmla="*/ 0 60000 65536"/>
                  <a:gd name="T15" fmla="*/ 0 60000 65536"/>
                  <a:gd name="T16" fmla="*/ 0 60000 65536"/>
                  <a:gd name="T17" fmla="*/ 0 60000 65536"/>
                  <a:gd name="T18" fmla="*/ 0 w 30"/>
                  <a:gd name="T19" fmla="*/ 0 h 48"/>
                  <a:gd name="T20" fmla="*/ 30 w 3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0" h="48">
                    <a:moveTo>
                      <a:pt x="25" y="0"/>
                    </a:moveTo>
                    <a:cubicBezTo>
                      <a:pt x="24" y="6"/>
                      <a:pt x="9" y="17"/>
                      <a:pt x="9" y="26"/>
                    </a:cubicBezTo>
                    <a:cubicBezTo>
                      <a:pt x="12" y="17"/>
                      <a:pt x="24" y="11"/>
                      <a:pt x="26" y="5"/>
                    </a:cubicBezTo>
                    <a:cubicBezTo>
                      <a:pt x="30" y="23"/>
                      <a:pt x="1" y="30"/>
                      <a:pt x="8" y="48"/>
                    </a:cubicBezTo>
                    <a:cubicBezTo>
                      <a:pt x="0" y="33"/>
                      <a:pt x="1" y="16"/>
                      <a:pt x="19" y="6"/>
                    </a:cubicBezTo>
                    <a:cubicBezTo>
                      <a:pt x="21" y="4"/>
                      <a:pt x="25" y="0"/>
                      <a:pt x="25"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2" name="Freeform 304"/>
              <p:cNvSpPr>
                <a:spLocks noChangeArrowheads="1"/>
              </p:cNvSpPr>
              <p:nvPr/>
            </p:nvSpPr>
            <p:spPr bwMode="auto">
              <a:xfrm>
                <a:off x="954" y="1551"/>
                <a:ext cx="9" cy="7"/>
              </a:xfrm>
              <a:custGeom>
                <a:avLst/>
                <a:gdLst>
                  <a:gd name="T0" fmla="*/ 0 w 4"/>
                  <a:gd name="T1" fmla="*/ 469 h 3"/>
                  <a:gd name="T2" fmla="*/ 126 w 4"/>
                  <a:gd name="T3" fmla="*/ 355 h 3"/>
                  <a:gd name="T4" fmla="*/ 126 w 4"/>
                  <a:gd name="T5" fmla="*/ 355 h 3"/>
                  <a:gd name="T6" fmla="*/ 126 w 4"/>
                  <a:gd name="T7" fmla="*/ 355 h 3"/>
                  <a:gd name="T8" fmla="*/ 283 w 4"/>
                  <a:gd name="T9" fmla="*/ 152 h 3"/>
                  <a:gd name="T10" fmla="*/ 409 w 4"/>
                  <a:gd name="T11" fmla="*/ 0 h 3"/>
                  <a:gd name="T12" fmla="*/ 409 w 4"/>
                  <a:gd name="T13" fmla="*/ 0 h 3"/>
                  <a:gd name="T14" fmla="*/ 409 w 4"/>
                  <a:gd name="T15" fmla="*/ 0 h 3"/>
                  <a:gd name="T16" fmla="*/ 511 w 4"/>
                  <a:gd name="T17" fmla="*/ 0 h 3"/>
                  <a:gd name="T18" fmla="*/ 511 w 4"/>
                  <a:gd name="T19" fmla="*/ 0 h 3"/>
                  <a:gd name="T20" fmla="*/ 511 w 4"/>
                  <a:gd name="T21" fmla="*/ 0 h 3"/>
                  <a:gd name="T22" fmla="*/ 511 w 4"/>
                  <a:gd name="T23" fmla="*/ 0 h 3"/>
                  <a:gd name="T24" fmla="*/ 511 w 4"/>
                  <a:gd name="T25" fmla="*/ 0 h 3"/>
                  <a:gd name="T26" fmla="*/ 511 w 4"/>
                  <a:gd name="T27" fmla="*/ 0 h 3"/>
                  <a:gd name="T28" fmla="*/ 511 w 4"/>
                  <a:gd name="T29" fmla="*/ 0 h 3"/>
                  <a:gd name="T30" fmla="*/ 511 w 4"/>
                  <a:gd name="T31" fmla="*/ 0 h 3"/>
                  <a:gd name="T32" fmla="*/ 511 w 4"/>
                  <a:gd name="T33" fmla="*/ 0 h 3"/>
                  <a:gd name="T34" fmla="*/ 511 w 4"/>
                  <a:gd name="T35" fmla="*/ 0 h 3"/>
                  <a:gd name="T36" fmla="*/ 511 w 4"/>
                  <a:gd name="T37" fmla="*/ 0 h 3"/>
                  <a:gd name="T38" fmla="*/ 511 w 4"/>
                  <a:gd name="T39" fmla="*/ 0 h 3"/>
                  <a:gd name="T40" fmla="*/ 511 w 4"/>
                  <a:gd name="T41" fmla="*/ 0 h 3"/>
                  <a:gd name="T42" fmla="*/ 511 w 4"/>
                  <a:gd name="T43" fmla="*/ 0 h 3"/>
                  <a:gd name="T44" fmla="*/ 409 w 4"/>
                  <a:gd name="T45" fmla="*/ 0 h 3"/>
                  <a:gd name="T46" fmla="*/ 409 w 4"/>
                  <a:gd name="T47" fmla="*/ 0 h 3"/>
                  <a:gd name="T48" fmla="*/ 409 w 4"/>
                  <a:gd name="T49" fmla="*/ 0 h 3"/>
                  <a:gd name="T50" fmla="*/ 409 w 4"/>
                  <a:gd name="T51" fmla="*/ 0 h 3"/>
                  <a:gd name="T52" fmla="*/ 409 w 4"/>
                  <a:gd name="T53" fmla="*/ 0 h 3"/>
                  <a:gd name="T54" fmla="*/ 409 w 4"/>
                  <a:gd name="T55" fmla="*/ 0 h 3"/>
                  <a:gd name="T56" fmla="*/ 409 w 4"/>
                  <a:gd name="T57" fmla="*/ 0 h 3"/>
                  <a:gd name="T58" fmla="*/ 283 w 4"/>
                  <a:gd name="T59" fmla="*/ 152 h 3"/>
                  <a:gd name="T60" fmla="*/ 126 w 4"/>
                  <a:gd name="T61" fmla="*/ 355 h 3"/>
                  <a:gd name="T62" fmla="*/ 0 w 4"/>
                  <a:gd name="T63" fmla="*/ 355 h 3"/>
                  <a:gd name="T64" fmla="*/ 0 w 4"/>
                  <a:gd name="T65" fmla="*/ 469 h 3"/>
                  <a:gd name="T66" fmla="*/ 0 w 4"/>
                  <a:gd name="T67" fmla="*/ 469 h 3"/>
                  <a:gd name="T68" fmla="*/ 0 w 4"/>
                  <a:gd name="T69" fmla="*/ 469 h 3"/>
                  <a:gd name="T70" fmla="*/ 0 w 4"/>
                  <a:gd name="T71" fmla="*/ 469 h 3"/>
                  <a:gd name="T72" fmla="*/ 0 w 4"/>
                  <a:gd name="T73" fmla="*/ 469 h 3"/>
                  <a:gd name="T74" fmla="*/ 0 w 4"/>
                  <a:gd name="T75" fmla="*/ 469 h 3"/>
                  <a:gd name="T76" fmla="*/ 0 w 4"/>
                  <a:gd name="T77" fmla="*/ 469 h 3"/>
                  <a:gd name="T78" fmla="*/ 0 w 4"/>
                  <a:gd name="T79" fmla="*/ 469 h 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
                  <a:gd name="T121" fmla="*/ 0 h 3"/>
                  <a:gd name="T122" fmla="*/ 4 w 4"/>
                  <a:gd name="T123" fmla="*/ 3 h 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 h="3">
                    <a:moveTo>
                      <a:pt x="0" y="3"/>
                    </a:moveTo>
                    <a:cubicBezTo>
                      <a:pt x="0" y="3"/>
                      <a:pt x="1" y="3"/>
                      <a:pt x="1" y="2"/>
                    </a:cubicBezTo>
                    <a:cubicBezTo>
                      <a:pt x="1" y="2"/>
                      <a:pt x="1" y="2"/>
                      <a:pt x="1" y="2"/>
                    </a:cubicBezTo>
                    <a:cubicBezTo>
                      <a:pt x="1" y="2"/>
                      <a:pt x="1" y="2"/>
                      <a:pt x="1" y="2"/>
                    </a:cubicBezTo>
                    <a:cubicBezTo>
                      <a:pt x="1" y="2"/>
                      <a:pt x="1" y="2"/>
                      <a:pt x="2" y="1"/>
                    </a:cubicBezTo>
                    <a:cubicBezTo>
                      <a:pt x="2" y="1"/>
                      <a:pt x="3" y="0"/>
                      <a:pt x="3" y="0"/>
                    </a:cubicBezTo>
                    <a:cubicBezTo>
                      <a:pt x="3" y="0"/>
                      <a:pt x="3" y="0"/>
                      <a:pt x="3" y="0"/>
                    </a:cubicBezTo>
                    <a:cubicBezTo>
                      <a:pt x="3" y="0"/>
                      <a:pt x="3" y="0"/>
                      <a:pt x="3" y="0"/>
                    </a:cubicBezTo>
                    <a:cubicBezTo>
                      <a:pt x="3"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2" y="0"/>
                      <a:pt x="2" y="1"/>
                    </a:cubicBezTo>
                    <a:cubicBezTo>
                      <a:pt x="1" y="1"/>
                      <a:pt x="1" y="2"/>
                      <a:pt x="1" y="2"/>
                    </a:cubicBezTo>
                    <a:cubicBezTo>
                      <a:pt x="1" y="2"/>
                      <a:pt x="1" y="2"/>
                      <a:pt x="0" y="2"/>
                    </a:cubicBezTo>
                    <a:cubicBezTo>
                      <a:pt x="0" y="2"/>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3" name="Freeform 305"/>
              <p:cNvSpPr>
                <a:spLocks noChangeArrowheads="1"/>
              </p:cNvSpPr>
              <p:nvPr/>
            </p:nvSpPr>
            <p:spPr bwMode="auto">
              <a:xfrm>
                <a:off x="952" y="1549"/>
                <a:ext cx="11" cy="2"/>
              </a:xfrm>
              <a:custGeom>
                <a:avLst/>
                <a:gdLst>
                  <a:gd name="T0" fmla="*/ 97 w 5"/>
                  <a:gd name="T1" fmla="*/ 0 h 1"/>
                  <a:gd name="T2" fmla="*/ 97 w 5"/>
                  <a:gd name="T3" fmla="*/ 0 h 1"/>
                  <a:gd name="T4" fmla="*/ 97 w 5"/>
                  <a:gd name="T5" fmla="*/ 0 h 1"/>
                  <a:gd name="T6" fmla="*/ 97 w 5"/>
                  <a:gd name="T7" fmla="*/ 64 h 1"/>
                  <a:gd name="T8" fmla="*/ 213 w 5"/>
                  <a:gd name="T9" fmla="*/ 64 h 1"/>
                  <a:gd name="T10" fmla="*/ 469 w 5"/>
                  <a:gd name="T11" fmla="*/ 64 h 1"/>
                  <a:gd name="T12" fmla="*/ 469 w 5"/>
                  <a:gd name="T13" fmla="*/ 64 h 1"/>
                  <a:gd name="T14" fmla="*/ 469 w 5"/>
                  <a:gd name="T15" fmla="*/ 64 h 1"/>
                  <a:gd name="T16" fmla="*/ 565 w 5"/>
                  <a:gd name="T17" fmla="*/ 64 h 1"/>
                  <a:gd name="T18" fmla="*/ 565 w 5"/>
                  <a:gd name="T19" fmla="*/ 64 h 1"/>
                  <a:gd name="T20" fmla="*/ 565 w 5"/>
                  <a:gd name="T21" fmla="*/ 64 h 1"/>
                  <a:gd name="T22" fmla="*/ 565 w 5"/>
                  <a:gd name="T23" fmla="*/ 64 h 1"/>
                  <a:gd name="T24" fmla="*/ 565 w 5"/>
                  <a:gd name="T25" fmla="*/ 64 h 1"/>
                  <a:gd name="T26" fmla="*/ 565 w 5"/>
                  <a:gd name="T27" fmla="*/ 64 h 1"/>
                  <a:gd name="T28" fmla="*/ 565 w 5"/>
                  <a:gd name="T29" fmla="*/ 64 h 1"/>
                  <a:gd name="T30" fmla="*/ 565 w 5"/>
                  <a:gd name="T31" fmla="*/ 64 h 1"/>
                  <a:gd name="T32" fmla="*/ 565 w 5"/>
                  <a:gd name="T33" fmla="*/ 64 h 1"/>
                  <a:gd name="T34" fmla="*/ 565 w 5"/>
                  <a:gd name="T35" fmla="*/ 64 h 1"/>
                  <a:gd name="T36" fmla="*/ 565 w 5"/>
                  <a:gd name="T37" fmla="*/ 64 h 1"/>
                  <a:gd name="T38" fmla="*/ 565 w 5"/>
                  <a:gd name="T39" fmla="*/ 64 h 1"/>
                  <a:gd name="T40" fmla="*/ 565 w 5"/>
                  <a:gd name="T41" fmla="*/ 64 h 1"/>
                  <a:gd name="T42" fmla="*/ 565 w 5"/>
                  <a:gd name="T43" fmla="*/ 64 h 1"/>
                  <a:gd name="T44" fmla="*/ 469 w 5"/>
                  <a:gd name="T45" fmla="*/ 64 h 1"/>
                  <a:gd name="T46" fmla="*/ 469 w 5"/>
                  <a:gd name="T47" fmla="*/ 64 h 1"/>
                  <a:gd name="T48" fmla="*/ 469 w 5"/>
                  <a:gd name="T49" fmla="*/ 64 h 1"/>
                  <a:gd name="T50" fmla="*/ 469 w 5"/>
                  <a:gd name="T51" fmla="*/ 64 h 1"/>
                  <a:gd name="T52" fmla="*/ 469 w 5"/>
                  <a:gd name="T53" fmla="*/ 64 h 1"/>
                  <a:gd name="T54" fmla="*/ 469 w 5"/>
                  <a:gd name="T55" fmla="*/ 64 h 1"/>
                  <a:gd name="T56" fmla="*/ 469 w 5"/>
                  <a:gd name="T57" fmla="*/ 64 h 1"/>
                  <a:gd name="T58" fmla="*/ 354 w 5"/>
                  <a:gd name="T59" fmla="*/ 64 h 1"/>
                  <a:gd name="T60" fmla="*/ 97 w 5"/>
                  <a:gd name="T61" fmla="*/ 64 h 1"/>
                  <a:gd name="T62" fmla="*/ 97 w 5"/>
                  <a:gd name="T63" fmla="*/ 64 h 1"/>
                  <a:gd name="T64" fmla="*/ 97 w 5"/>
                  <a:gd name="T65" fmla="*/ 64 h 1"/>
                  <a:gd name="T66" fmla="*/ 0 w 5"/>
                  <a:gd name="T67" fmla="*/ 0 h 1"/>
                  <a:gd name="T68" fmla="*/ 0 w 5"/>
                  <a:gd name="T69" fmla="*/ 0 h 1"/>
                  <a:gd name="T70" fmla="*/ 0 w 5"/>
                  <a:gd name="T71" fmla="*/ 0 h 1"/>
                  <a:gd name="T72" fmla="*/ 0 w 5"/>
                  <a:gd name="T73" fmla="*/ 0 h 1"/>
                  <a:gd name="T74" fmla="*/ 0 w 5"/>
                  <a:gd name="T75" fmla="*/ 0 h 1"/>
                  <a:gd name="T76" fmla="*/ 0 w 5"/>
                  <a:gd name="T77" fmla="*/ 0 h 1"/>
                  <a:gd name="T78" fmla="*/ 97 w 5"/>
                  <a:gd name="T79" fmla="*/ 0 h 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1"/>
                  <a:gd name="T122" fmla="*/ 5 w 5"/>
                  <a:gd name="T123" fmla="*/ 1 h 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1">
                    <a:moveTo>
                      <a:pt x="1" y="0"/>
                    </a:moveTo>
                    <a:cubicBezTo>
                      <a:pt x="1" y="0"/>
                      <a:pt x="1" y="0"/>
                      <a:pt x="1" y="0"/>
                    </a:cubicBezTo>
                    <a:cubicBezTo>
                      <a:pt x="1" y="0"/>
                      <a:pt x="1" y="0"/>
                      <a:pt x="1" y="0"/>
                    </a:cubicBezTo>
                    <a:cubicBezTo>
                      <a:pt x="1" y="0"/>
                      <a:pt x="1" y="0"/>
                      <a:pt x="1" y="1"/>
                    </a:cubicBezTo>
                    <a:cubicBezTo>
                      <a:pt x="1" y="1"/>
                      <a:pt x="2" y="1"/>
                      <a:pt x="2" y="1"/>
                    </a:cubicBezTo>
                    <a:cubicBezTo>
                      <a:pt x="3" y="1"/>
                      <a:pt x="4" y="1"/>
                      <a:pt x="4" y="1"/>
                    </a:cubicBezTo>
                    <a:cubicBezTo>
                      <a:pt x="4" y="1"/>
                      <a:pt x="4" y="1"/>
                      <a:pt x="4" y="1"/>
                    </a:cubicBezTo>
                    <a:cubicBezTo>
                      <a:pt x="4" y="1"/>
                      <a:pt x="4" y="1"/>
                      <a:pt x="4" y="1"/>
                    </a:cubicBezTo>
                    <a:cubicBezTo>
                      <a:pt x="4"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2" y="1"/>
                      <a:pt x="2" y="1"/>
                      <a:pt x="1" y="1"/>
                    </a:cubicBezTo>
                    <a:cubicBezTo>
                      <a:pt x="1" y="1"/>
                      <a:pt x="1" y="1"/>
                      <a:pt x="1" y="1"/>
                    </a:cubicBezTo>
                    <a:cubicBezTo>
                      <a:pt x="1" y="1"/>
                      <a:pt x="1" y="1"/>
                      <a:pt x="1"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4" name="Freeform 306"/>
              <p:cNvSpPr>
                <a:spLocks noChangeArrowheads="1"/>
              </p:cNvSpPr>
              <p:nvPr/>
            </p:nvSpPr>
            <p:spPr bwMode="auto">
              <a:xfrm>
                <a:off x="952" y="1547"/>
                <a:ext cx="11" cy="4"/>
              </a:xfrm>
              <a:custGeom>
                <a:avLst/>
                <a:gdLst>
                  <a:gd name="T0" fmla="*/ 0 w 5"/>
                  <a:gd name="T1" fmla="*/ 0 h 2"/>
                  <a:gd name="T2" fmla="*/ 97 w 5"/>
                  <a:gd name="T3" fmla="*/ 0 h 2"/>
                  <a:gd name="T4" fmla="*/ 97 w 5"/>
                  <a:gd name="T5" fmla="*/ 0 h 2"/>
                  <a:gd name="T6" fmla="*/ 97 w 5"/>
                  <a:gd name="T7" fmla="*/ 0 h 2"/>
                  <a:gd name="T8" fmla="*/ 213 w 5"/>
                  <a:gd name="T9" fmla="*/ 64 h 2"/>
                  <a:gd name="T10" fmla="*/ 469 w 5"/>
                  <a:gd name="T11" fmla="*/ 128 h 2"/>
                  <a:gd name="T12" fmla="*/ 469 w 5"/>
                  <a:gd name="T13" fmla="*/ 128 h 2"/>
                  <a:gd name="T14" fmla="*/ 469 w 5"/>
                  <a:gd name="T15" fmla="*/ 128 h 2"/>
                  <a:gd name="T16" fmla="*/ 565 w 5"/>
                  <a:gd name="T17" fmla="*/ 128 h 2"/>
                  <a:gd name="T18" fmla="*/ 565 w 5"/>
                  <a:gd name="T19" fmla="*/ 128 h 2"/>
                  <a:gd name="T20" fmla="*/ 565 w 5"/>
                  <a:gd name="T21" fmla="*/ 128 h 2"/>
                  <a:gd name="T22" fmla="*/ 565 w 5"/>
                  <a:gd name="T23" fmla="*/ 128 h 2"/>
                  <a:gd name="T24" fmla="*/ 565 w 5"/>
                  <a:gd name="T25" fmla="*/ 128 h 2"/>
                  <a:gd name="T26" fmla="*/ 565 w 5"/>
                  <a:gd name="T27" fmla="*/ 128 h 2"/>
                  <a:gd name="T28" fmla="*/ 565 w 5"/>
                  <a:gd name="T29" fmla="*/ 128 h 2"/>
                  <a:gd name="T30" fmla="*/ 565 w 5"/>
                  <a:gd name="T31" fmla="*/ 128 h 2"/>
                  <a:gd name="T32" fmla="*/ 565 w 5"/>
                  <a:gd name="T33" fmla="*/ 128 h 2"/>
                  <a:gd name="T34" fmla="*/ 565 w 5"/>
                  <a:gd name="T35" fmla="*/ 128 h 2"/>
                  <a:gd name="T36" fmla="*/ 565 w 5"/>
                  <a:gd name="T37" fmla="*/ 128 h 2"/>
                  <a:gd name="T38" fmla="*/ 565 w 5"/>
                  <a:gd name="T39" fmla="*/ 128 h 2"/>
                  <a:gd name="T40" fmla="*/ 565 w 5"/>
                  <a:gd name="T41" fmla="*/ 128 h 2"/>
                  <a:gd name="T42" fmla="*/ 565 w 5"/>
                  <a:gd name="T43" fmla="*/ 128 h 2"/>
                  <a:gd name="T44" fmla="*/ 469 w 5"/>
                  <a:gd name="T45" fmla="*/ 128 h 2"/>
                  <a:gd name="T46" fmla="*/ 469 w 5"/>
                  <a:gd name="T47" fmla="*/ 128 h 2"/>
                  <a:gd name="T48" fmla="*/ 469 w 5"/>
                  <a:gd name="T49" fmla="*/ 128 h 2"/>
                  <a:gd name="T50" fmla="*/ 469 w 5"/>
                  <a:gd name="T51" fmla="*/ 128 h 2"/>
                  <a:gd name="T52" fmla="*/ 354 w 5"/>
                  <a:gd name="T53" fmla="*/ 128 h 2"/>
                  <a:gd name="T54" fmla="*/ 354 w 5"/>
                  <a:gd name="T55" fmla="*/ 128 h 2"/>
                  <a:gd name="T56" fmla="*/ 354 w 5"/>
                  <a:gd name="T57" fmla="*/ 128 h 2"/>
                  <a:gd name="T58" fmla="*/ 354 w 5"/>
                  <a:gd name="T59" fmla="*/ 64 h 2"/>
                  <a:gd name="T60" fmla="*/ 97 w 5"/>
                  <a:gd name="T61" fmla="*/ 64 h 2"/>
                  <a:gd name="T62" fmla="*/ 97 w 5"/>
                  <a:gd name="T63" fmla="*/ 0 h 2"/>
                  <a:gd name="T64" fmla="*/ 0 w 5"/>
                  <a:gd name="T65" fmla="*/ 0 h 2"/>
                  <a:gd name="T66" fmla="*/ 0 w 5"/>
                  <a:gd name="T67" fmla="*/ 0 h 2"/>
                  <a:gd name="T68" fmla="*/ 0 w 5"/>
                  <a:gd name="T69" fmla="*/ 0 h 2"/>
                  <a:gd name="T70" fmla="*/ 0 w 5"/>
                  <a:gd name="T71" fmla="*/ 0 h 2"/>
                  <a:gd name="T72" fmla="*/ 0 w 5"/>
                  <a:gd name="T73" fmla="*/ 0 h 2"/>
                  <a:gd name="T74" fmla="*/ 0 w 5"/>
                  <a:gd name="T75" fmla="*/ 0 h 2"/>
                  <a:gd name="T76" fmla="*/ 0 w 5"/>
                  <a:gd name="T77" fmla="*/ 0 h 2"/>
                  <a:gd name="T78" fmla="*/ 0 w 5"/>
                  <a:gd name="T79" fmla="*/ 0 h 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
                  <a:gd name="T121" fmla="*/ 0 h 2"/>
                  <a:gd name="T122" fmla="*/ 5 w 5"/>
                  <a:gd name="T123" fmla="*/ 2 h 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 h="2">
                    <a:moveTo>
                      <a:pt x="0" y="0"/>
                    </a:moveTo>
                    <a:cubicBezTo>
                      <a:pt x="0" y="0"/>
                      <a:pt x="1" y="0"/>
                      <a:pt x="1" y="0"/>
                    </a:cubicBezTo>
                    <a:cubicBezTo>
                      <a:pt x="1" y="0"/>
                      <a:pt x="1" y="0"/>
                      <a:pt x="1" y="0"/>
                    </a:cubicBezTo>
                    <a:cubicBezTo>
                      <a:pt x="1" y="0"/>
                      <a:pt x="1" y="0"/>
                      <a:pt x="1" y="0"/>
                    </a:cubicBezTo>
                    <a:cubicBezTo>
                      <a:pt x="1" y="0"/>
                      <a:pt x="2" y="1"/>
                      <a:pt x="2" y="1"/>
                    </a:cubicBezTo>
                    <a:cubicBezTo>
                      <a:pt x="3" y="1"/>
                      <a:pt x="4" y="2"/>
                      <a:pt x="4" y="2"/>
                    </a:cubicBezTo>
                    <a:cubicBezTo>
                      <a:pt x="4" y="2"/>
                      <a:pt x="4" y="2"/>
                      <a:pt x="4" y="2"/>
                    </a:cubicBezTo>
                    <a:cubicBezTo>
                      <a:pt x="4" y="2"/>
                      <a:pt x="4" y="2"/>
                      <a:pt x="4" y="2"/>
                    </a:cubicBezTo>
                    <a:cubicBezTo>
                      <a:pt x="4"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4" y="2"/>
                      <a:pt x="4" y="2"/>
                      <a:pt x="3" y="2"/>
                    </a:cubicBezTo>
                    <a:cubicBezTo>
                      <a:pt x="3" y="2"/>
                      <a:pt x="3" y="2"/>
                      <a:pt x="3" y="2"/>
                    </a:cubicBezTo>
                    <a:cubicBezTo>
                      <a:pt x="3" y="2"/>
                      <a:pt x="3" y="2"/>
                      <a:pt x="3" y="2"/>
                    </a:cubicBezTo>
                    <a:cubicBezTo>
                      <a:pt x="3" y="2"/>
                      <a:pt x="3" y="1"/>
                      <a:pt x="3" y="1"/>
                    </a:cubicBezTo>
                    <a:cubicBezTo>
                      <a:pt x="2" y="1"/>
                      <a:pt x="1" y="1"/>
                      <a:pt x="1" y="1"/>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5" name="Freeform 307"/>
              <p:cNvSpPr>
                <a:spLocks noChangeArrowheads="1"/>
              </p:cNvSpPr>
              <p:nvPr/>
            </p:nvSpPr>
            <p:spPr bwMode="auto">
              <a:xfrm>
                <a:off x="956" y="1551"/>
                <a:ext cx="7" cy="10"/>
              </a:xfrm>
              <a:custGeom>
                <a:avLst/>
                <a:gdLst>
                  <a:gd name="T0" fmla="*/ 0 w 3"/>
                  <a:gd name="T1" fmla="*/ 967 h 4"/>
                  <a:gd name="T2" fmla="*/ 0 w 3"/>
                  <a:gd name="T3" fmla="*/ 967 h 4"/>
                  <a:gd name="T4" fmla="*/ 0 w 3"/>
                  <a:gd name="T5" fmla="*/ 967 h 4"/>
                  <a:gd name="T6" fmla="*/ 152 w 3"/>
                  <a:gd name="T7" fmla="*/ 655 h 4"/>
                  <a:gd name="T8" fmla="*/ 152 w 3"/>
                  <a:gd name="T9" fmla="*/ 467 h 4"/>
                  <a:gd name="T10" fmla="*/ 355 w 3"/>
                  <a:gd name="T11" fmla="*/ 0 h 4"/>
                  <a:gd name="T12" fmla="*/ 355 w 3"/>
                  <a:gd name="T13" fmla="*/ 0 h 4"/>
                  <a:gd name="T14" fmla="*/ 355 w 3"/>
                  <a:gd name="T15" fmla="*/ 0 h 4"/>
                  <a:gd name="T16" fmla="*/ 469 w 3"/>
                  <a:gd name="T17" fmla="*/ 0 h 4"/>
                  <a:gd name="T18" fmla="*/ 469 w 3"/>
                  <a:gd name="T19" fmla="*/ 0 h 4"/>
                  <a:gd name="T20" fmla="*/ 469 w 3"/>
                  <a:gd name="T21" fmla="*/ 0 h 4"/>
                  <a:gd name="T22" fmla="*/ 469 w 3"/>
                  <a:gd name="T23" fmla="*/ 0 h 4"/>
                  <a:gd name="T24" fmla="*/ 469 w 3"/>
                  <a:gd name="T25" fmla="*/ 0 h 4"/>
                  <a:gd name="T26" fmla="*/ 469 w 3"/>
                  <a:gd name="T27" fmla="*/ 0 h 4"/>
                  <a:gd name="T28" fmla="*/ 469 w 3"/>
                  <a:gd name="T29" fmla="*/ 0 h 4"/>
                  <a:gd name="T30" fmla="*/ 469 w 3"/>
                  <a:gd name="T31" fmla="*/ 0 h 4"/>
                  <a:gd name="T32" fmla="*/ 469 w 3"/>
                  <a:gd name="T33" fmla="*/ 0 h 4"/>
                  <a:gd name="T34" fmla="*/ 469 w 3"/>
                  <a:gd name="T35" fmla="*/ 0 h 4"/>
                  <a:gd name="T36" fmla="*/ 469 w 3"/>
                  <a:gd name="T37" fmla="*/ 0 h 4"/>
                  <a:gd name="T38" fmla="*/ 469 w 3"/>
                  <a:gd name="T39" fmla="*/ 0 h 4"/>
                  <a:gd name="T40" fmla="*/ 469 w 3"/>
                  <a:gd name="T41" fmla="*/ 0 h 4"/>
                  <a:gd name="T42" fmla="*/ 469 w 3"/>
                  <a:gd name="T43" fmla="*/ 0 h 4"/>
                  <a:gd name="T44" fmla="*/ 355 w 3"/>
                  <a:gd name="T45" fmla="*/ 0 h 4"/>
                  <a:gd name="T46" fmla="*/ 355 w 3"/>
                  <a:gd name="T47" fmla="*/ 0 h 4"/>
                  <a:gd name="T48" fmla="*/ 355 w 3"/>
                  <a:gd name="T49" fmla="*/ 0 h 4"/>
                  <a:gd name="T50" fmla="*/ 355 w 3"/>
                  <a:gd name="T51" fmla="*/ 0 h 4"/>
                  <a:gd name="T52" fmla="*/ 355 w 3"/>
                  <a:gd name="T53" fmla="*/ 262 h 4"/>
                  <a:gd name="T54" fmla="*/ 355 w 3"/>
                  <a:gd name="T55" fmla="*/ 262 h 4"/>
                  <a:gd name="T56" fmla="*/ 355 w 3"/>
                  <a:gd name="T57" fmla="*/ 262 h 4"/>
                  <a:gd name="T58" fmla="*/ 152 w 3"/>
                  <a:gd name="T59" fmla="*/ 262 h 4"/>
                  <a:gd name="T60" fmla="*/ 0 w 3"/>
                  <a:gd name="T61" fmla="*/ 655 h 4"/>
                  <a:gd name="T62" fmla="*/ 0 w 3"/>
                  <a:gd name="T63" fmla="*/ 967 h 4"/>
                  <a:gd name="T64" fmla="*/ 0 w 3"/>
                  <a:gd name="T65" fmla="*/ 967 h 4"/>
                  <a:gd name="T66" fmla="*/ 0 w 3"/>
                  <a:gd name="T67" fmla="*/ 967 h 4"/>
                  <a:gd name="T68" fmla="*/ 0 w 3"/>
                  <a:gd name="T69" fmla="*/ 967 h 4"/>
                  <a:gd name="T70" fmla="*/ 0 w 3"/>
                  <a:gd name="T71" fmla="*/ 967 h 4"/>
                  <a:gd name="T72" fmla="*/ 0 w 3"/>
                  <a:gd name="T73" fmla="*/ 967 h 4"/>
                  <a:gd name="T74" fmla="*/ 0 w 3"/>
                  <a:gd name="T75" fmla="*/ 967 h 4"/>
                  <a:gd name="T76" fmla="*/ 0 w 3"/>
                  <a:gd name="T77" fmla="*/ 967 h 4"/>
                  <a:gd name="T78" fmla="*/ 0 w 3"/>
                  <a:gd name="T79" fmla="*/ 967 h 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
                  <a:gd name="T121" fmla="*/ 0 h 4"/>
                  <a:gd name="T122" fmla="*/ 3 w 3"/>
                  <a:gd name="T123" fmla="*/ 4 h 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 h="4">
                    <a:moveTo>
                      <a:pt x="0" y="4"/>
                    </a:moveTo>
                    <a:cubicBezTo>
                      <a:pt x="0" y="4"/>
                      <a:pt x="0" y="4"/>
                      <a:pt x="0" y="4"/>
                    </a:cubicBezTo>
                    <a:cubicBezTo>
                      <a:pt x="0" y="4"/>
                      <a:pt x="0" y="4"/>
                      <a:pt x="0" y="4"/>
                    </a:cubicBezTo>
                    <a:cubicBezTo>
                      <a:pt x="0" y="4"/>
                      <a:pt x="1" y="3"/>
                      <a:pt x="1" y="3"/>
                    </a:cubicBezTo>
                    <a:cubicBezTo>
                      <a:pt x="1" y="3"/>
                      <a:pt x="1" y="3"/>
                      <a:pt x="1" y="2"/>
                    </a:cubicBezTo>
                    <a:cubicBezTo>
                      <a:pt x="1" y="1"/>
                      <a:pt x="2" y="1"/>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2" y="1"/>
                      <a:pt x="2" y="1"/>
                      <a:pt x="2" y="1"/>
                    </a:cubicBezTo>
                    <a:cubicBezTo>
                      <a:pt x="2" y="1"/>
                      <a:pt x="2" y="1"/>
                      <a:pt x="2" y="1"/>
                    </a:cubicBezTo>
                    <a:cubicBezTo>
                      <a:pt x="2" y="1"/>
                      <a:pt x="2" y="1"/>
                      <a:pt x="1" y="1"/>
                    </a:cubicBezTo>
                    <a:cubicBezTo>
                      <a:pt x="1" y="2"/>
                      <a:pt x="1" y="3"/>
                      <a:pt x="0" y="3"/>
                    </a:cubicBezTo>
                    <a:cubicBezTo>
                      <a:pt x="0" y="3"/>
                      <a:pt x="0" y="3"/>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6" name="Freeform 308"/>
              <p:cNvSpPr>
                <a:spLocks noChangeArrowheads="1"/>
              </p:cNvSpPr>
              <p:nvPr/>
            </p:nvSpPr>
            <p:spPr bwMode="auto">
              <a:xfrm>
                <a:off x="871" y="781"/>
                <a:ext cx="116" cy="248"/>
              </a:xfrm>
              <a:custGeom>
                <a:avLst/>
                <a:gdLst>
                  <a:gd name="T0" fmla="*/ 8636 w 49"/>
                  <a:gd name="T1" fmla="*/ 18236 h 105"/>
                  <a:gd name="T2" fmla="*/ 2824 w 49"/>
                  <a:gd name="T3" fmla="*/ 13005 h 105"/>
                  <a:gd name="T4" fmla="*/ 1037 w 49"/>
                  <a:gd name="T5" fmla="*/ 0 h 105"/>
                  <a:gd name="T6" fmla="*/ 1794 w 49"/>
                  <a:gd name="T7" fmla="*/ 156 h 105"/>
                  <a:gd name="T8" fmla="*/ 2069 w 49"/>
                  <a:gd name="T9" fmla="*/ 10584 h 105"/>
                  <a:gd name="T10" fmla="*/ 8480 w 49"/>
                  <a:gd name="T11" fmla="*/ 18236 h 105"/>
                  <a:gd name="T12" fmla="*/ 7947 w 49"/>
                  <a:gd name="T13" fmla="*/ 18080 h 105"/>
                  <a:gd name="T14" fmla="*/ 8103 w 49"/>
                  <a:gd name="T15" fmla="*/ 18080 h 105"/>
                  <a:gd name="T16" fmla="*/ 8636 w 49"/>
                  <a:gd name="T17" fmla="*/ 18236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05"/>
                  <a:gd name="T29" fmla="*/ 49 w 49"/>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05">
                    <a:moveTo>
                      <a:pt x="49" y="105"/>
                    </a:moveTo>
                    <a:cubicBezTo>
                      <a:pt x="34" y="101"/>
                      <a:pt x="23" y="88"/>
                      <a:pt x="16" y="75"/>
                    </a:cubicBezTo>
                    <a:cubicBezTo>
                      <a:pt x="3" y="52"/>
                      <a:pt x="0" y="24"/>
                      <a:pt x="6" y="0"/>
                    </a:cubicBezTo>
                    <a:cubicBezTo>
                      <a:pt x="10" y="1"/>
                      <a:pt x="10" y="1"/>
                      <a:pt x="10" y="1"/>
                    </a:cubicBezTo>
                    <a:cubicBezTo>
                      <a:pt x="4" y="20"/>
                      <a:pt x="6" y="41"/>
                      <a:pt x="12" y="61"/>
                    </a:cubicBezTo>
                    <a:cubicBezTo>
                      <a:pt x="18" y="78"/>
                      <a:pt x="30" y="97"/>
                      <a:pt x="48" y="105"/>
                    </a:cubicBezTo>
                    <a:cubicBezTo>
                      <a:pt x="47" y="104"/>
                      <a:pt x="46" y="104"/>
                      <a:pt x="45" y="104"/>
                    </a:cubicBezTo>
                    <a:cubicBezTo>
                      <a:pt x="46" y="104"/>
                      <a:pt x="46" y="104"/>
                      <a:pt x="46" y="104"/>
                    </a:cubicBezTo>
                    <a:cubicBezTo>
                      <a:pt x="47" y="104"/>
                      <a:pt x="48" y="105"/>
                      <a:pt x="49" y="10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7" name="Freeform 309"/>
              <p:cNvSpPr>
                <a:spLocks noChangeArrowheads="1"/>
              </p:cNvSpPr>
              <p:nvPr/>
            </p:nvSpPr>
            <p:spPr bwMode="auto">
              <a:xfrm>
                <a:off x="1117" y="1039"/>
                <a:ext cx="75" cy="35"/>
              </a:xfrm>
              <a:custGeom>
                <a:avLst/>
                <a:gdLst>
                  <a:gd name="T0" fmla="*/ 5306 w 32"/>
                  <a:gd name="T1" fmla="*/ 1801 h 15"/>
                  <a:gd name="T2" fmla="*/ 4800 w 32"/>
                  <a:gd name="T3" fmla="*/ 2070 h 15"/>
                  <a:gd name="T4" fmla="*/ 3680 w 32"/>
                  <a:gd name="T5" fmla="*/ 2287 h 15"/>
                  <a:gd name="T6" fmla="*/ 2109 w 32"/>
                  <a:gd name="T7" fmla="*/ 1094 h 15"/>
                  <a:gd name="T8" fmla="*/ 1484 w 32"/>
                  <a:gd name="T9" fmla="*/ 469 h 15"/>
                  <a:gd name="T10" fmla="*/ 989 w 32"/>
                  <a:gd name="T11" fmla="*/ 355 h 15"/>
                  <a:gd name="T12" fmla="*/ 363 w 32"/>
                  <a:gd name="T13" fmla="*/ 355 h 15"/>
                  <a:gd name="T14" fmla="*/ 155 w 32"/>
                  <a:gd name="T15" fmla="*/ 469 h 15"/>
                  <a:gd name="T16" fmla="*/ 490 w 32"/>
                  <a:gd name="T17" fmla="*/ 355 h 15"/>
                  <a:gd name="T18" fmla="*/ 1352 w 32"/>
                  <a:gd name="T19" fmla="*/ 355 h 15"/>
                  <a:gd name="T20" fmla="*/ 2834 w 32"/>
                  <a:gd name="T21" fmla="*/ 1801 h 15"/>
                  <a:gd name="T22" fmla="*/ 3834 w 32"/>
                  <a:gd name="T23" fmla="*/ 2287 h 15"/>
                  <a:gd name="T24" fmla="*/ 4676 w 32"/>
                  <a:gd name="T25" fmla="*/ 2287 h 15"/>
                  <a:gd name="T26" fmla="*/ 5306 w 32"/>
                  <a:gd name="T27" fmla="*/ 1801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
                  <a:gd name="T44" fmla="*/ 32 w 32"/>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
                    <a:moveTo>
                      <a:pt x="32" y="11"/>
                    </a:moveTo>
                    <a:cubicBezTo>
                      <a:pt x="32" y="11"/>
                      <a:pt x="32" y="12"/>
                      <a:pt x="29" y="13"/>
                    </a:cubicBezTo>
                    <a:cubicBezTo>
                      <a:pt x="28" y="14"/>
                      <a:pt x="25" y="15"/>
                      <a:pt x="22" y="14"/>
                    </a:cubicBezTo>
                    <a:cubicBezTo>
                      <a:pt x="19" y="13"/>
                      <a:pt x="16" y="11"/>
                      <a:pt x="13" y="7"/>
                    </a:cubicBezTo>
                    <a:cubicBezTo>
                      <a:pt x="12" y="5"/>
                      <a:pt x="10" y="4"/>
                      <a:pt x="9" y="3"/>
                    </a:cubicBezTo>
                    <a:cubicBezTo>
                      <a:pt x="8" y="3"/>
                      <a:pt x="7" y="2"/>
                      <a:pt x="6" y="2"/>
                    </a:cubicBezTo>
                    <a:cubicBezTo>
                      <a:pt x="5" y="1"/>
                      <a:pt x="3" y="2"/>
                      <a:pt x="2" y="2"/>
                    </a:cubicBezTo>
                    <a:cubicBezTo>
                      <a:pt x="1" y="3"/>
                      <a:pt x="1" y="3"/>
                      <a:pt x="1" y="3"/>
                    </a:cubicBezTo>
                    <a:cubicBezTo>
                      <a:pt x="1" y="3"/>
                      <a:pt x="0" y="3"/>
                      <a:pt x="3" y="2"/>
                    </a:cubicBezTo>
                    <a:cubicBezTo>
                      <a:pt x="4" y="1"/>
                      <a:pt x="6" y="0"/>
                      <a:pt x="8" y="2"/>
                    </a:cubicBezTo>
                    <a:cubicBezTo>
                      <a:pt x="11" y="3"/>
                      <a:pt x="13" y="7"/>
                      <a:pt x="17" y="11"/>
                    </a:cubicBezTo>
                    <a:cubicBezTo>
                      <a:pt x="20" y="13"/>
                      <a:pt x="22" y="14"/>
                      <a:pt x="23" y="14"/>
                    </a:cubicBezTo>
                    <a:cubicBezTo>
                      <a:pt x="24" y="14"/>
                      <a:pt x="25" y="15"/>
                      <a:pt x="28" y="14"/>
                    </a:cubicBezTo>
                    <a:cubicBezTo>
                      <a:pt x="29" y="13"/>
                      <a:pt x="31" y="12"/>
                      <a:pt x="32"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8" name="Freeform 310"/>
              <p:cNvSpPr>
                <a:spLocks noChangeArrowheads="1"/>
              </p:cNvSpPr>
              <p:nvPr/>
            </p:nvSpPr>
            <p:spPr bwMode="auto">
              <a:xfrm>
                <a:off x="1119" y="1041"/>
                <a:ext cx="73" cy="33"/>
              </a:xfrm>
              <a:custGeom>
                <a:avLst/>
                <a:gdLst>
                  <a:gd name="T0" fmla="*/ 5291 w 31"/>
                  <a:gd name="T1" fmla="*/ 1756 h 14"/>
                  <a:gd name="T2" fmla="*/ 5291 w 31"/>
                  <a:gd name="T3" fmla="*/ 1756 h 14"/>
                  <a:gd name="T4" fmla="*/ 5129 w 31"/>
                  <a:gd name="T5" fmla="*/ 1883 h 14"/>
                  <a:gd name="T6" fmla="*/ 3749 w 31"/>
                  <a:gd name="T7" fmla="*/ 2251 h 14"/>
                  <a:gd name="T8" fmla="*/ 2025 w 31"/>
                  <a:gd name="T9" fmla="*/ 1023 h 14"/>
                  <a:gd name="T10" fmla="*/ 860 w 31"/>
                  <a:gd name="T11" fmla="*/ 156 h 14"/>
                  <a:gd name="T12" fmla="*/ 155 w 31"/>
                  <a:gd name="T13" fmla="*/ 156 h 14"/>
                  <a:gd name="T14" fmla="*/ 0 w 31"/>
                  <a:gd name="T15" fmla="*/ 368 h 14"/>
                  <a:gd name="T16" fmla="*/ 0 w 31"/>
                  <a:gd name="T17" fmla="*/ 368 h 14"/>
                  <a:gd name="T18" fmla="*/ 0 w 31"/>
                  <a:gd name="T19" fmla="*/ 368 h 14"/>
                  <a:gd name="T20" fmla="*/ 0 w 31"/>
                  <a:gd name="T21" fmla="*/ 368 h 14"/>
                  <a:gd name="T22" fmla="*/ 0 w 31"/>
                  <a:gd name="T23" fmla="*/ 368 h 14"/>
                  <a:gd name="T24" fmla="*/ 0 w 31"/>
                  <a:gd name="T25" fmla="*/ 368 h 14"/>
                  <a:gd name="T26" fmla="*/ 0 w 31"/>
                  <a:gd name="T27" fmla="*/ 368 h 14"/>
                  <a:gd name="T28" fmla="*/ 0 w 31"/>
                  <a:gd name="T29" fmla="*/ 368 h 14"/>
                  <a:gd name="T30" fmla="*/ 0 w 31"/>
                  <a:gd name="T31" fmla="*/ 368 h 14"/>
                  <a:gd name="T32" fmla="*/ 0 w 31"/>
                  <a:gd name="T33" fmla="*/ 368 h 14"/>
                  <a:gd name="T34" fmla="*/ 0 w 31"/>
                  <a:gd name="T35" fmla="*/ 368 h 14"/>
                  <a:gd name="T36" fmla="*/ 0 w 31"/>
                  <a:gd name="T37" fmla="*/ 368 h 14"/>
                  <a:gd name="T38" fmla="*/ 0 w 31"/>
                  <a:gd name="T39" fmla="*/ 368 h 14"/>
                  <a:gd name="T40" fmla="*/ 0 w 31"/>
                  <a:gd name="T41" fmla="*/ 368 h 14"/>
                  <a:gd name="T42" fmla="*/ 0 w 31"/>
                  <a:gd name="T43" fmla="*/ 368 h 14"/>
                  <a:gd name="T44" fmla="*/ 0 w 31"/>
                  <a:gd name="T45" fmla="*/ 368 h 14"/>
                  <a:gd name="T46" fmla="*/ 0 w 31"/>
                  <a:gd name="T47" fmla="*/ 368 h 14"/>
                  <a:gd name="T48" fmla="*/ 0 w 31"/>
                  <a:gd name="T49" fmla="*/ 368 h 14"/>
                  <a:gd name="T50" fmla="*/ 0 w 31"/>
                  <a:gd name="T51" fmla="*/ 368 h 14"/>
                  <a:gd name="T52" fmla="*/ 0 w 31"/>
                  <a:gd name="T53" fmla="*/ 368 h 14"/>
                  <a:gd name="T54" fmla="*/ 0 w 31"/>
                  <a:gd name="T55" fmla="*/ 368 h 14"/>
                  <a:gd name="T56" fmla="*/ 0 w 31"/>
                  <a:gd name="T57" fmla="*/ 368 h 14"/>
                  <a:gd name="T58" fmla="*/ 1020 w 31"/>
                  <a:gd name="T59" fmla="*/ 0 h 14"/>
                  <a:gd name="T60" fmla="*/ 2746 w 31"/>
                  <a:gd name="T61" fmla="*/ 1756 h 14"/>
                  <a:gd name="T62" fmla="*/ 3749 w 31"/>
                  <a:gd name="T63" fmla="*/ 2251 h 14"/>
                  <a:gd name="T64" fmla="*/ 3749 w 31"/>
                  <a:gd name="T65" fmla="*/ 2251 h 14"/>
                  <a:gd name="T66" fmla="*/ 5291 w 31"/>
                  <a:gd name="T67" fmla="*/ 1756 h 14"/>
                  <a:gd name="T68" fmla="*/ 5291 w 31"/>
                  <a:gd name="T69" fmla="*/ 1756 h 14"/>
                  <a:gd name="T70" fmla="*/ 5291 w 31"/>
                  <a:gd name="T71" fmla="*/ 1756 h 14"/>
                  <a:gd name="T72" fmla="*/ 3749 w 31"/>
                  <a:gd name="T73" fmla="*/ 2251 h 14"/>
                  <a:gd name="T74" fmla="*/ 3749 w 31"/>
                  <a:gd name="T75" fmla="*/ 2251 h 14"/>
                  <a:gd name="T76" fmla="*/ 2746 w 31"/>
                  <a:gd name="T77" fmla="*/ 1756 h 14"/>
                  <a:gd name="T78" fmla="*/ 1020 w 31"/>
                  <a:gd name="T79" fmla="*/ 0 h 14"/>
                  <a:gd name="T80" fmla="*/ 0 w 31"/>
                  <a:gd name="T81" fmla="*/ 368 h 14"/>
                  <a:gd name="T82" fmla="*/ 0 w 31"/>
                  <a:gd name="T83" fmla="*/ 368 h 14"/>
                  <a:gd name="T84" fmla="*/ 0 w 31"/>
                  <a:gd name="T85" fmla="*/ 368 h 14"/>
                  <a:gd name="T86" fmla="*/ 0 w 31"/>
                  <a:gd name="T87" fmla="*/ 368 h 14"/>
                  <a:gd name="T88" fmla="*/ 0 w 31"/>
                  <a:gd name="T89" fmla="*/ 368 h 14"/>
                  <a:gd name="T90" fmla="*/ 0 w 31"/>
                  <a:gd name="T91" fmla="*/ 368 h 14"/>
                  <a:gd name="T92" fmla="*/ 155 w 31"/>
                  <a:gd name="T93" fmla="*/ 156 h 14"/>
                  <a:gd name="T94" fmla="*/ 860 w 31"/>
                  <a:gd name="T95" fmla="*/ 156 h 14"/>
                  <a:gd name="T96" fmla="*/ 2025 w 31"/>
                  <a:gd name="T97" fmla="*/ 1023 h 14"/>
                  <a:gd name="T98" fmla="*/ 3749 w 31"/>
                  <a:gd name="T99" fmla="*/ 2251 h 14"/>
                  <a:gd name="T100" fmla="*/ 5129 w 31"/>
                  <a:gd name="T101" fmla="*/ 1756 h 14"/>
                  <a:gd name="T102" fmla="*/ 5291 w 31"/>
                  <a:gd name="T103" fmla="*/ 1756 h 14"/>
                  <a:gd name="T104" fmla="*/ 5291 w 31"/>
                  <a:gd name="T105" fmla="*/ 1756 h 14"/>
                  <a:gd name="T106" fmla="*/ 5291 w 31"/>
                  <a:gd name="T107" fmla="*/ 1756 h 14"/>
                  <a:gd name="T108" fmla="*/ 5291 w 31"/>
                  <a:gd name="T109" fmla="*/ 1756 h 14"/>
                  <a:gd name="T110" fmla="*/ 5291 w 31"/>
                  <a:gd name="T111" fmla="*/ 1756 h 14"/>
                  <a:gd name="T112" fmla="*/ 5291 w 31"/>
                  <a:gd name="T113" fmla="*/ 1756 h 14"/>
                  <a:gd name="T114" fmla="*/ 5291 w 31"/>
                  <a:gd name="T115" fmla="*/ 1756 h 14"/>
                  <a:gd name="T116" fmla="*/ 5291 w 31"/>
                  <a:gd name="T117" fmla="*/ 1756 h 14"/>
                  <a:gd name="T118" fmla="*/ 5291 w 31"/>
                  <a:gd name="T119" fmla="*/ 1756 h 14"/>
                  <a:gd name="T120" fmla="*/ 5291 w 31"/>
                  <a:gd name="T121" fmla="*/ 1756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
                  <a:gd name="T184" fmla="*/ 0 h 14"/>
                  <a:gd name="T185" fmla="*/ 31 w 31"/>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 h="14">
                    <a:moveTo>
                      <a:pt x="31" y="10"/>
                    </a:move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0" y="11"/>
                    </a:cubicBezTo>
                    <a:cubicBezTo>
                      <a:pt x="30" y="11"/>
                      <a:pt x="29" y="12"/>
                      <a:pt x="28" y="12"/>
                    </a:cubicBezTo>
                    <a:cubicBezTo>
                      <a:pt x="27" y="13"/>
                      <a:pt x="24" y="14"/>
                      <a:pt x="22" y="13"/>
                    </a:cubicBezTo>
                    <a:cubicBezTo>
                      <a:pt x="22" y="13"/>
                      <a:pt x="21" y="13"/>
                      <a:pt x="21" y="13"/>
                    </a:cubicBezTo>
                    <a:cubicBezTo>
                      <a:pt x="18" y="12"/>
                      <a:pt x="15" y="10"/>
                      <a:pt x="12" y="6"/>
                    </a:cubicBezTo>
                    <a:cubicBezTo>
                      <a:pt x="11" y="4"/>
                      <a:pt x="9" y="3"/>
                      <a:pt x="8" y="2"/>
                    </a:cubicBezTo>
                    <a:cubicBezTo>
                      <a:pt x="7" y="2"/>
                      <a:pt x="6" y="1"/>
                      <a:pt x="5" y="1"/>
                    </a:cubicBezTo>
                    <a:cubicBezTo>
                      <a:pt x="5" y="1"/>
                      <a:pt x="5" y="1"/>
                      <a:pt x="5" y="1"/>
                    </a:cubicBezTo>
                    <a:cubicBezTo>
                      <a:pt x="4" y="0"/>
                      <a:pt x="2" y="1"/>
                      <a:pt x="1" y="1"/>
                    </a:cubicBezTo>
                    <a:cubicBezTo>
                      <a:pt x="1"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1"/>
                      <a:pt x="2" y="1"/>
                    </a:cubicBezTo>
                    <a:cubicBezTo>
                      <a:pt x="2" y="0"/>
                      <a:pt x="4" y="0"/>
                      <a:pt x="6" y="0"/>
                    </a:cubicBezTo>
                    <a:cubicBezTo>
                      <a:pt x="6" y="0"/>
                      <a:pt x="7" y="1"/>
                      <a:pt x="7" y="1"/>
                    </a:cubicBezTo>
                    <a:cubicBezTo>
                      <a:pt x="10" y="2"/>
                      <a:pt x="12" y="6"/>
                      <a:pt x="16" y="10"/>
                    </a:cubicBezTo>
                    <a:cubicBezTo>
                      <a:pt x="19" y="12"/>
                      <a:pt x="21" y="13"/>
                      <a:pt x="22" y="13"/>
                    </a:cubicBezTo>
                    <a:cubicBezTo>
                      <a:pt x="22" y="13"/>
                      <a:pt x="22" y="13"/>
                      <a:pt x="22" y="13"/>
                    </a:cubicBezTo>
                    <a:cubicBezTo>
                      <a:pt x="22" y="13"/>
                      <a:pt x="22" y="13"/>
                      <a:pt x="22" y="13"/>
                    </a:cubicBezTo>
                    <a:cubicBezTo>
                      <a:pt x="22" y="13"/>
                      <a:pt x="22" y="13"/>
                      <a:pt x="22" y="13"/>
                    </a:cubicBezTo>
                    <a:cubicBezTo>
                      <a:pt x="23" y="13"/>
                      <a:pt x="24" y="14"/>
                      <a:pt x="27" y="13"/>
                    </a:cubicBezTo>
                    <a:cubicBezTo>
                      <a:pt x="28" y="12"/>
                      <a:pt x="30"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0" y="11"/>
                      <a:pt x="28" y="12"/>
                      <a:pt x="27" y="13"/>
                    </a:cubicBezTo>
                    <a:cubicBezTo>
                      <a:pt x="24" y="14"/>
                      <a:pt x="23" y="13"/>
                      <a:pt x="22" y="13"/>
                    </a:cubicBezTo>
                    <a:cubicBezTo>
                      <a:pt x="22" y="13"/>
                      <a:pt x="22" y="13"/>
                      <a:pt x="22" y="13"/>
                    </a:cubicBezTo>
                    <a:cubicBezTo>
                      <a:pt x="22" y="13"/>
                      <a:pt x="22" y="13"/>
                      <a:pt x="22" y="13"/>
                    </a:cubicBezTo>
                    <a:cubicBezTo>
                      <a:pt x="22" y="13"/>
                      <a:pt x="22" y="13"/>
                      <a:pt x="22" y="13"/>
                    </a:cubicBezTo>
                    <a:cubicBezTo>
                      <a:pt x="21" y="13"/>
                      <a:pt x="19" y="12"/>
                      <a:pt x="16" y="10"/>
                    </a:cubicBezTo>
                    <a:cubicBezTo>
                      <a:pt x="12" y="6"/>
                      <a:pt x="10" y="2"/>
                      <a:pt x="7" y="1"/>
                    </a:cubicBezTo>
                    <a:cubicBezTo>
                      <a:pt x="7" y="1"/>
                      <a:pt x="6" y="0"/>
                      <a:pt x="6" y="0"/>
                    </a:cubicBezTo>
                    <a:cubicBezTo>
                      <a:pt x="4" y="0"/>
                      <a:pt x="2" y="0"/>
                      <a:pt x="2" y="1"/>
                    </a:cubicBezTo>
                    <a:cubicBezTo>
                      <a:pt x="1" y="1"/>
                      <a:pt x="0" y="1"/>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1" y="1"/>
                    </a:cubicBezTo>
                    <a:cubicBezTo>
                      <a:pt x="2" y="1"/>
                      <a:pt x="4" y="0"/>
                      <a:pt x="5" y="1"/>
                    </a:cubicBezTo>
                    <a:cubicBezTo>
                      <a:pt x="5" y="1"/>
                      <a:pt x="5" y="1"/>
                      <a:pt x="5" y="1"/>
                    </a:cubicBezTo>
                    <a:cubicBezTo>
                      <a:pt x="6" y="1"/>
                      <a:pt x="7" y="2"/>
                      <a:pt x="8" y="2"/>
                    </a:cubicBezTo>
                    <a:cubicBezTo>
                      <a:pt x="9" y="3"/>
                      <a:pt x="10" y="4"/>
                      <a:pt x="12" y="6"/>
                    </a:cubicBezTo>
                    <a:cubicBezTo>
                      <a:pt x="15" y="10"/>
                      <a:pt x="18" y="12"/>
                      <a:pt x="21" y="13"/>
                    </a:cubicBezTo>
                    <a:cubicBezTo>
                      <a:pt x="21" y="13"/>
                      <a:pt x="21" y="13"/>
                      <a:pt x="22" y="13"/>
                    </a:cubicBezTo>
                    <a:cubicBezTo>
                      <a:pt x="24" y="14"/>
                      <a:pt x="27" y="13"/>
                      <a:pt x="28" y="12"/>
                    </a:cubicBezTo>
                    <a:cubicBezTo>
                      <a:pt x="29" y="11"/>
                      <a:pt x="30" y="11"/>
                      <a:pt x="30"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09" name="Freeform 311"/>
              <p:cNvSpPr>
                <a:spLocks noChangeArrowheads="1"/>
              </p:cNvSpPr>
              <p:nvPr/>
            </p:nvSpPr>
            <p:spPr bwMode="auto">
              <a:xfrm>
                <a:off x="1157" y="1058"/>
                <a:ext cx="5" cy="7"/>
              </a:xfrm>
              <a:custGeom>
                <a:avLst/>
                <a:gdLst>
                  <a:gd name="T0" fmla="*/ 262 w 2"/>
                  <a:gd name="T1" fmla="*/ 469 h 3"/>
                  <a:gd name="T2" fmla="*/ 0 w 2"/>
                  <a:gd name="T3" fmla="*/ 355 h 3"/>
                  <a:gd name="T4" fmla="*/ 262 w 2"/>
                  <a:gd name="T5" fmla="*/ 0 h 3"/>
                  <a:gd name="T6" fmla="*/ 467 w 2"/>
                  <a:gd name="T7" fmla="*/ 152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1" y="3"/>
                      <a:pt x="0" y="2"/>
                      <a:pt x="0" y="2"/>
                    </a:cubicBezTo>
                    <a:cubicBezTo>
                      <a:pt x="0" y="1"/>
                      <a:pt x="1" y="0"/>
                      <a:pt x="1" y="0"/>
                    </a:cubicBezTo>
                    <a:cubicBezTo>
                      <a:pt x="2" y="0"/>
                      <a:pt x="2" y="1"/>
                      <a:pt x="2" y="1"/>
                    </a:cubicBezTo>
                    <a:cubicBezTo>
                      <a:pt x="2" y="2"/>
                      <a:pt x="2"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0" name="Freeform 312"/>
              <p:cNvSpPr>
                <a:spLocks noChangeArrowheads="1"/>
              </p:cNvSpPr>
              <p:nvPr/>
            </p:nvSpPr>
            <p:spPr bwMode="auto">
              <a:xfrm>
                <a:off x="1157" y="1058"/>
                <a:ext cx="5" cy="7"/>
              </a:xfrm>
              <a:custGeom>
                <a:avLst/>
                <a:gdLst>
                  <a:gd name="T0" fmla="*/ 262 w 2"/>
                  <a:gd name="T1" fmla="*/ 469 h 3"/>
                  <a:gd name="T2" fmla="*/ 262 w 2"/>
                  <a:gd name="T3" fmla="*/ 469 h 3"/>
                  <a:gd name="T4" fmla="*/ 262 w 2"/>
                  <a:gd name="T5" fmla="*/ 355 h 3"/>
                  <a:gd name="T6" fmla="*/ 0 w 2"/>
                  <a:gd name="T7" fmla="*/ 355 h 3"/>
                  <a:gd name="T8" fmla="*/ 0 w 2"/>
                  <a:gd name="T9" fmla="*/ 152 h 3"/>
                  <a:gd name="T10" fmla="*/ 262 w 2"/>
                  <a:gd name="T11" fmla="*/ 0 h 3"/>
                  <a:gd name="T12" fmla="*/ 467 w 2"/>
                  <a:gd name="T13" fmla="*/ 152 h 3"/>
                  <a:gd name="T14" fmla="*/ 467 w 2"/>
                  <a:gd name="T15" fmla="*/ 152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152 h 3"/>
                  <a:gd name="T28" fmla="*/ 467 w 2"/>
                  <a:gd name="T29" fmla="*/ 152 h 3"/>
                  <a:gd name="T30" fmla="*/ 262 w 2"/>
                  <a:gd name="T31" fmla="*/ 0 h 3"/>
                  <a:gd name="T32" fmla="*/ 0 w 2"/>
                  <a:gd name="T33" fmla="*/ 152 h 3"/>
                  <a:gd name="T34" fmla="*/ 0 w 2"/>
                  <a:gd name="T35" fmla="*/ 355 h 3"/>
                  <a:gd name="T36" fmla="*/ 262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3"/>
                      <a:pt x="1" y="2"/>
                    </a:cubicBezTo>
                    <a:cubicBezTo>
                      <a:pt x="0" y="2"/>
                      <a:pt x="0" y="2"/>
                      <a:pt x="0" y="2"/>
                    </a:cubicBezTo>
                    <a:cubicBezTo>
                      <a:pt x="0" y="1"/>
                      <a:pt x="0" y="1"/>
                      <a:pt x="0" y="1"/>
                    </a:cubicBezTo>
                    <a:cubicBezTo>
                      <a:pt x="1" y="1"/>
                      <a:pt x="1" y="0"/>
                      <a:pt x="1" y="0"/>
                    </a:cubicBezTo>
                    <a:cubicBezTo>
                      <a:pt x="1" y="0"/>
                      <a:pt x="2" y="1"/>
                      <a:pt x="2" y="1"/>
                    </a:cubicBezTo>
                    <a:cubicBezTo>
                      <a:pt x="2" y="1"/>
                      <a:pt x="2" y="1"/>
                      <a:pt x="2" y="1"/>
                    </a:cubicBezTo>
                    <a:cubicBezTo>
                      <a:pt x="2" y="2"/>
                      <a:pt x="2" y="2"/>
                      <a:pt x="2" y="2"/>
                    </a:cubicBezTo>
                    <a:cubicBezTo>
                      <a:pt x="2" y="2"/>
                      <a:pt x="2" y="3"/>
                      <a:pt x="1" y="3"/>
                    </a:cubicBezTo>
                    <a:cubicBezTo>
                      <a:pt x="1" y="3"/>
                      <a:pt x="1" y="3"/>
                      <a:pt x="1" y="3"/>
                    </a:cubicBezTo>
                    <a:cubicBezTo>
                      <a:pt x="1" y="3"/>
                      <a:pt x="1" y="3"/>
                      <a:pt x="1" y="3"/>
                    </a:cubicBezTo>
                    <a:cubicBezTo>
                      <a:pt x="2" y="3"/>
                      <a:pt x="2" y="2"/>
                      <a:pt x="2" y="2"/>
                    </a:cubicBezTo>
                    <a:cubicBezTo>
                      <a:pt x="2" y="2"/>
                      <a:pt x="2" y="2"/>
                      <a:pt x="2" y="1"/>
                    </a:cubicBezTo>
                    <a:cubicBezTo>
                      <a:pt x="2" y="1"/>
                      <a:pt x="2" y="1"/>
                      <a:pt x="2" y="1"/>
                    </a:cubicBezTo>
                    <a:cubicBezTo>
                      <a:pt x="2" y="1"/>
                      <a:pt x="1" y="0"/>
                      <a:pt x="1" y="0"/>
                    </a:cubicBezTo>
                    <a:cubicBezTo>
                      <a:pt x="1" y="0"/>
                      <a:pt x="1" y="1"/>
                      <a:pt x="0" y="1"/>
                    </a:cubicBezTo>
                    <a:cubicBezTo>
                      <a:pt x="0" y="1"/>
                      <a:pt x="0" y="1"/>
                      <a:pt x="0" y="2"/>
                    </a:cubicBezTo>
                    <a:cubicBezTo>
                      <a:pt x="0" y="2"/>
                      <a:pt x="0" y="2"/>
                      <a:pt x="1" y="2"/>
                    </a:cubicBezTo>
                    <a:cubicBezTo>
                      <a:pt x="1"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1" name="Freeform 313"/>
              <p:cNvSpPr>
                <a:spLocks noChangeArrowheads="1"/>
              </p:cNvSpPr>
              <p:nvPr/>
            </p:nvSpPr>
            <p:spPr bwMode="auto">
              <a:xfrm>
                <a:off x="1164" y="1062"/>
                <a:ext cx="2" cy="5"/>
              </a:xfrm>
              <a:custGeom>
                <a:avLst/>
                <a:gdLst>
                  <a:gd name="T0" fmla="*/ 64 w 1"/>
                  <a:gd name="T1" fmla="*/ 467 h 2"/>
                  <a:gd name="T2" fmla="*/ 0 w 1"/>
                  <a:gd name="T3" fmla="*/ 262 h 2"/>
                  <a:gd name="T4" fmla="*/ 0 w 1"/>
                  <a:gd name="T5" fmla="*/ 0 h 2"/>
                  <a:gd name="T6" fmla="*/ 64 w 1"/>
                  <a:gd name="T7" fmla="*/ 262 h 2"/>
                  <a:gd name="T8" fmla="*/ 64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0" y="2"/>
                      <a:pt x="0" y="2"/>
                      <a:pt x="0" y="1"/>
                    </a:cubicBezTo>
                    <a:cubicBezTo>
                      <a:pt x="0" y="1"/>
                      <a:pt x="0" y="0"/>
                      <a:pt x="0" y="0"/>
                    </a:cubicBezTo>
                    <a:cubicBezTo>
                      <a:pt x="1" y="0"/>
                      <a:pt x="1" y="0"/>
                      <a:pt x="1" y="1"/>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2" name="Freeform 314"/>
              <p:cNvSpPr>
                <a:spLocks noChangeArrowheads="1"/>
              </p:cNvSpPr>
              <p:nvPr/>
            </p:nvSpPr>
            <p:spPr bwMode="auto">
              <a:xfrm>
                <a:off x="1164" y="1062"/>
                <a:ext cx="2" cy="5"/>
              </a:xfrm>
              <a:custGeom>
                <a:avLst/>
                <a:gdLst>
                  <a:gd name="T0" fmla="*/ 64 w 1"/>
                  <a:gd name="T1" fmla="*/ 467 h 2"/>
                  <a:gd name="T2" fmla="*/ 64 w 1"/>
                  <a:gd name="T3" fmla="*/ 467 h 2"/>
                  <a:gd name="T4" fmla="*/ 0 w 1"/>
                  <a:gd name="T5" fmla="*/ 467 h 2"/>
                  <a:gd name="T6" fmla="*/ 0 w 1"/>
                  <a:gd name="T7" fmla="*/ 262 h 2"/>
                  <a:gd name="T8" fmla="*/ 0 w 1"/>
                  <a:gd name="T9" fmla="*/ 0 h 2"/>
                  <a:gd name="T10" fmla="*/ 0 w 1"/>
                  <a:gd name="T11" fmla="*/ 0 h 2"/>
                  <a:gd name="T12" fmla="*/ 64 w 1"/>
                  <a:gd name="T13" fmla="*/ 0 h 2"/>
                  <a:gd name="T14" fmla="*/ 64 w 1"/>
                  <a:gd name="T15" fmla="*/ 262 h 2"/>
                  <a:gd name="T16" fmla="*/ 64 w 1"/>
                  <a:gd name="T17" fmla="*/ 467 h 2"/>
                  <a:gd name="T18" fmla="*/ 64 w 1"/>
                  <a:gd name="T19" fmla="*/ 467 h 2"/>
                  <a:gd name="T20" fmla="*/ 64 w 1"/>
                  <a:gd name="T21" fmla="*/ 467 h 2"/>
                  <a:gd name="T22" fmla="*/ 64 w 1"/>
                  <a:gd name="T23" fmla="*/ 467 h 2"/>
                  <a:gd name="T24" fmla="*/ 64 w 1"/>
                  <a:gd name="T25" fmla="*/ 467 h 2"/>
                  <a:gd name="T26" fmla="*/ 64 w 1"/>
                  <a:gd name="T27" fmla="*/ 262 h 2"/>
                  <a:gd name="T28" fmla="*/ 64 w 1"/>
                  <a:gd name="T29" fmla="*/ 0 h 2"/>
                  <a:gd name="T30" fmla="*/ 0 w 1"/>
                  <a:gd name="T31" fmla="*/ 0 h 2"/>
                  <a:gd name="T32" fmla="*/ 0 w 1"/>
                  <a:gd name="T33" fmla="*/ 0 h 2"/>
                  <a:gd name="T34" fmla="*/ 0 w 1"/>
                  <a:gd name="T35" fmla="*/ 262 h 2"/>
                  <a:gd name="T36" fmla="*/ 0 w 1"/>
                  <a:gd name="T37" fmla="*/ 467 h 2"/>
                  <a:gd name="T38" fmla="*/ 64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0" y="2"/>
                      <a:pt x="0" y="2"/>
                      <a:pt x="0" y="2"/>
                    </a:cubicBezTo>
                    <a:cubicBezTo>
                      <a:pt x="0" y="2"/>
                      <a:pt x="0" y="2"/>
                      <a:pt x="0" y="1"/>
                    </a:cubicBezTo>
                    <a:cubicBezTo>
                      <a:pt x="0" y="1"/>
                      <a:pt x="0" y="1"/>
                      <a:pt x="0" y="0"/>
                    </a:cubicBezTo>
                    <a:cubicBezTo>
                      <a:pt x="0" y="0"/>
                      <a:pt x="0" y="0"/>
                      <a:pt x="0" y="0"/>
                    </a:cubicBezTo>
                    <a:cubicBezTo>
                      <a:pt x="1" y="0"/>
                      <a:pt x="1" y="0"/>
                      <a:pt x="1" y="0"/>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2"/>
                      <a:pt x="1" y="2"/>
                      <a:pt x="1" y="2"/>
                    </a:cubicBezTo>
                    <a:cubicBezTo>
                      <a:pt x="1" y="2"/>
                      <a:pt x="1" y="1"/>
                      <a:pt x="1" y="1"/>
                    </a:cubicBezTo>
                    <a:cubicBezTo>
                      <a:pt x="1" y="1"/>
                      <a:pt x="1" y="1"/>
                      <a:pt x="1" y="0"/>
                    </a:cubicBezTo>
                    <a:cubicBezTo>
                      <a:pt x="1" y="0"/>
                      <a:pt x="1" y="0"/>
                      <a:pt x="0" y="0"/>
                    </a:cubicBezTo>
                    <a:cubicBezTo>
                      <a:pt x="0" y="0"/>
                      <a:pt x="0" y="0"/>
                      <a:pt x="0" y="0"/>
                    </a:cubicBezTo>
                    <a:cubicBezTo>
                      <a:pt x="0" y="1"/>
                      <a:pt x="0" y="1"/>
                      <a:pt x="0" y="1"/>
                    </a:cubicBezTo>
                    <a:cubicBezTo>
                      <a:pt x="0" y="2"/>
                      <a:pt x="0" y="2"/>
                      <a:pt x="0" y="2"/>
                    </a:cubicBezTo>
                    <a:cubicBezTo>
                      <a:pt x="0" y="2"/>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3" name="Freeform 315"/>
              <p:cNvSpPr>
                <a:spLocks noChangeArrowheads="1"/>
              </p:cNvSpPr>
              <p:nvPr/>
            </p:nvSpPr>
            <p:spPr bwMode="auto">
              <a:xfrm>
                <a:off x="1174" y="1067"/>
                <a:ext cx="4" cy="3"/>
              </a:xfrm>
              <a:custGeom>
                <a:avLst/>
                <a:gdLst>
                  <a:gd name="T0" fmla="*/ 64 w 2"/>
                  <a:gd name="T1" fmla="*/ 729 h 1"/>
                  <a:gd name="T2" fmla="*/ 0 w 2"/>
                  <a:gd name="T3" fmla="*/ 729 h 1"/>
                  <a:gd name="T4" fmla="*/ 64 w 2"/>
                  <a:gd name="T5" fmla="*/ 0 h 1"/>
                  <a:gd name="T6" fmla="*/ 128 w 2"/>
                  <a:gd name="T7" fmla="*/ 0 h 1"/>
                  <a:gd name="T8" fmla="*/ 64 w 2"/>
                  <a:gd name="T9" fmla="*/ 729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1" y="1"/>
                    </a:moveTo>
                    <a:cubicBezTo>
                      <a:pt x="1" y="1"/>
                      <a:pt x="0" y="1"/>
                      <a:pt x="0" y="1"/>
                    </a:cubicBezTo>
                    <a:cubicBezTo>
                      <a:pt x="0" y="0"/>
                      <a:pt x="1" y="0"/>
                      <a:pt x="1" y="0"/>
                    </a:cubicBezTo>
                    <a:cubicBezTo>
                      <a:pt x="1" y="0"/>
                      <a:pt x="2" y="0"/>
                      <a:pt x="2" y="0"/>
                    </a:cubicBezTo>
                    <a:cubicBezTo>
                      <a:pt x="2"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4" name="Freeform 316"/>
              <p:cNvSpPr>
                <a:spLocks noChangeArrowheads="1"/>
              </p:cNvSpPr>
              <p:nvPr/>
            </p:nvSpPr>
            <p:spPr bwMode="auto">
              <a:xfrm>
                <a:off x="1174" y="1067"/>
                <a:ext cx="4" cy="3"/>
              </a:xfrm>
              <a:custGeom>
                <a:avLst/>
                <a:gdLst>
                  <a:gd name="T0" fmla="*/ 64 w 2"/>
                  <a:gd name="T1" fmla="*/ 729 h 1"/>
                  <a:gd name="T2" fmla="*/ 64 w 2"/>
                  <a:gd name="T3" fmla="*/ 729 h 1"/>
                  <a:gd name="T4" fmla="*/ 0 w 2"/>
                  <a:gd name="T5" fmla="*/ 729 h 1"/>
                  <a:gd name="T6" fmla="*/ 0 w 2"/>
                  <a:gd name="T7" fmla="*/ 729 h 1"/>
                  <a:gd name="T8" fmla="*/ 0 w 2"/>
                  <a:gd name="T9" fmla="*/ 0 h 1"/>
                  <a:gd name="T10" fmla="*/ 64 w 2"/>
                  <a:gd name="T11" fmla="*/ 0 h 1"/>
                  <a:gd name="T12" fmla="*/ 64 w 2"/>
                  <a:gd name="T13" fmla="*/ 0 h 1"/>
                  <a:gd name="T14" fmla="*/ 128 w 2"/>
                  <a:gd name="T15" fmla="*/ 0 h 1"/>
                  <a:gd name="T16" fmla="*/ 64 w 2"/>
                  <a:gd name="T17" fmla="*/ 729 h 1"/>
                  <a:gd name="T18" fmla="*/ 64 w 2"/>
                  <a:gd name="T19" fmla="*/ 729 h 1"/>
                  <a:gd name="T20" fmla="*/ 64 w 2"/>
                  <a:gd name="T21" fmla="*/ 729 h 1"/>
                  <a:gd name="T22" fmla="*/ 64 w 2"/>
                  <a:gd name="T23" fmla="*/ 729 h 1"/>
                  <a:gd name="T24" fmla="*/ 64 w 2"/>
                  <a:gd name="T25" fmla="*/ 729 h 1"/>
                  <a:gd name="T26" fmla="*/ 128 w 2"/>
                  <a:gd name="T27" fmla="*/ 0 h 1"/>
                  <a:gd name="T28" fmla="*/ 64 w 2"/>
                  <a:gd name="T29" fmla="*/ 0 h 1"/>
                  <a:gd name="T30" fmla="*/ 64 w 2"/>
                  <a:gd name="T31" fmla="*/ 0 h 1"/>
                  <a:gd name="T32" fmla="*/ 0 w 2"/>
                  <a:gd name="T33" fmla="*/ 0 h 1"/>
                  <a:gd name="T34" fmla="*/ 0 w 2"/>
                  <a:gd name="T35" fmla="*/ 729 h 1"/>
                  <a:gd name="T36" fmla="*/ 0 w 2"/>
                  <a:gd name="T37" fmla="*/ 729 h 1"/>
                  <a:gd name="T38" fmla="*/ 64 w 2"/>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1"/>
                  <a:gd name="T62" fmla="*/ 2 w 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1">
                    <a:moveTo>
                      <a:pt x="1" y="1"/>
                    </a:moveTo>
                    <a:cubicBezTo>
                      <a:pt x="1" y="1"/>
                      <a:pt x="1" y="1"/>
                      <a:pt x="1" y="1"/>
                    </a:cubicBezTo>
                    <a:cubicBezTo>
                      <a:pt x="1" y="1"/>
                      <a:pt x="1" y="1"/>
                      <a:pt x="0" y="1"/>
                    </a:cubicBezTo>
                    <a:cubicBezTo>
                      <a:pt x="0" y="1"/>
                      <a:pt x="0" y="1"/>
                      <a:pt x="0" y="1"/>
                    </a:cubicBezTo>
                    <a:cubicBezTo>
                      <a:pt x="0" y="0"/>
                      <a:pt x="0" y="0"/>
                      <a:pt x="0" y="0"/>
                    </a:cubicBezTo>
                    <a:cubicBezTo>
                      <a:pt x="1" y="0"/>
                      <a:pt x="1" y="0"/>
                      <a:pt x="1" y="0"/>
                    </a:cubicBezTo>
                    <a:cubicBezTo>
                      <a:pt x="1" y="0"/>
                      <a:pt x="1" y="0"/>
                      <a:pt x="1" y="0"/>
                    </a:cubicBezTo>
                    <a:cubicBezTo>
                      <a:pt x="1" y="0"/>
                      <a:pt x="2" y="0"/>
                      <a:pt x="2" y="0"/>
                    </a:cubicBezTo>
                    <a:cubicBezTo>
                      <a:pt x="2" y="1"/>
                      <a:pt x="2"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0"/>
                    </a:cubicBezTo>
                    <a:cubicBezTo>
                      <a:pt x="2" y="0"/>
                      <a:pt x="2" y="0"/>
                      <a:pt x="1" y="0"/>
                    </a:cubicBezTo>
                    <a:cubicBezTo>
                      <a:pt x="1" y="0"/>
                      <a:pt x="1" y="0"/>
                      <a:pt x="1" y="0"/>
                    </a:cubicBezTo>
                    <a:cubicBezTo>
                      <a:pt x="1" y="0"/>
                      <a:pt x="1" y="0"/>
                      <a:pt x="0" y="0"/>
                    </a:cubicBezTo>
                    <a:cubicBezTo>
                      <a:pt x="0" y="0"/>
                      <a:pt x="0" y="0"/>
                      <a:pt x="0" y="1"/>
                    </a:cubicBezTo>
                    <a:cubicBezTo>
                      <a:pt x="0" y="1"/>
                      <a:pt x="0" y="1"/>
                      <a:pt x="0"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5" name="Oval 317"/>
              <p:cNvSpPr>
                <a:spLocks noChangeArrowheads="1"/>
              </p:cNvSpPr>
              <p:nvPr/>
            </p:nvSpPr>
            <p:spPr bwMode="auto">
              <a:xfrm>
                <a:off x="1169" y="1065"/>
                <a:ext cx="2" cy="5"/>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6" name="Freeform 318"/>
              <p:cNvSpPr>
                <a:spLocks noChangeArrowheads="1"/>
              </p:cNvSpPr>
              <p:nvPr/>
            </p:nvSpPr>
            <p:spPr bwMode="auto">
              <a:xfrm>
                <a:off x="1169" y="1065"/>
                <a:ext cx="2" cy="5"/>
              </a:xfrm>
              <a:custGeom>
                <a:avLst/>
                <a:gdLst>
                  <a:gd name="T0" fmla="*/ 64 w 1"/>
                  <a:gd name="T1" fmla="*/ 467 h 2"/>
                  <a:gd name="T2" fmla="*/ 64 w 1"/>
                  <a:gd name="T3" fmla="*/ 467 h 2"/>
                  <a:gd name="T4" fmla="*/ 0 w 1"/>
                  <a:gd name="T5" fmla="*/ 467 h 2"/>
                  <a:gd name="T6" fmla="*/ 0 w 1"/>
                  <a:gd name="T7" fmla="*/ 262 h 2"/>
                  <a:gd name="T8" fmla="*/ 0 w 1"/>
                  <a:gd name="T9" fmla="*/ 262 h 2"/>
                  <a:gd name="T10" fmla="*/ 64 w 1"/>
                  <a:gd name="T11" fmla="*/ 0 h 2"/>
                  <a:gd name="T12" fmla="*/ 64 w 1"/>
                  <a:gd name="T13" fmla="*/ 0 h 2"/>
                  <a:gd name="T14" fmla="*/ 64 w 1"/>
                  <a:gd name="T15" fmla="*/ 262 h 2"/>
                  <a:gd name="T16" fmla="*/ 64 w 1"/>
                  <a:gd name="T17" fmla="*/ 467 h 2"/>
                  <a:gd name="T18" fmla="*/ 64 w 1"/>
                  <a:gd name="T19" fmla="*/ 467 h 2"/>
                  <a:gd name="T20" fmla="*/ 64 w 1"/>
                  <a:gd name="T21" fmla="*/ 467 h 2"/>
                  <a:gd name="T22" fmla="*/ 64 w 1"/>
                  <a:gd name="T23" fmla="*/ 467 h 2"/>
                  <a:gd name="T24" fmla="*/ 64 w 1"/>
                  <a:gd name="T25" fmla="*/ 467 h 2"/>
                  <a:gd name="T26" fmla="*/ 64 w 1"/>
                  <a:gd name="T27" fmla="*/ 262 h 2"/>
                  <a:gd name="T28" fmla="*/ 64 w 1"/>
                  <a:gd name="T29" fmla="*/ 0 h 2"/>
                  <a:gd name="T30" fmla="*/ 64 w 1"/>
                  <a:gd name="T31" fmla="*/ 0 h 2"/>
                  <a:gd name="T32" fmla="*/ 0 w 1"/>
                  <a:gd name="T33" fmla="*/ 262 h 2"/>
                  <a:gd name="T34" fmla="*/ 0 w 1"/>
                  <a:gd name="T35" fmla="*/ 262 h 2"/>
                  <a:gd name="T36" fmla="*/ 0 w 1"/>
                  <a:gd name="T37" fmla="*/ 467 h 2"/>
                  <a:gd name="T38" fmla="*/ 64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0" y="2"/>
                      <a:pt x="0" y="2"/>
                    </a:cubicBezTo>
                    <a:cubicBezTo>
                      <a:pt x="0" y="2"/>
                      <a:pt x="0" y="2"/>
                      <a:pt x="0" y="1"/>
                    </a:cubicBezTo>
                    <a:cubicBezTo>
                      <a:pt x="0" y="1"/>
                      <a:pt x="0" y="1"/>
                      <a:pt x="0" y="1"/>
                    </a:cubicBezTo>
                    <a:cubicBezTo>
                      <a:pt x="0" y="0"/>
                      <a:pt x="0" y="0"/>
                      <a:pt x="1" y="0"/>
                    </a:cubicBezTo>
                    <a:cubicBezTo>
                      <a:pt x="1" y="0"/>
                      <a:pt x="1" y="0"/>
                      <a:pt x="1" y="0"/>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2"/>
                      <a:pt x="1" y="2"/>
                      <a:pt x="1" y="2"/>
                    </a:cubicBezTo>
                    <a:cubicBezTo>
                      <a:pt x="1" y="2"/>
                      <a:pt x="1" y="1"/>
                      <a:pt x="1" y="1"/>
                    </a:cubicBezTo>
                    <a:cubicBezTo>
                      <a:pt x="1" y="1"/>
                      <a:pt x="1" y="1"/>
                      <a:pt x="1" y="0"/>
                    </a:cubicBezTo>
                    <a:cubicBezTo>
                      <a:pt x="1" y="0"/>
                      <a:pt x="1" y="0"/>
                      <a:pt x="1" y="0"/>
                    </a:cubicBezTo>
                    <a:cubicBezTo>
                      <a:pt x="0" y="0"/>
                      <a:pt x="0" y="0"/>
                      <a:pt x="0" y="1"/>
                    </a:cubicBezTo>
                    <a:cubicBezTo>
                      <a:pt x="0" y="1"/>
                      <a:pt x="0" y="1"/>
                      <a:pt x="0" y="1"/>
                    </a:cubicBezTo>
                    <a:cubicBezTo>
                      <a:pt x="0" y="2"/>
                      <a:pt x="0" y="2"/>
                      <a:pt x="0" y="2"/>
                    </a:cubicBezTo>
                    <a:cubicBezTo>
                      <a:pt x="0" y="2"/>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7" name="Oval 319"/>
              <p:cNvSpPr>
                <a:spLocks noChangeArrowheads="1"/>
              </p:cNvSpPr>
              <p:nvPr/>
            </p:nvSpPr>
            <p:spPr bwMode="auto">
              <a:xfrm>
                <a:off x="1178" y="1067"/>
                <a:ext cx="3" cy="3"/>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8" name="Freeform 320"/>
              <p:cNvSpPr>
                <a:spLocks noChangeArrowheads="1"/>
              </p:cNvSpPr>
              <p:nvPr/>
            </p:nvSpPr>
            <p:spPr bwMode="auto">
              <a:xfrm>
                <a:off x="1178" y="1067"/>
                <a:ext cx="3" cy="3"/>
              </a:xfrm>
              <a:custGeom>
                <a:avLst/>
                <a:gdLst>
                  <a:gd name="T0" fmla="*/ 729 w 1"/>
                  <a:gd name="T1" fmla="*/ 729 h 1"/>
                  <a:gd name="T2" fmla="*/ 729 w 1"/>
                  <a:gd name="T3" fmla="*/ 729 h 1"/>
                  <a:gd name="T4" fmla="*/ 0 w 1"/>
                  <a:gd name="T5" fmla="*/ 729 h 1"/>
                  <a:gd name="T6" fmla="*/ 0 w 1"/>
                  <a:gd name="T7" fmla="*/ 0 h 1"/>
                  <a:gd name="T8" fmla="*/ 0 w 1"/>
                  <a:gd name="T9" fmla="*/ 0 h 1"/>
                  <a:gd name="T10" fmla="*/ 729 w 1"/>
                  <a:gd name="T11" fmla="*/ 0 h 1"/>
                  <a:gd name="T12" fmla="*/ 729 w 1"/>
                  <a:gd name="T13" fmla="*/ 0 h 1"/>
                  <a:gd name="T14" fmla="*/ 729 w 1"/>
                  <a:gd name="T15" fmla="*/ 0 h 1"/>
                  <a:gd name="T16" fmla="*/ 729 w 1"/>
                  <a:gd name="T17" fmla="*/ 729 h 1"/>
                  <a:gd name="T18" fmla="*/ 729 w 1"/>
                  <a:gd name="T19" fmla="*/ 729 h 1"/>
                  <a:gd name="T20" fmla="*/ 729 w 1"/>
                  <a:gd name="T21" fmla="*/ 729 h 1"/>
                  <a:gd name="T22" fmla="*/ 729 w 1"/>
                  <a:gd name="T23" fmla="*/ 729 h 1"/>
                  <a:gd name="T24" fmla="*/ 729 w 1"/>
                  <a:gd name="T25" fmla="*/ 729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729 h 1"/>
                  <a:gd name="T38" fmla="*/ 729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0" y="1"/>
                    </a:cubicBezTo>
                    <a:cubicBezTo>
                      <a:pt x="0" y="1"/>
                      <a:pt x="0" y="1"/>
                      <a:pt x="0" y="0"/>
                    </a:cubicBezTo>
                    <a:cubicBezTo>
                      <a:pt x="0" y="0"/>
                      <a:pt x="0" y="0"/>
                      <a:pt x="0"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1"/>
                      <a:pt x="0" y="1"/>
                      <a:pt x="0"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19" name="Freeform 321"/>
              <p:cNvSpPr>
                <a:spLocks noChangeArrowheads="1"/>
              </p:cNvSpPr>
              <p:nvPr/>
            </p:nvSpPr>
            <p:spPr bwMode="auto">
              <a:xfrm>
                <a:off x="1183" y="1065"/>
                <a:ext cx="2" cy="2"/>
              </a:xfrm>
              <a:custGeom>
                <a:avLst/>
                <a:gdLst>
                  <a:gd name="T0" fmla="*/ 0 w 1"/>
                  <a:gd name="T1" fmla="*/ 64 h 1"/>
                  <a:gd name="T2" fmla="*/ 0 w 1"/>
                  <a:gd name="T3" fmla="*/ 64 h 1"/>
                  <a:gd name="T4" fmla="*/ 0 w 1"/>
                  <a:gd name="T5" fmla="*/ 0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0"/>
                      <a:pt x="0" y="0"/>
                    </a:cubicBezTo>
                    <a:cubicBezTo>
                      <a:pt x="0" y="0"/>
                      <a:pt x="1" y="0"/>
                      <a:pt x="1" y="1"/>
                    </a:cubicBezTo>
                    <a:cubicBezTo>
                      <a:pt x="1" y="1"/>
                      <a:pt x="1"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0" name="Freeform 322"/>
              <p:cNvSpPr>
                <a:spLocks noChangeArrowheads="1"/>
              </p:cNvSpPr>
              <p:nvPr/>
            </p:nvSpPr>
            <p:spPr bwMode="auto">
              <a:xfrm>
                <a:off x="1183" y="1065"/>
                <a:ext cx="2" cy="2"/>
              </a:xfrm>
              <a:custGeom>
                <a:avLst/>
                <a:gdLst>
                  <a:gd name="T0" fmla="*/ 0 w 1"/>
                  <a:gd name="T1" fmla="*/ 64 h 1"/>
                  <a:gd name="T2" fmla="*/ 0 w 1"/>
                  <a:gd name="T3" fmla="*/ 64 h 1"/>
                  <a:gd name="T4" fmla="*/ 0 w 1"/>
                  <a:gd name="T5" fmla="*/ 64 h 1"/>
                  <a:gd name="T6" fmla="*/ 0 w 1"/>
                  <a:gd name="T7" fmla="*/ 64 h 1"/>
                  <a:gd name="T8" fmla="*/ 0 w 1"/>
                  <a:gd name="T9" fmla="*/ 0 h 1"/>
                  <a:gd name="T10" fmla="*/ 0 w 1"/>
                  <a:gd name="T11" fmla="*/ 0 h 1"/>
                  <a:gd name="T12" fmla="*/ 64 w 1"/>
                  <a:gd name="T13" fmla="*/ 0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0 h 1"/>
                  <a:gd name="T30" fmla="*/ 0 w 1"/>
                  <a:gd name="T31" fmla="*/ 0 h 1"/>
                  <a:gd name="T32" fmla="*/ 0 w 1"/>
                  <a:gd name="T33" fmla="*/ 0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0"/>
                      <a:pt x="1"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1" name="Oval 323"/>
              <p:cNvSpPr>
                <a:spLocks noChangeArrowheads="1"/>
              </p:cNvSpPr>
              <p:nvPr/>
            </p:nvSpPr>
            <p:spPr bwMode="auto">
              <a:xfrm>
                <a:off x="1185" y="1065"/>
                <a:ext cx="3" cy="1"/>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2" name="Freeform 324"/>
              <p:cNvSpPr>
                <a:spLocks noChangeArrowheads="1"/>
              </p:cNvSpPr>
              <p:nvPr/>
            </p:nvSpPr>
            <p:spPr bwMode="auto">
              <a:xfrm>
                <a:off x="1185" y="1065"/>
                <a:ext cx="3"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729 w 1"/>
                  <a:gd name="T13" fmla="*/ 0 h 1"/>
                  <a:gd name="T14" fmla="*/ 729 w 1"/>
                  <a:gd name="T15" fmla="*/ 0 h 1"/>
                  <a:gd name="T16" fmla="*/ 729 w 1"/>
                  <a:gd name="T17" fmla="*/ 0 h 1"/>
                  <a:gd name="T18" fmla="*/ 0 w 1"/>
                  <a:gd name="T19" fmla="*/ 0 h 1"/>
                  <a:gd name="T20" fmla="*/ 0 w 1"/>
                  <a:gd name="T21" fmla="*/ 0 h 1"/>
                  <a:gd name="T22" fmla="*/ 0 w 1"/>
                  <a:gd name="T23" fmla="*/ 0 h 1"/>
                  <a:gd name="T24" fmla="*/ 729 w 1"/>
                  <a:gd name="T25" fmla="*/ 0 h 1"/>
                  <a:gd name="T26" fmla="*/ 729 w 1"/>
                  <a:gd name="T27" fmla="*/ 0 h 1"/>
                  <a:gd name="T28" fmla="*/ 729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3" name="Freeform 325"/>
              <p:cNvSpPr>
                <a:spLocks noChangeArrowheads="1"/>
              </p:cNvSpPr>
              <p:nvPr/>
            </p:nvSpPr>
            <p:spPr bwMode="auto">
              <a:xfrm>
                <a:off x="1152" y="1053"/>
                <a:ext cx="5" cy="7"/>
              </a:xfrm>
              <a:custGeom>
                <a:avLst/>
                <a:gdLst>
                  <a:gd name="T0" fmla="*/ 262 w 2"/>
                  <a:gd name="T1" fmla="*/ 469 h 3"/>
                  <a:gd name="T2" fmla="*/ 0 w 2"/>
                  <a:gd name="T3" fmla="*/ 152 h 3"/>
                  <a:gd name="T4" fmla="*/ 262 w 2"/>
                  <a:gd name="T5" fmla="*/ 0 h 3"/>
                  <a:gd name="T6" fmla="*/ 467 w 2"/>
                  <a:gd name="T7" fmla="*/ 355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1"/>
                    </a:cubicBezTo>
                    <a:cubicBezTo>
                      <a:pt x="0" y="1"/>
                      <a:pt x="1" y="0"/>
                      <a:pt x="1" y="0"/>
                    </a:cubicBezTo>
                    <a:cubicBezTo>
                      <a:pt x="2" y="1"/>
                      <a:pt x="2" y="1"/>
                      <a:pt x="2" y="2"/>
                    </a:cubicBezTo>
                    <a:cubicBezTo>
                      <a:pt x="2" y="2"/>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4" name="Freeform 326"/>
              <p:cNvSpPr>
                <a:spLocks noChangeArrowheads="1"/>
              </p:cNvSpPr>
              <p:nvPr/>
            </p:nvSpPr>
            <p:spPr bwMode="auto">
              <a:xfrm>
                <a:off x="1152" y="1053"/>
                <a:ext cx="5" cy="7"/>
              </a:xfrm>
              <a:custGeom>
                <a:avLst/>
                <a:gdLst>
                  <a:gd name="T0" fmla="*/ 262 w 2"/>
                  <a:gd name="T1" fmla="*/ 469 h 3"/>
                  <a:gd name="T2" fmla="*/ 262 w 2"/>
                  <a:gd name="T3" fmla="*/ 469 h 3"/>
                  <a:gd name="T4" fmla="*/ 0 w 2"/>
                  <a:gd name="T5" fmla="*/ 355 h 3"/>
                  <a:gd name="T6" fmla="*/ 0 w 2"/>
                  <a:gd name="T7" fmla="*/ 152 h 3"/>
                  <a:gd name="T8" fmla="*/ 262 w 2"/>
                  <a:gd name="T9" fmla="*/ 152 h 3"/>
                  <a:gd name="T10" fmla="*/ 262 w 2"/>
                  <a:gd name="T11" fmla="*/ 152 h 3"/>
                  <a:gd name="T12" fmla="*/ 467 w 2"/>
                  <a:gd name="T13" fmla="*/ 152 h 3"/>
                  <a:gd name="T14" fmla="*/ 467 w 2"/>
                  <a:gd name="T15" fmla="*/ 355 h 3"/>
                  <a:gd name="T16" fmla="*/ 467 w 2"/>
                  <a:gd name="T17" fmla="*/ 355 h 3"/>
                  <a:gd name="T18" fmla="*/ 262 w 2"/>
                  <a:gd name="T19" fmla="*/ 469 h 3"/>
                  <a:gd name="T20" fmla="*/ 262 w 2"/>
                  <a:gd name="T21" fmla="*/ 469 h 3"/>
                  <a:gd name="T22" fmla="*/ 262 w 2"/>
                  <a:gd name="T23" fmla="*/ 469 h 3"/>
                  <a:gd name="T24" fmla="*/ 467 w 2"/>
                  <a:gd name="T25" fmla="*/ 355 h 3"/>
                  <a:gd name="T26" fmla="*/ 467 w 2"/>
                  <a:gd name="T27" fmla="*/ 355 h 3"/>
                  <a:gd name="T28" fmla="*/ 467 w 2"/>
                  <a:gd name="T29" fmla="*/ 152 h 3"/>
                  <a:gd name="T30" fmla="*/ 262 w 2"/>
                  <a:gd name="T31" fmla="*/ 0 h 3"/>
                  <a:gd name="T32" fmla="*/ 0 w 2"/>
                  <a:gd name="T33" fmla="*/ 152 h 3"/>
                  <a:gd name="T34" fmla="*/ 0 w 2"/>
                  <a:gd name="T35" fmla="*/ 152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2"/>
                      <a:pt x="0" y="2"/>
                    </a:cubicBezTo>
                    <a:cubicBezTo>
                      <a:pt x="0" y="2"/>
                      <a:pt x="0" y="2"/>
                      <a:pt x="0" y="1"/>
                    </a:cubicBezTo>
                    <a:cubicBezTo>
                      <a:pt x="0" y="1"/>
                      <a:pt x="0" y="1"/>
                      <a:pt x="1" y="1"/>
                    </a:cubicBezTo>
                    <a:cubicBezTo>
                      <a:pt x="1" y="1"/>
                      <a:pt x="1" y="0"/>
                      <a:pt x="1" y="1"/>
                    </a:cubicBezTo>
                    <a:cubicBezTo>
                      <a:pt x="1" y="1"/>
                      <a:pt x="2" y="1"/>
                      <a:pt x="2" y="1"/>
                    </a:cubicBezTo>
                    <a:cubicBezTo>
                      <a:pt x="2" y="1"/>
                      <a:pt x="2" y="1"/>
                      <a:pt x="2" y="2"/>
                    </a:cubicBezTo>
                    <a:cubicBezTo>
                      <a:pt x="2" y="2"/>
                      <a:pt x="2" y="2"/>
                      <a:pt x="2" y="2"/>
                    </a:cubicBezTo>
                    <a:cubicBezTo>
                      <a:pt x="1" y="3"/>
                      <a:pt x="1" y="3"/>
                      <a:pt x="1" y="3"/>
                    </a:cubicBezTo>
                    <a:cubicBezTo>
                      <a:pt x="1" y="3"/>
                      <a:pt x="1" y="3"/>
                      <a:pt x="1" y="3"/>
                    </a:cubicBezTo>
                    <a:cubicBezTo>
                      <a:pt x="1" y="3"/>
                      <a:pt x="1" y="3"/>
                      <a:pt x="1" y="3"/>
                    </a:cubicBezTo>
                    <a:cubicBezTo>
                      <a:pt x="1" y="3"/>
                      <a:pt x="1" y="3"/>
                      <a:pt x="2" y="2"/>
                    </a:cubicBezTo>
                    <a:cubicBezTo>
                      <a:pt x="2" y="2"/>
                      <a:pt x="2" y="2"/>
                      <a:pt x="2" y="2"/>
                    </a:cubicBezTo>
                    <a:cubicBezTo>
                      <a:pt x="2" y="1"/>
                      <a:pt x="2" y="1"/>
                      <a:pt x="2" y="1"/>
                    </a:cubicBezTo>
                    <a:cubicBezTo>
                      <a:pt x="2" y="1"/>
                      <a:pt x="1" y="1"/>
                      <a:pt x="1" y="0"/>
                    </a:cubicBezTo>
                    <a:cubicBezTo>
                      <a:pt x="1" y="0"/>
                      <a:pt x="1" y="1"/>
                      <a:pt x="0" y="1"/>
                    </a:cubicBezTo>
                    <a:cubicBezTo>
                      <a:pt x="0" y="1"/>
                      <a:pt x="0" y="1"/>
                      <a:pt x="0" y="1"/>
                    </a:cubicBezTo>
                    <a:cubicBezTo>
                      <a:pt x="0" y="2"/>
                      <a:pt x="0" y="2"/>
                      <a:pt x="0" y="2"/>
                    </a:cubicBezTo>
                    <a:cubicBezTo>
                      <a:pt x="1" y="2"/>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5" name="Freeform 327"/>
              <p:cNvSpPr>
                <a:spLocks noChangeArrowheads="1"/>
              </p:cNvSpPr>
              <p:nvPr/>
            </p:nvSpPr>
            <p:spPr bwMode="auto">
              <a:xfrm>
                <a:off x="1188" y="1062"/>
                <a:ext cx="2" cy="3"/>
              </a:xfrm>
              <a:custGeom>
                <a:avLst/>
                <a:gdLst>
                  <a:gd name="T0" fmla="*/ 0 w 1"/>
                  <a:gd name="T1" fmla="*/ 729 h 1"/>
                  <a:gd name="T2" fmla="*/ 0 w 1"/>
                  <a:gd name="T3" fmla="*/ 0 h 1"/>
                  <a:gd name="T4" fmla="*/ 0 w 1"/>
                  <a:gd name="T5" fmla="*/ 0 h 1"/>
                  <a:gd name="T6" fmla="*/ 64 w 1"/>
                  <a:gd name="T7" fmla="*/ 0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0"/>
                    </a:cubicBezTo>
                    <a:cubicBezTo>
                      <a:pt x="0" y="0"/>
                      <a:pt x="0" y="0"/>
                      <a:pt x="0" y="0"/>
                    </a:cubicBezTo>
                    <a:cubicBezTo>
                      <a:pt x="1" y="0"/>
                      <a:pt x="1" y="0"/>
                      <a:pt x="1" y="0"/>
                    </a:cubicBezTo>
                    <a:cubicBezTo>
                      <a:pt x="1" y="0"/>
                      <a:pt x="1"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6" name="Freeform 328"/>
              <p:cNvSpPr>
                <a:spLocks noChangeArrowheads="1"/>
              </p:cNvSpPr>
              <p:nvPr/>
            </p:nvSpPr>
            <p:spPr bwMode="auto">
              <a:xfrm>
                <a:off x="1188" y="1062"/>
                <a:ext cx="2" cy="3"/>
              </a:xfrm>
              <a:custGeom>
                <a:avLst/>
                <a:gdLst>
                  <a:gd name="T0" fmla="*/ 0 w 1"/>
                  <a:gd name="T1" fmla="*/ 729 h 1"/>
                  <a:gd name="T2" fmla="*/ 0 w 1"/>
                  <a:gd name="T3" fmla="*/ 729 h 1"/>
                  <a:gd name="T4" fmla="*/ 0 w 1"/>
                  <a:gd name="T5" fmla="*/ 729 h 1"/>
                  <a:gd name="T6" fmla="*/ 0 w 1"/>
                  <a:gd name="T7" fmla="*/ 0 h 1"/>
                  <a:gd name="T8" fmla="*/ 0 w 1"/>
                  <a:gd name="T9" fmla="*/ 0 h 1"/>
                  <a:gd name="T10" fmla="*/ 0 w 1"/>
                  <a:gd name="T11" fmla="*/ 0 h 1"/>
                  <a:gd name="T12" fmla="*/ 64 w 1"/>
                  <a:gd name="T13" fmla="*/ 0 h 1"/>
                  <a:gd name="T14" fmla="*/ 64 w 1"/>
                  <a:gd name="T15" fmla="*/ 0 h 1"/>
                  <a:gd name="T16" fmla="*/ 64 w 1"/>
                  <a:gd name="T17" fmla="*/ 729 h 1"/>
                  <a:gd name="T18" fmla="*/ 0 w 1"/>
                  <a:gd name="T19" fmla="*/ 729 h 1"/>
                  <a:gd name="T20" fmla="*/ 0 w 1"/>
                  <a:gd name="T21" fmla="*/ 729 h 1"/>
                  <a:gd name="T22" fmla="*/ 0 w 1"/>
                  <a:gd name="T23" fmla="*/ 729 h 1"/>
                  <a:gd name="T24" fmla="*/ 64 w 1"/>
                  <a:gd name="T25" fmla="*/ 729 h 1"/>
                  <a:gd name="T26" fmla="*/ 64 w 1"/>
                  <a:gd name="T27" fmla="*/ 0 h 1"/>
                  <a:gd name="T28" fmla="*/ 64 w 1"/>
                  <a:gd name="T29" fmla="*/ 0 h 1"/>
                  <a:gd name="T30" fmla="*/ 0 w 1"/>
                  <a:gd name="T31" fmla="*/ 0 h 1"/>
                  <a:gd name="T32" fmla="*/ 0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1"/>
                    </a:cubicBezTo>
                    <a:cubicBezTo>
                      <a:pt x="1" y="1"/>
                      <a:pt x="1" y="1"/>
                      <a:pt x="0" y="1"/>
                    </a:cubicBezTo>
                    <a:cubicBezTo>
                      <a:pt x="0" y="1"/>
                      <a:pt x="0" y="1"/>
                      <a:pt x="0" y="1"/>
                    </a:cubicBezTo>
                    <a:cubicBezTo>
                      <a:pt x="0" y="1"/>
                      <a:pt x="0" y="1"/>
                      <a:pt x="0" y="1"/>
                    </a:cubicBezTo>
                    <a:cubicBezTo>
                      <a:pt x="1" y="1"/>
                      <a:pt x="1" y="1"/>
                      <a:pt x="1" y="1"/>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7" name="Freeform 329"/>
              <p:cNvSpPr>
                <a:spLocks noChangeArrowheads="1"/>
              </p:cNvSpPr>
              <p:nvPr/>
            </p:nvSpPr>
            <p:spPr bwMode="auto">
              <a:xfrm>
                <a:off x="1145" y="1044"/>
                <a:ext cx="3" cy="7"/>
              </a:xfrm>
              <a:custGeom>
                <a:avLst/>
                <a:gdLst>
                  <a:gd name="T0" fmla="*/ 729 w 1"/>
                  <a:gd name="T1" fmla="*/ 152 h 3"/>
                  <a:gd name="T2" fmla="*/ 729 w 1"/>
                  <a:gd name="T3" fmla="*/ 355 h 3"/>
                  <a:gd name="T4" fmla="*/ 0 w 1"/>
                  <a:gd name="T5" fmla="*/ 469 h 3"/>
                  <a:gd name="T6" fmla="*/ 0 w 1"/>
                  <a:gd name="T7" fmla="*/ 152 h 3"/>
                  <a:gd name="T8" fmla="*/ 729 w 1"/>
                  <a:gd name="T9" fmla="*/ 152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1" y="1"/>
                    </a:moveTo>
                    <a:cubicBezTo>
                      <a:pt x="1" y="1"/>
                      <a:pt x="1" y="1"/>
                      <a:pt x="1" y="2"/>
                    </a:cubicBezTo>
                    <a:cubicBezTo>
                      <a:pt x="1" y="2"/>
                      <a:pt x="1" y="3"/>
                      <a:pt x="0" y="3"/>
                    </a:cubicBezTo>
                    <a:cubicBezTo>
                      <a:pt x="0" y="3"/>
                      <a:pt x="0" y="2"/>
                      <a:pt x="0" y="1"/>
                    </a:cubicBezTo>
                    <a:cubicBezTo>
                      <a:pt x="0" y="1"/>
                      <a:pt x="0" y="0"/>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8" name="Freeform 330"/>
              <p:cNvSpPr>
                <a:spLocks noChangeArrowheads="1"/>
              </p:cNvSpPr>
              <p:nvPr/>
            </p:nvSpPr>
            <p:spPr bwMode="auto">
              <a:xfrm>
                <a:off x="1145" y="1044"/>
                <a:ext cx="3" cy="7"/>
              </a:xfrm>
              <a:custGeom>
                <a:avLst/>
                <a:gdLst>
                  <a:gd name="T0" fmla="*/ 729 w 1"/>
                  <a:gd name="T1" fmla="*/ 152 h 3"/>
                  <a:gd name="T2" fmla="*/ 729 w 1"/>
                  <a:gd name="T3" fmla="*/ 152 h 3"/>
                  <a:gd name="T4" fmla="*/ 729 w 1"/>
                  <a:gd name="T5" fmla="*/ 152 h 3"/>
                  <a:gd name="T6" fmla="*/ 729 w 1"/>
                  <a:gd name="T7" fmla="*/ 355 h 3"/>
                  <a:gd name="T8" fmla="*/ 729 w 1"/>
                  <a:gd name="T9" fmla="*/ 355 h 3"/>
                  <a:gd name="T10" fmla="*/ 0 w 1"/>
                  <a:gd name="T11" fmla="*/ 469 h 3"/>
                  <a:gd name="T12" fmla="*/ 0 w 1"/>
                  <a:gd name="T13" fmla="*/ 355 h 3"/>
                  <a:gd name="T14" fmla="*/ 0 w 1"/>
                  <a:gd name="T15" fmla="*/ 152 h 3"/>
                  <a:gd name="T16" fmla="*/ 0 w 1"/>
                  <a:gd name="T17" fmla="*/ 152 h 3"/>
                  <a:gd name="T18" fmla="*/ 729 w 1"/>
                  <a:gd name="T19" fmla="*/ 152 h 3"/>
                  <a:gd name="T20" fmla="*/ 729 w 1"/>
                  <a:gd name="T21" fmla="*/ 152 h 3"/>
                  <a:gd name="T22" fmla="*/ 729 w 1"/>
                  <a:gd name="T23" fmla="*/ 152 h 3"/>
                  <a:gd name="T24" fmla="*/ 0 w 1"/>
                  <a:gd name="T25" fmla="*/ 152 h 3"/>
                  <a:gd name="T26" fmla="*/ 0 w 1"/>
                  <a:gd name="T27" fmla="*/ 152 h 3"/>
                  <a:gd name="T28" fmla="*/ 0 w 1"/>
                  <a:gd name="T29" fmla="*/ 355 h 3"/>
                  <a:gd name="T30" fmla="*/ 0 w 1"/>
                  <a:gd name="T31" fmla="*/ 469 h 3"/>
                  <a:gd name="T32" fmla="*/ 729 w 1"/>
                  <a:gd name="T33" fmla="*/ 355 h 3"/>
                  <a:gd name="T34" fmla="*/ 729 w 1"/>
                  <a:gd name="T35" fmla="*/ 355 h 3"/>
                  <a:gd name="T36" fmla="*/ 729 w 1"/>
                  <a:gd name="T37" fmla="*/ 152 h 3"/>
                  <a:gd name="T38" fmla="*/ 729 w 1"/>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3"/>
                  <a:gd name="T62" fmla="*/ 1 w 1"/>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3">
                    <a:moveTo>
                      <a:pt x="1" y="1"/>
                    </a:moveTo>
                    <a:cubicBezTo>
                      <a:pt x="1" y="1"/>
                      <a:pt x="1" y="1"/>
                      <a:pt x="1" y="1"/>
                    </a:cubicBezTo>
                    <a:cubicBezTo>
                      <a:pt x="1" y="1"/>
                      <a:pt x="1" y="1"/>
                      <a:pt x="1" y="1"/>
                    </a:cubicBezTo>
                    <a:cubicBezTo>
                      <a:pt x="1" y="1"/>
                      <a:pt x="1" y="1"/>
                      <a:pt x="1" y="2"/>
                    </a:cubicBezTo>
                    <a:cubicBezTo>
                      <a:pt x="1" y="2"/>
                      <a:pt x="1" y="2"/>
                      <a:pt x="1" y="2"/>
                    </a:cubicBezTo>
                    <a:cubicBezTo>
                      <a:pt x="1" y="2"/>
                      <a:pt x="1" y="3"/>
                      <a:pt x="0" y="3"/>
                    </a:cubicBezTo>
                    <a:cubicBezTo>
                      <a:pt x="0" y="3"/>
                      <a:pt x="0" y="2"/>
                      <a:pt x="0" y="2"/>
                    </a:cubicBezTo>
                    <a:cubicBezTo>
                      <a:pt x="0" y="2"/>
                      <a:pt x="0" y="2"/>
                      <a:pt x="0" y="1"/>
                    </a:cubicBezTo>
                    <a:cubicBezTo>
                      <a:pt x="0" y="1"/>
                      <a:pt x="0" y="1"/>
                      <a:pt x="0" y="1"/>
                    </a:cubicBezTo>
                    <a:cubicBezTo>
                      <a:pt x="0" y="1"/>
                      <a:pt x="0" y="1"/>
                      <a:pt x="1" y="1"/>
                    </a:cubicBezTo>
                    <a:cubicBezTo>
                      <a:pt x="1" y="1"/>
                      <a:pt x="1" y="1"/>
                      <a:pt x="1" y="1"/>
                    </a:cubicBezTo>
                    <a:cubicBezTo>
                      <a:pt x="1" y="1"/>
                      <a:pt x="1" y="1"/>
                      <a:pt x="1" y="1"/>
                    </a:cubicBezTo>
                    <a:cubicBezTo>
                      <a:pt x="0" y="0"/>
                      <a:pt x="0" y="1"/>
                      <a:pt x="0" y="1"/>
                    </a:cubicBezTo>
                    <a:cubicBezTo>
                      <a:pt x="0" y="1"/>
                      <a:pt x="0" y="1"/>
                      <a:pt x="0" y="1"/>
                    </a:cubicBezTo>
                    <a:cubicBezTo>
                      <a:pt x="0" y="2"/>
                      <a:pt x="0" y="2"/>
                      <a:pt x="0" y="2"/>
                    </a:cubicBezTo>
                    <a:cubicBezTo>
                      <a:pt x="0" y="2"/>
                      <a:pt x="0" y="3"/>
                      <a:pt x="0" y="3"/>
                    </a:cubicBezTo>
                    <a:cubicBezTo>
                      <a:pt x="1" y="3"/>
                      <a:pt x="1" y="2"/>
                      <a:pt x="1" y="2"/>
                    </a:cubicBezTo>
                    <a:cubicBezTo>
                      <a:pt x="1" y="2"/>
                      <a:pt x="1" y="2"/>
                      <a:pt x="1" y="2"/>
                    </a:cubicBezTo>
                    <a:cubicBezTo>
                      <a:pt x="1"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29" name="Freeform 331"/>
              <p:cNvSpPr>
                <a:spLocks noChangeArrowheads="1"/>
              </p:cNvSpPr>
              <p:nvPr/>
            </p:nvSpPr>
            <p:spPr bwMode="auto">
              <a:xfrm>
                <a:off x="1141" y="1041"/>
                <a:ext cx="2" cy="5"/>
              </a:xfrm>
              <a:custGeom>
                <a:avLst/>
                <a:gdLst>
                  <a:gd name="T0" fmla="*/ 64 w 1"/>
                  <a:gd name="T1" fmla="*/ 0 h 2"/>
                  <a:gd name="T2" fmla="*/ 64 w 1"/>
                  <a:gd name="T3" fmla="*/ 262 h 2"/>
                  <a:gd name="T4" fmla="*/ 0 w 1"/>
                  <a:gd name="T5" fmla="*/ 467 h 2"/>
                  <a:gd name="T6" fmla="*/ 0 w 1"/>
                  <a:gd name="T7" fmla="*/ 262 h 2"/>
                  <a:gd name="T8" fmla="*/ 64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cubicBezTo>
                      <a:pt x="1" y="0"/>
                      <a:pt x="1" y="0"/>
                      <a:pt x="1" y="1"/>
                    </a:cubicBezTo>
                    <a:cubicBezTo>
                      <a:pt x="1" y="1"/>
                      <a:pt x="1" y="2"/>
                      <a:pt x="0" y="2"/>
                    </a:cubicBezTo>
                    <a:cubicBezTo>
                      <a:pt x="0" y="2"/>
                      <a:pt x="0" y="1"/>
                      <a:pt x="0" y="1"/>
                    </a:cubicBezTo>
                    <a:cubicBezTo>
                      <a:pt x="0" y="0"/>
                      <a:pt x="0"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0" name="Freeform 332"/>
              <p:cNvSpPr>
                <a:spLocks noChangeArrowheads="1"/>
              </p:cNvSpPr>
              <p:nvPr/>
            </p:nvSpPr>
            <p:spPr bwMode="auto">
              <a:xfrm>
                <a:off x="1141" y="1041"/>
                <a:ext cx="2" cy="5"/>
              </a:xfrm>
              <a:custGeom>
                <a:avLst/>
                <a:gdLst>
                  <a:gd name="T0" fmla="*/ 64 w 1"/>
                  <a:gd name="T1" fmla="*/ 0 h 2"/>
                  <a:gd name="T2" fmla="*/ 64 w 1"/>
                  <a:gd name="T3" fmla="*/ 0 h 2"/>
                  <a:gd name="T4" fmla="*/ 64 w 1"/>
                  <a:gd name="T5" fmla="*/ 0 h 2"/>
                  <a:gd name="T6" fmla="*/ 64 w 1"/>
                  <a:gd name="T7" fmla="*/ 262 h 2"/>
                  <a:gd name="T8" fmla="*/ 64 w 1"/>
                  <a:gd name="T9" fmla="*/ 262 h 2"/>
                  <a:gd name="T10" fmla="*/ 0 w 1"/>
                  <a:gd name="T11" fmla="*/ 467 h 2"/>
                  <a:gd name="T12" fmla="*/ 0 w 1"/>
                  <a:gd name="T13" fmla="*/ 262 h 2"/>
                  <a:gd name="T14" fmla="*/ 0 w 1"/>
                  <a:gd name="T15" fmla="*/ 262 h 2"/>
                  <a:gd name="T16" fmla="*/ 0 w 1"/>
                  <a:gd name="T17" fmla="*/ 0 h 2"/>
                  <a:gd name="T18" fmla="*/ 64 w 1"/>
                  <a:gd name="T19" fmla="*/ 0 h 2"/>
                  <a:gd name="T20" fmla="*/ 64 w 1"/>
                  <a:gd name="T21" fmla="*/ 0 h 2"/>
                  <a:gd name="T22" fmla="*/ 64 w 1"/>
                  <a:gd name="T23" fmla="*/ 0 h 2"/>
                  <a:gd name="T24" fmla="*/ 0 w 1"/>
                  <a:gd name="T25" fmla="*/ 0 h 2"/>
                  <a:gd name="T26" fmla="*/ 0 w 1"/>
                  <a:gd name="T27" fmla="*/ 262 h 2"/>
                  <a:gd name="T28" fmla="*/ 0 w 1"/>
                  <a:gd name="T29" fmla="*/ 262 h 2"/>
                  <a:gd name="T30" fmla="*/ 0 w 1"/>
                  <a:gd name="T31" fmla="*/ 467 h 2"/>
                  <a:gd name="T32" fmla="*/ 64 w 1"/>
                  <a:gd name="T33" fmla="*/ 262 h 2"/>
                  <a:gd name="T34" fmla="*/ 64 w 1"/>
                  <a:gd name="T35" fmla="*/ 262 h 2"/>
                  <a:gd name="T36" fmla="*/ 64 w 1"/>
                  <a:gd name="T37" fmla="*/ 0 h 2"/>
                  <a:gd name="T38" fmla="*/ 64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0"/>
                    </a:moveTo>
                    <a:cubicBezTo>
                      <a:pt x="1" y="0"/>
                      <a:pt x="1" y="0"/>
                      <a:pt x="1" y="0"/>
                    </a:cubicBezTo>
                    <a:cubicBezTo>
                      <a:pt x="1" y="0"/>
                      <a:pt x="1" y="0"/>
                      <a:pt x="1" y="0"/>
                    </a:cubicBezTo>
                    <a:cubicBezTo>
                      <a:pt x="1" y="0"/>
                      <a:pt x="1" y="1"/>
                      <a:pt x="1" y="1"/>
                    </a:cubicBezTo>
                    <a:cubicBezTo>
                      <a:pt x="1" y="1"/>
                      <a:pt x="1" y="1"/>
                      <a:pt x="1" y="1"/>
                    </a:cubicBezTo>
                    <a:cubicBezTo>
                      <a:pt x="1" y="2"/>
                      <a:pt x="1" y="2"/>
                      <a:pt x="0" y="2"/>
                    </a:cubicBezTo>
                    <a:cubicBezTo>
                      <a:pt x="0" y="2"/>
                      <a:pt x="0" y="2"/>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0" y="2"/>
                      <a:pt x="0" y="2"/>
                      <a:pt x="0"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1" name="Freeform 333"/>
              <p:cNvSpPr>
                <a:spLocks noChangeArrowheads="1"/>
              </p:cNvSpPr>
              <p:nvPr/>
            </p:nvSpPr>
            <p:spPr bwMode="auto">
              <a:xfrm>
                <a:off x="1131" y="1036"/>
                <a:ext cx="2" cy="5"/>
              </a:xfrm>
              <a:custGeom>
                <a:avLst/>
                <a:gdLst>
                  <a:gd name="T0" fmla="*/ 64 w 1"/>
                  <a:gd name="T1" fmla="*/ 0 h 2"/>
                  <a:gd name="T2" fmla="*/ 64 w 1"/>
                  <a:gd name="T3" fmla="*/ 262 h 2"/>
                  <a:gd name="T4" fmla="*/ 0 w 1"/>
                  <a:gd name="T5" fmla="*/ 467 h 2"/>
                  <a:gd name="T6" fmla="*/ 0 w 1"/>
                  <a:gd name="T7" fmla="*/ 262 h 2"/>
                  <a:gd name="T8" fmla="*/ 64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0"/>
                    </a:moveTo>
                    <a:cubicBezTo>
                      <a:pt x="1" y="0"/>
                      <a:pt x="1" y="0"/>
                      <a:pt x="1" y="1"/>
                    </a:cubicBezTo>
                    <a:cubicBezTo>
                      <a:pt x="1" y="1"/>
                      <a:pt x="1" y="2"/>
                      <a:pt x="0" y="2"/>
                    </a:cubicBezTo>
                    <a:cubicBezTo>
                      <a:pt x="0" y="2"/>
                      <a:pt x="0" y="1"/>
                      <a:pt x="0" y="1"/>
                    </a:cubicBezTo>
                    <a:cubicBezTo>
                      <a:pt x="0" y="0"/>
                      <a:pt x="0"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2" name="Freeform 334"/>
              <p:cNvSpPr>
                <a:spLocks noChangeArrowheads="1"/>
              </p:cNvSpPr>
              <p:nvPr/>
            </p:nvSpPr>
            <p:spPr bwMode="auto">
              <a:xfrm>
                <a:off x="1131" y="1036"/>
                <a:ext cx="2" cy="5"/>
              </a:xfrm>
              <a:custGeom>
                <a:avLst/>
                <a:gdLst>
                  <a:gd name="T0" fmla="*/ 64 w 1"/>
                  <a:gd name="T1" fmla="*/ 0 h 2"/>
                  <a:gd name="T2" fmla="*/ 64 w 1"/>
                  <a:gd name="T3" fmla="*/ 0 h 2"/>
                  <a:gd name="T4" fmla="*/ 64 w 1"/>
                  <a:gd name="T5" fmla="*/ 0 h 2"/>
                  <a:gd name="T6" fmla="*/ 64 w 1"/>
                  <a:gd name="T7" fmla="*/ 262 h 2"/>
                  <a:gd name="T8" fmla="*/ 64 w 1"/>
                  <a:gd name="T9" fmla="*/ 262 h 2"/>
                  <a:gd name="T10" fmla="*/ 0 w 1"/>
                  <a:gd name="T11" fmla="*/ 467 h 2"/>
                  <a:gd name="T12" fmla="*/ 0 w 1"/>
                  <a:gd name="T13" fmla="*/ 262 h 2"/>
                  <a:gd name="T14" fmla="*/ 0 w 1"/>
                  <a:gd name="T15" fmla="*/ 262 h 2"/>
                  <a:gd name="T16" fmla="*/ 0 w 1"/>
                  <a:gd name="T17" fmla="*/ 0 h 2"/>
                  <a:gd name="T18" fmla="*/ 64 w 1"/>
                  <a:gd name="T19" fmla="*/ 0 h 2"/>
                  <a:gd name="T20" fmla="*/ 64 w 1"/>
                  <a:gd name="T21" fmla="*/ 0 h 2"/>
                  <a:gd name="T22" fmla="*/ 64 w 1"/>
                  <a:gd name="T23" fmla="*/ 0 h 2"/>
                  <a:gd name="T24" fmla="*/ 0 w 1"/>
                  <a:gd name="T25" fmla="*/ 0 h 2"/>
                  <a:gd name="T26" fmla="*/ 0 w 1"/>
                  <a:gd name="T27" fmla="*/ 262 h 2"/>
                  <a:gd name="T28" fmla="*/ 0 w 1"/>
                  <a:gd name="T29" fmla="*/ 262 h 2"/>
                  <a:gd name="T30" fmla="*/ 0 w 1"/>
                  <a:gd name="T31" fmla="*/ 467 h 2"/>
                  <a:gd name="T32" fmla="*/ 64 w 1"/>
                  <a:gd name="T33" fmla="*/ 262 h 2"/>
                  <a:gd name="T34" fmla="*/ 64 w 1"/>
                  <a:gd name="T35" fmla="*/ 262 h 2"/>
                  <a:gd name="T36" fmla="*/ 64 w 1"/>
                  <a:gd name="T37" fmla="*/ 0 h 2"/>
                  <a:gd name="T38" fmla="*/ 64 w 1"/>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0"/>
                    </a:moveTo>
                    <a:cubicBezTo>
                      <a:pt x="1" y="0"/>
                      <a:pt x="1" y="0"/>
                      <a:pt x="1" y="0"/>
                    </a:cubicBezTo>
                    <a:cubicBezTo>
                      <a:pt x="1" y="0"/>
                      <a:pt x="1" y="0"/>
                      <a:pt x="1" y="0"/>
                    </a:cubicBezTo>
                    <a:cubicBezTo>
                      <a:pt x="1" y="0"/>
                      <a:pt x="1" y="1"/>
                      <a:pt x="1" y="1"/>
                    </a:cubicBezTo>
                    <a:cubicBezTo>
                      <a:pt x="1" y="1"/>
                      <a:pt x="1" y="1"/>
                      <a:pt x="1" y="1"/>
                    </a:cubicBezTo>
                    <a:cubicBezTo>
                      <a:pt x="1" y="2"/>
                      <a:pt x="1" y="2"/>
                      <a:pt x="0" y="2"/>
                    </a:cubicBezTo>
                    <a:cubicBezTo>
                      <a:pt x="0" y="2"/>
                      <a:pt x="0" y="2"/>
                      <a:pt x="0" y="1"/>
                    </a:cubicBezTo>
                    <a:cubicBezTo>
                      <a:pt x="0" y="1"/>
                      <a:pt x="0" y="1"/>
                      <a:pt x="0" y="1"/>
                    </a:cubicBezTo>
                    <a:cubicBezTo>
                      <a:pt x="0" y="1"/>
                      <a:pt x="0" y="0"/>
                      <a:pt x="0" y="0"/>
                    </a:cubicBezTo>
                    <a:cubicBezTo>
                      <a:pt x="0" y="0"/>
                      <a:pt x="0" y="0"/>
                      <a:pt x="1" y="0"/>
                    </a:cubicBezTo>
                    <a:cubicBezTo>
                      <a:pt x="1" y="0"/>
                      <a:pt x="1" y="0"/>
                      <a:pt x="1" y="0"/>
                    </a:cubicBezTo>
                    <a:cubicBezTo>
                      <a:pt x="1" y="0"/>
                      <a:pt x="1" y="0"/>
                      <a:pt x="1" y="0"/>
                    </a:cubicBezTo>
                    <a:cubicBezTo>
                      <a:pt x="0" y="0"/>
                      <a:pt x="0" y="0"/>
                      <a:pt x="0" y="0"/>
                    </a:cubicBezTo>
                    <a:cubicBezTo>
                      <a:pt x="0" y="0"/>
                      <a:pt x="0" y="1"/>
                      <a:pt x="0" y="1"/>
                    </a:cubicBezTo>
                    <a:cubicBezTo>
                      <a:pt x="0" y="1"/>
                      <a:pt x="0" y="1"/>
                      <a:pt x="0" y="1"/>
                    </a:cubicBezTo>
                    <a:cubicBezTo>
                      <a:pt x="0" y="2"/>
                      <a:pt x="0" y="2"/>
                      <a:pt x="0" y="2"/>
                    </a:cubicBezTo>
                    <a:cubicBezTo>
                      <a:pt x="1" y="2"/>
                      <a:pt x="1" y="2"/>
                      <a:pt x="1" y="1"/>
                    </a:cubicBezTo>
                    <a:cubicBezTo>
                      <a:pt x="1" y="1"/>
                      <a:pt x="1" y="1"/>
                      <a:pt x="1" y="1"/>
                    </a:cubicBezTo>
                    <a:cubicBezTo>
                      <a:pt x="1" y="1"/>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3" name="Oval 335"/>
              <p:cNvSpPr>
                <a:spLocks noChangeArrowheads="1"/>
              </p:cNvSpPr>
              <p:nvPr/>
            </p:nvSpPr>
            <p:spPr bwMode="auto">
              <a:xfrm>
                <a:off x="1136" y="1039"/>
                <a:ext cx="2" cy="2"/>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4" name="Freeform 336"/>
              <p:cNvSpPr>
                <a:spLocks noChangeArrowheads="1"/>
              </p:cNvSpPr>
              <p:nvPr/>
            </p:nvSpPr>
            <p:spPr bwMode="auto">
              <a:xfrm>
                <a:off x="1136" y="1039"/>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64 w 1"/>
                  <a:gd name="T11" fmla="*/ 64 h 1"/>
                  <a:gd name="T12" fmla="*/ 0 w 1"/>
                  <a:gd name="T13" fmla="*/ 64 h 1"/>
                  <a:gd name="T14" fmla="*/ 0 w 1"/>
                  <a:gd name="T15" fmla="*/ 0 h 1"/>
                  <a:gd name="T16" fmla="*/ 0 w 1"/>
                  <a:gd name="T17" fmla="*/ 0 h 1"/>
                  <a:gd name="T18" fmla="*/ 64 w 1"/>
                  <a:gd name="T19" fmla="*/ 0 h 1"/>
                  <a:gd name="T20" fmla="*/ 64 w 1"/>
                  <a:gd name="T21" fmla="*/ 0 h 1"/>
                  <a:gd name="T22" fmla="*/ 64 w 1"/>
                  <a:gd name="T23" fmla="*/ 0 h 1"/>
                  <a:gd name="T24" fmla="*/ 0 w 1"/>
                  <a:gd name="T25" fmla="*/ 0 h 1"/>
                  <a:gd name="T26" fmla="*/ 0 w 1"/>
                  <a:gd name="T27" fmla="*/ 0 h 1"/>
                  <a:gd name="T28" fmla="*/ 0 w 1"/>
                  <a:gd name="T29" fmla="*/ 64 h 1"/>
                  <a:gd name="T30" fmla="*/ 64 w 1"/>
                  <a:gd name="T31" fmla="*/ 64 h 1"/>
                  <a:gd name="T32" fmla="*/ 64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0" y="1"/>
                      <a:pt x="0" y="1"/>
                      <a:pt x="0" y="1"/>
                    </a:cubicBezTo>
                    <a:cubicBezTo>
                      <a:pt x="0" y="1"/>
                      <a:pt x="0" y="1"/>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1"/>
                      <a:pt x="0" y="1"/>
                      <a:pt x="0" y="1"/>
                    </a:cubicBezTo>
                    <a:cubicBezTo>
                      <a:pt x="0" y="1"/>
                      <a:pt x="0" y="1"/>
                      <a:pt x="1" y="1"/>
                    </a:cubicBezTo>
                    <a:cubicBezTo>
                      <a:pt x="1" y="1"/>
                      <a:pt x="1" y="1"/>
                      <a:pt x="1" y="1"/>
                    </a:cubicBezTo>
                    <a:cubicBezTo>
                      <a:pt x="1" y="1"/>
                      <a:pt x="1" y="1"/>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5" name="Freeform 337"/>
              <p:cNvSpPr>
                <a:spLocks noChangeArrowheads="1"/>
              </p:cNvSpPr>
              <p:nvPr/>
            </p:nvSpPr>
            <p:spPr bwMode="auto">
              <a:xfrm>
                <a:off x="1126" y="1036"/>
                <a:ext cx="3" cy="3"/>
              </a:xfrm>
              <a:custGeom>
                <a:avLst/>
                <a:gdLst>
                  <a:gd name="T0" fmla="*/ 729 w 1"/>
                  <a:gd name="T1" fmla="*/ 0 h 1"/>
                  <a:gd name="T2" fmla="*/ 729 w 1"/>
                  <a:gd name="T3" fmla="*/ 729 h 1"/>
                  <a:gd name="T4" fmla="*/ 729 w 1"/>
                  <a:gd name="T5" fmla="*/ 729 h 1"/>
                  <a:gd name="T6" fmla="*/ 0 w 1"/>
                  <a:gd name="T7" fmla="*/ 729 h 1"/>
                  <a:gd name="T8" fmla="*/ 729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1"/>
                    </a:cubicBezTo>
                    <a:cubicBezTo>
                      <a:pt x="1" y="1"/>
                      <a:pt x="1" y="1"/>
                      <a:pt x="1" y="1"/>
                    </a:cubicBezTo>
                    <a:cubicBezTo>
                      <a:pt x="0" y="1"/>
                      <a:pt x="0" y="1"/>
                      <a:pt x="0" y="1"/>
                    </a:cubicBezTo>
                    <a:cubicBezTo>
                      <a:pt x="0"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6" name="Freeform 338"/>
              <p:cNvSpPr>
                <a:spLocks noChangeArrowheads="1"/>
              </p:cNvSpPr>
              <p:nvPr/>
            </p:nvSpPr>
            <p:spPr bwMode="auto">
              <a:xfrm>
                <a:off x="1126" y="1036"/>
                <a:ext cx="3" cy="3"/>
              </a:xfrm>
              <a:custGeom>
                <a:avLst/>
                <a:gdLst>
                  <a:gd name="T0" fmla="*/ 729 w 1"/>
                  <a:gd name="T1" fmla="*/ 0 h 1"/>
                  <a:gd name="T2" fmla="*/ 729 w 1"/>
                  <a:gd name="T3" fmla="*/ 0 h 1"/>
                  <a:gd name="T4" fmla="*/ 729 w 1"/>
                  <a:gd name="T5" fmla="*/ 0 h 1"/>
                  <a:gd name="T6" fmla="*/ 729 w 1"/>
                  <a:gd name="T7" fmla="*/ 729 h 1"/>
                  <a:gd name="T8" fmla="*/ 729 w 1"/>
                  <a:gd name="T9" fmla="*/ 729 h 1"/>
                  <a:gd name="T10" fmla="*/ 729 w 1"/>
                  <a:gd name="T11" fmla="*/ 729 h 1"/>
                  <a:gd name="T12" fmla="*/ 0 w 1"/>
                  <a:gd name="T13" fmla="*/ 729 h 1"/>
                  <a:gd name="T14" fmla="*/ 0 w 1"/>
                  <a:gd name="T15" fmla="*/ 729 h 1"/>
                  <a:gd name="T16" fmla="*/ 0 w 1"/>
                  <a:gd name="T17" fmla="*/ 0 h 1"/>
                  <a:gd name="T18" fmla="*/ 729 w 1"/>
                  <a:gd name="T19" fmla="*/ 0 h 1"/>
                  <a:gd name="T20" fmla="*/ 729 w 1"/>
                  <a:gd name="T21" fmla="*/ 0 h 1"/>
                  <a:gd name="T22" fmla="*/ 729 w 1"/>
                  <a:gd name="T23" fmla="*/ 0 h 1"/>
                  <a:gd name="T24" fmla="*/ 0 w 1"/>
                  <a:gd name="T25" fmla="*/ 0 h 1"/>
                  <a:gd name="T26" fmla="*/ 0 w 1"/>
                  <a:gd name="T27" fmla="*/ 729 h 1"/>
                  <a:gd name="T28" fmla="*/ 0 w 1"/>
                  <a:gd name="T29" fmla="*/ 729 h 1"/>
                  <a:gd name="T30" fmla="*/ 729 w 1"/>
                  <a:gd name="T31" fmla="*/ 729 h 1"/>
                  <a:gd name="T32" fmla="*/ 729 w 1"/>
                  <a:gd name="T33" fmla="*/ 729 h 1"/>
                  <a:gd name="T34" fmla="*/ 729 w 1"/>
                  <a:gd name="T35" fmla="*/ 729 h 1"/>
                  <a:gd name="T36" fmla="*/ 729 w 1"/>
                  <a:gd name="T37" fmla="*/ 0 h 1"/>
                  <a:gd name="T38" fmla="*/ 729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0" y="1"/>
                      <a:pt x="0" y="1"/>
                    </a:cubicBezTo>
                    <a:cubicBezTo>
                      <a:pt x="0" y="1"/>
                      <a:pt x="0" y="1"/>
                      <a:pt x="0" y="1"/>
                    </a:cubicBezTo>
                    <a:cubicBezTo>
                      <a:pt x="0" y="1"/>
                      <a:pt x="0" y="0"/>
                      <a:pt x="0" y="0"/>
                    </a:cubicBezTo>
                    <a:cubicBezTo>
                      <a:pt x="1" y="0"/>
                      <a:pt x="1" y="0"/>
                      <a:pt x="1" y="0"/>
                    </a:cubicBezTo>
                    <a:cubicBezTo>
                      <a:pt x="1" y="0"/>
                      <a:pt x="1" y="0"/>
                      <a:pt x="1" y="0"/>
                    </a:cubicBezTo>
                    <a:cubicBezTo>
                      <a:pt x="1" y="0"/>
                      <a:pt x="1" y="0"/>
                      <a:pt x="1" y="0"/>
                    </a:cubicBezTo>
                    <a:cubicBezTo>
                      <a:pt x="1" y="0"/>
                      <a:pt x="1" y="0"/>
                      <a:pt x="0" y="0"/>
                    </a:cubicBezTo>
                    <a:cubicBezTo>
                      <a:pt x="0" y="0"/>
                      <a:pt x="0" y="1"/>
                      <a:pt x="0" y="1"/>
                    </a:cubicBezTo>
                    <a:cubicBezTo>
                      <a:pt x="0" y="1"/>
                      <a:pt x="0" y="1"/>
                      <a:pt x="0" y="1"/>
                    </a:cubicBezTo>
                    <a:cubicBezTo>
                      <a:pt x="0" y="1"/>
                      <a:pt x="1" y="1"/>
                      <a:pt x="1" y="1"/>
                    </a:cubicBezTo>
                    <a:cubicBezTo>
                      <a:pt x="1" y="1"/>
                      <a:pt x="1" y="1"/>
                      <a:pt x="1" y="1"/>
                    </a:cubicBezTo>
                    <a:cubicBezTo>
                      <a:pt x="1" y="1"/>
                      <a:pt x="1" y="1"/>
                      <a:pt x="1" y="1"/>
                    </a:cubicBezTo>
                    <a:cubicBezTo>
                      <a:pt x="1" y="1"/>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7" name="Freeform 339"/>
              <p:cNvSpPr>
                <a:spLocks noChangeArrowheads="1"/>
              </p:cNvSpPr>
              <p:nvPr/>
            </p:nvSpPr>
            <p:spPr bwMode="auto">
              <a:xfrm>
                <a:off x="1124" y="1039"/>
                <a:ext cx="2" cy="2"/>
              </a:xfrm>
              <a:custGeom>
                <a:avLst/>
                <a:gdLst>
                  <a:gd name="T0" fmla="*/ 0 w 1"/>
                  <a:gd name="T1" fmla="*/ 0 h 1"/>
                  <a:gd name="T2" fmla="*/ 64 w 1"/>
                  <a:gd name="T3" fmla="*/ 0 h 1"/>
                  <a:gd name="T4" fmla="*/ 0 w 1"/>
                  <a:gd name="T5" fmla="*/ 64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1" y="0"/>
                      <a:pt x="0" y="1"/>
                      <a:pt x="0" y="1"/>
                    </a:cubicBezTo>
                    <a:cubicBezTo>
                      <a:pt x="0" y="1"/>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8" name="Freeform 340"/>
              <p:cNvSpPr>
                <a:spLocks noChangeArrowheads="1"/>
              </p:cNvSpPr>
              <p:nvPr/>
            </p:nvSpPr>
            <p:spPr bwMode="auto">
              <a:xfrm>
                <a:off x="1124" y="1039"/>
                <a:ext cx="2" cy="2"/>
              </a:xfrm>
              <a:custGeom>
                <a:avLst/>
                <a:gdLst>
                  <a:gd name="T0" fmla="*/ 0 w 1"/>
                  <a:gd name="T1" fmla="*/ 0 h 1"/>
                  <a:gd name="T2" fmla="*/ 0 w 1"/>
                  <a:gd name="T3" fmla="*/ 0 h 1"/>
                  <a:gd name="T4" fmla="*/ 64 w 1"/>
                  <a:gd name="T5" fmla="*/ 0 h 1"/>
                  <a:gd name="T6" fmla="*/ 64 w 1"/>
                  <a:gd name="T7" fmla="*/ 0 h 1"/>
                  <a:gd name="T8" fmla="*/ 0 w 1"/>
                  <a:gd name="T9" fmla="*/ 0 h 1"/>
                  <a:gd name="T10" fmla="*/ 0 w 1"/>
                  <a:gd name="T11" fmla="*/ 64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64 h 1"/>
                  <a:gd name="T32" fmla="*/ 0 w 1"/>
                  <a:gd name="T33" fmla="*/ 0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1" y="0"/>
                      <a:pt x="1"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1" y="0"/>
                      <a:pt x="1" y="0"/>
                      <a:pt x="1" y="0"/>
                    </a:cubicBezTo>
                    <a:cubicBezTo>
                      <a:pt x="1" y="0"/>
                      <a:pt x="1" y="0"/>
                      <a:pt x="1" y="0"/>
                    </a:cubicBezTo>
                    <a:cubicBezTo>
                      <a:pt x="1"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39" name="Oval 341"/>
              <p:cNvSpPr>
                <a:spLocks noChangeArrowheads="1"/>
              </p:cNvSpPr>
              <p:nvPr/>
            </p:nvSpPr>
            <p:spPr bwMode="auto">
              <a:xfrm>
                <a:off x="1122" y="1039"/>
                <a:ext cx="1" cy="2"/>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0" name="Freeform 342"/>
              <p:cNvSpPr>
                <a:spLocks noChangeArrowheads="1"/>
              </p:cNvSpPr>
              <p:nvPr/>
            </p:nvSpPr>
            <p:spPr bwMode="auto">
              <a:xfrm>
                <a:off x="1122" y="1039"/>
                <a:ext cx="1" cy="2"/>
              </a:xfrm>
              <a:custGeom>
                <a:avLst/>
                <a:gdLst>
                  <a:gd name="T0" fmla="*/ 0 w 1"/>
                  <a:gd name="T1" fmla="*/ 0 h 1"/>
                  <a:gd name="T2" fmla="*/ 0 w 1"/>
                  <a:gd name="T3" fmla="*/ 0 h 1"/>
                  <a:gd name="T4" fmla="*/ 0 w 1"/>
                  <a:gd name="T5" fmla="*/ 0 h 1"/>
                  <a:gd name="T6" fmla="*/ 0 w 1"/>
                  <a:gd name="T7" fmla="*/ 64 h 1"/>
                  <a:gd name="T8" fmla="*/ 0 w 1"/>
                  <a:gd name="T9" fmla="*/ 64 h 1"/>
                  <a:gd name="T10" fmla="*/ 0 w 1"/>
                  <a:gd name="T11" fmla="*/ 64 h 1"/>
                  <a:gd name="T12" fmla="*/ 0 w 1"/>
                  <a:gd name="T13" fmla="*/ 64 h 1"/>
                  <a:gd name="T14" fmla="*/ 0 w 1"/>
                  <a:gd name="T15" fmla="*/ 64 h 1"/>
                  <a:gd name="T16" fmla="*/ 0 w 1"/>
                  <a:gd name="T17" fmla="*/ 0 h 1"/>
                  <a:gd name="T18" fmla="*/ 0 w 1"/>
                  <a:gd name="T19" fmla="*/ 0 h 1"/>
                  <a:gd name="T20" fmla="*/ 0 w 1"/>
                  <a:gd name="T21" fmla="*/ 0 h 1"/>
                  <a:gd name="T22" fmla="*/ 0 w 1"/>
                  <a:gd name="T23" fmla="*/ 0 h 1"/>
                  <a:gd name="T24" fmla="*/ 0 w 1"/>
                  <a:gd name="T25" fmla="*/ 0 h 1"/>
                  <a:gd name="T26" fmla="*/ 0 w 1"/>
                  <a:gd name="T27" fmla="*/ 64 h 1"/>
                  <a:gd name="T28" fmla="*/ 0 w 1"/>
                  <a:gd name="T29" fmla="*/ 64 h 1"/>
                  <a:gd name="T30" fmla="*/ 0 w 1"/>
                  <a:gd name="T31" fmla="*/ 64 h 1"/>
                  <a:gd name="T32" fmla="*/ 0 w 1"/>
                  <a:gd name="T33" fmla="*/ 64 h 1"/>
                  <a:gd name="T34" fmla="*/ 0 w 1"/>
                  <a:gd name="T35" fmla="*/ 64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1" name="Freeform 343"/>
              <p:cNvSpPr>
                <a:spLocks noChangeArrowheads="1"/>
              </p:cNvSpPr>
              <p:nvPr/>
            </p:nvSpPr>
            <p:spPr bwMode="auto">
              <a:xfrm>
                <a:off x="1148" y="1051"/>
                <a:ext cx="4" cy="4"/>
              </a:xfrm>
              <a:custGeom>
                <a:avLst/>
                <a:gdLst>
                  <a:gd name="T0" fmla="*/ 64 w 2"/>
                  <a:gd name="T1" fmla="*/ 0 h 2"/>
                  <a:gd name="T2" fmla="*/ 128 w 2"/>
                  <a:gd name="T3" fmla="*/ 64 h 2"/>
                  <a:gd name="T4" fmla="*/ 64 w 2"/>
                  <a:gd name="T5" fmla="*/ 128 h 2"/>
                  <a:gd name="T6" fmla="*/ 0 w 2"/>
                  <a:gd name="T7" fmla="*/ 0 h 2"/>
                  <a:gd name="T8" fmla="*/ 64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2" y="0"/>
                      <a:pt x="2" y="0"/>
                      <a:pt x="2" y="1"/>
                    </a:cubicBezTo>
                    <a:cubicBezTo>
                      <a:pt x="2" y="1"/>
                      <a:pt x="1" y="2"/>
                      <a:pt x="1" y="2"/>
                    </a:cubicBezTo>
                    <a:cubicBezTo>
                      <a:pt x="1" y="1"/>
                      <a:pt x="0" y="1"/>
                      <a:pt x="0"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2" name="Freeform 344"/>
              <p:cNvSpPr>
                <a:spLocks noChangeArrowheads="1"/>
              </p:cNvSpPr>
              <p:nvPr/>
            </p:nvSpPr>
            <p:spPr bwMode="auto">
              <a:xfrm>
                <a:off x="1148" y="1051"/>
                <a:ext cx="4" cy="4"/>
              </a:xfrm>
              <a:custGeom>
                <a:avLst/>
                <a:gdLst>
                  <a:gd name="T0" fmla="*/ 64 w 2"/>
                  <a:gd name="T1" fmla="*/ 0 h 2"/>
                  <a:gd name="T2" fmla="*/ 64 w 2"/>
                  <a:gd name="T3" fmla="*/ 0 h 2"/>
                  <a:gd name="T4" fmla="*/ 128 w 2"/>
                  <a:gd name="T5" fmla="*/ 0 h 2"/>
                  <a:gd name="T6" fmla="*/ 128 w 2"/>
                  <a:gd name="T7" fmla="*/ 64 h 2"/>
                  <a:gd name="T8" fmla="*/ 128 w 2"/>
                  <a:gd name="T9" fmla="*/ 64 h 2"/>
                  <a:gd name="T10" fmla="*/ 64 w 2"/>
                  <a:gd name="T11" fmla="*/ 128 h 2"/>
                  <a:gd name="T12" fmla="*/ 0 w 2"/>
                  <a:gd name="T13" fmla="*/ 64 h 2"/>
                  <a:gd name="T14" fmla="*/ 0 w 2"/>
                  <a:gd name="T15" fmla="*/ 0 h 2"/>
                  <a:gd name="T16" fmla="*/ 64 w 2"/>
                  <a:gd name="T17" fmla="*/ 0 h 2"/>
                  <a:gd name="T18" fmla="*/ 64 w 2"/>
                  <a:gd name="T19" fmla="*/ 0 h 2"/>
                  <a:gd name="T20" fmla="*/ 64 w 2"/>
                  <a:gd name="T21" fmla="*/ 0 h 2"/>
                  <a:gd name="T22" fmla="*/ 64 w 2"/>
                  <a:gd name="T23" fmla="*/ 0 h 2"/>
                  <a:gd name="T24" fmla="*/ 64 w 2"/>
                  <a:gd name="T25" fmla="*/ 0 h 2"/>
                  <a:gd name="T26" fmla="*/ 0 w 2"/>
                  <a:gd name="T27" fmla="*/ 0 h 2"/>
                  <a:gd name="T28" fmla="*/ 0 w 2"/>
                  <a:gd name="T29" fmla="*/ 64 h 2"/>
                  <a:gd name="T30" fmla="*/ 64 w 2"/>
                  <a:gd name="T31" fmla="*/ 128 h 2"/>
                  <a:gd name="T32" fmla="*/ 128 w 2"/>
                  <a:gd name="T33" fmla="*/ 64 h 2"/>
                  <a:gd name="T34" fmla="*/ 128 w 2"/>
                  <a:gd name="T35" fmla="*/ 64 h 2"/>
                  <a:gd name="T36" fmla="*/ 128 w 2"/>
                  <a:gd name="T37" fmla="*/ 0 h 2"/>
                  <a:gd name="T38" fmla="*/ 64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0"/>
                    </a:moveTo>
                    <a:cubicBezTo>
                      <a:pt x="1" y="0"/>
                      <a:pt x="1" y="0"/>
                      <a:pt x="1" y="0"/>
                    </a:cubicBezTo>
                    <a:cubicBezTo>
                      <a:pt x="2" y="0"/>
                      <a:pt x="2" y="0"/>
                      <a:pt x="2" y="0"/>
                    </a:cubicBezTo>
                    <a:cubicBezTo>
                      <a:pt x="2" y="0"/>
                      <a:pt x="2" y="1"/>
                      <a:pt x="2" y="1"/>
                    </a:cubicBezTo>
                    <a:cubicBezTo>
                      <a:pt x="2" y="1"/>
                      <a:pt x="2" y="1"/>
                      <a:pt x="2" y="1"/>
                    </a:cubicBezTo>
                    <a:cubicBezTo>
                      <a:pt x="1" y="2"/>
                      <a:pt x="1" y="2"/>
                      <a:pt x="1" y="2"/>
                    </a:cubicBezTo>
                    <a:cubicBezTo>
                      <a:pt x="1" y="2"/>
                      <a:pt x="1" y="1"/>
                      <a:pt x="0" y="1"/>
                    </a:cubicBezTo>
                    <a:cubicBezTo>
                      <a:pt x="0" y="1"/>
                      <a:pt x="0" y="1"/>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1"/>
                      <a:pt x="0" y="1"/>
                      <a:pt x="0" y="1"/>
                    </a:cubicBezTo>
                    <a:cubicBezTo>
                      <a:pt x="1" y="1"/>
                      <a:pt x="1" y="2"/>
                      <a:pt x="1" y="2"/>
                    </a:cubicBezTo>
                    <a:cubicBezTo>
                      <a:pt x="1" y="2"/>
                      <a:pt x="1" y="2"/>
                      <a:pt x="2" y="1"/>
                    </a:cubicBezTo>
                    <a:cubicBezTo>
                      <a:pt x="2" y="1"/>
                      <a:pt x="2" y="1"/>
                      <a:pt x="2" y="1"/>
                    </a:cubicBezTo>
                    <a:cubicBezTo>
                      <a:pt x="2" y="1"/>
                      <a:pt x="2" y="0"/>
                      <a:pt x="2" y="0"/>
                    </a:cubicBezTo>
                    <a:cubicBezTo>
                      <a:pt x="2" y="0"/>
                      <a:pt x="2"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3" name="Oval 345"/>
              <p:cNvSpPr>
                <a:spLocks noChangeArrowheads="1"/>
              </p:cNvSpPr>
              <p:nvPr/>
            </p:nvSpPr>
            <p:spPr bwMode="auto">
              <a:xfrm>
                <a:off x="1119" y="1041"/>
                <a:ext cx="1" cy="3"/>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4" name="Freeform 346"/>
              <p:cNvSpPr>
                <a:spLocks noChangeArrowheads="1"/>
              </p:cNvSpPr>
              <p:nvPr/>
            </p:nvSpPr>
            <p:spPr bwMode="auto">
              <a:xfrm>
                <a:off x="1119" y="1041"/>
                <a:ext cx="1" cy="3"/>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729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729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5" name="Freeform 347"/>
              <p:cNvSpPr>
                <a:spLocks noChangeArrowheads="1"/>
              </p:cNvSpPr>
              <p:nvPr/>
            </p:nvSpPr>
            <p:spPr bwMode="auto">
              <a:xfrm>
                <a:off x="987" y="1029"/>
                <a:ext cx="137" cy="64"/>
              </a:xfrm>
              <a:custGeom>
                <a:avLst/>
                <a:gdLst>
                  <a:gd name="T0" fmla="*/ 0 w 58"/>
                  <a:gd name="T1" fmla="*/ 370 h 27"/>
                  <a:gd name="T2" fmla="*/ 5234 w 58"/>
                  <a:gd name="T3" fmla="*/ 2079 h 27"/>
                  <a:gd name="T4" fmla="*/ 156 w 58"/>
                  <a:gd name="T5" fmla="*/ 0 h 27"/>
                  <a:gd name="T6" fmla="*/ 10081 w 58"/>
                  <a:gd name="T7" fmla="*/ 877 h 27"/>
                  <a:gd name="T8" fmla="*/ 659 w 58"/>
                  <a:gd name="T9" fmla="*/ 1263 h 27"/>
                  <a:gd name="T10" fmla="*/ 0 w 58"/>
                  <a:gd name="T11" fmla="*/ 370 h 27"/>
                  <a:gd name="T12" fmla="*/ 0 60000 65536"/>
                  <a:gd name="T13" fmla="*/ 0 60000 65536"/>
                  <a:gd name="T14" fmla="*/ 0 60000 65536"/>
                  <a:gd name="T15" fmla="*/ 0 60000 65536"/>
                  <a:gd name="T16" fmla="*/ 0 60000 65536"/>
                  <a:gd name="T17" fmla="*/ 0 60000 65536"/>
                  <a:gd name="T18" fmla="*/ 0 w 58"/>
                  <a:gd name="T19" fmla="*/ 0 h 27"/>
                  <a:gd name="T20" fmla="*/ 58 w 5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58" h="27">
                    <a:moveTo>
                      <a:pt x="0" y="2"/>
                    </a:moveTo>
                    <a:cubicBezTo>
                      <a:pt x="10" y="9"/>
                      <a:pt x="19" y="15"/>
                      <a:pt x="30" y="12"/>
                    </a:cubicBezTo>
                    <a:cubicBezTo>
                      <a:pt x="17" y="11"/>
                      <a:pt x="12" y="6"/>
                      <a:pt x="1" y="0"/>
                    </a:cubicBezTo>
                    <a:cubicBezTo>
                      <a:pt x="22" y="1"/>
                      <a:pt x="35" y="13"/>
                      <a:pt x="58" y="5"/>
                    </a:cubicBezTo>
                    <a:cubicBezTo>
                      <a:pt x="50" y="14"/>
                      <a:pt x="22" y="27"/>
                      <a:pt x="4" y="7"/>
                    </a:cubicBezTo>
                    <a:cubicBezTo>
                      <a:pt x="2" y="4"/>
                      <a:pt x="1" y="2"/>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6" name="Freeform 348"/>
              <p:cNvSpPr>
                <a:spLocks noChangeArrowheads="1"/>
              </p:cNvSpPr>
              <p:nvPr/>
            </p:nvSpPr>
            <p:spPr bwMode="auto">
              <a:xfrm>
                <a:off x="987" y="977"/>
                <a:ext cx="111" cy="57"/>
              </a:xfrm>
              <a:custGeom>
                <a:avLst/>
                <a:gdLst>
                  <a:gd name="T0" fmla="*/ 0 w 47"/>
                  <a:gd name="T1" fmla="*/ 3790 h 24"/>
                  <a:gd name="T2" fmla="*/ 4478 w 47"/>
                  <a:gd name="T3" fmla="*/ 2729 h 24"/>
                  <a:gd name="T4" fmla="*/ 156 w 47"/>
                  <a:gd name="T5" fmla="*/ 3914 h 24"/>
                  <a:gd name="T6" fmla="*/ 8155 w 47"/>
                  <a:gd name="T7" fmla="*/ 4299 h 24"/>
                  <a:gd name="T8" fmla="*/ 524 w 47"/>
                  <a:gd name="T9" fmla="*/ 2729 h 24"/>
                  <a:gd name="T10" fmla="*/ 0 w 47"/>
                  <a:gd name="T11" fmla="*/ 3790 h 24"/>
                  <a:gd name="T12" fmla="*/ 0 60000 65536"/>
                  <a:gd name="T13" fmla="*/ 0 60000 65536"/>
                  <a:gd name="T14" fmla="*/ 0 60000 65536"/>
                  <a:gd name="T15" fmla="*/ 0 60000 65536"/>
                  <a:gd name="T16" fmla="*/ 0 60000 65536"/>
                  <a:gd name="T17" fmla="*/ 0 60000 65536"/>
                  <a:gd name="T18" fmla="*/ 0 w 47"/>
                  <a:gd name="T19" fmla="*/ 0 h 24"/>
                  <a:gd name="T20" fmla="*/ 47 w 47"/>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47" h="24">
                    <a:moveTo>
                      <a:pt x="0" y="21"/>
                    </a:moveTo>
                    <a:cubicBezTo>
                      <a:pt x="9" y="16"/>
                      <a:pt x="16" y="11"/>
                      <a:pt x="26" y="15"/>
                    </a:cubicBezTo>
                    <a:cubicBezTo>
                      <a:pt x="15" y="14"/>
                      <a:pt x="10" y="18"/>
                      <a:pt x="1" y="22"/>
                    </a:cubicBezTo>
                    <a:cubicBezTo>
                      <a:pt x="24" y="24"/>
                      <a:pt x="33" y="15"/>
                      <a:pt x="47" y="24"/>
                    </a:cubicBezTo>
                    <a:cubicBezTo>
                      <a:pt x="37" y="14"/>
                      <a:pt x="17" y="0"/>
                      <a:pt x="3" y="15"/>
                    </a:cubicBezTo>
                    <a:cubicBezTo>
                      <a:pt x="1" y="17"/>
                      <a:pt x="1" y="20"/>
                      <a:pt x="0" y="2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7" name="Freeform 349"/>
              <p:cNvSpPr>
                <a:spLocks noChangeArrowheads="1"/>
              </p:cNvSpPr>
              <p:nvPr/>
            </p:nvSpPr>
            <p:spPr bwMode="auto">
              <a:xfrm>
                <a:off x="1058" y="966"/>
                <a:ext cx="92" cy="78"/>
              </a:xfrm>
              <a:custGeom>
                <a:avLst/>
                <a:gdLst>
                  <a:gd name="T0" fmla="*/ 5487 w 39"/>
                  <a:gd name="T1" fmla="*/ 0 h 33"/>
                  <a:gd name="T2" fmla="*/ 6560 w 39"/>
                  <a:gd name="T3" fmla="*/ 872 h 33"/>
                  <a:gd name="T4" fmla="*/ 6723 w 39"/>
                  <a:gd name="T5" fmla="*/ 1900 h 33"/>
                  <a:gd name="T6" fmla="*/ 1547 w 39"/>
                  <a:gd name="T7" fmla="*/ 5614 h 33"/>
                  <a:gd name="T8" fmla="*/ 0 w 39"/>
                  <a:gd name="T9" fmla="*/ 5240 h 33"/>
                  <a:gd name="T10" fmla="*/ 0 w 39"/>
                  <a:gd name="T11" fmla="*/ 5240 h 33"/>
                  <a:gd name="T12" fmla="*/ 3649 w 39"/>
                  <a:gd name="T13" fmla="*/ 5240 h 33"/>
                  <a:gd name="T14" fmla="*/ 6355 w 39"/>
                  <a:gd name="T15" fmla="*/ 3184 h 33"/>
                  <a:gd name="T16" fmla="*/ 6723 w 39"/>
                  <a:gd name="T17" fmla="*/ 1782 h 33"/>
                  <a:gd name="T18" fmla="*/ 6221 w 39"/>
                  <a:gd name="T19" fmla="*/ 369 h 33"/>
                  <a:gd name="T20" fmla="*/ 5487 w 39"/>
                  <a:gd name="T21" fmla="*/ 0 h 33"/>
                  <a:gd name="T22" fmla="*/ 4947 w 39"/>
                  <a:gd name="T23" fmla="*/ 369 h 33"/>
                  <a:gd name="T24" fmla="*/ 4831 w 39"/>
                  <a:gd name="T25" fmla="*/ 872 h 33"/>
                  <a:gd name="T26" fmla="*/ 4831 w 39"/>
                  <a:gd name="T27" fmla="*/ 1028 h 33"/>
                  <a:gd name="T28" fmla="*/ 4831 w 39"/>
                  <a:gd name="T29" fmla="*/ 1028 h 33"/>
                  <a:gd name="T30" fmla="*/ 4831 w 39"/>
                  <a:gd name="T31" fmla="*/ 659 h 33"/>
                  <a:gd name="T32" fmla="*/ 4947 w 39"/>
                  <a:gd name="T33" fmla="*/ 156 h 33"/>
                  <a:gd name="T34" fmla="*/ 5487 w 39"/>
                  <a:gd name="T35" fmla="*/ 0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33"/>
                  <a:gd name="T56" fmla="*/ 39 w 39"/>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33">
                    <a:moveTo>
                      <a:pt x="32" y="0"/>
                    </a:moveTo>
                    <a:cubicBezTo>
                      <a:pt x="35" y="0"/>
                      <a:pt x="37" y="3"/>
                      <a:pt x="38" y="5"/>
                    </a:cubicBezTo>
                    <a:cubicBezTo>
                      <a:pt x="39" y="7"/>
                      <a:pt x="39" y="9"/>
                      <a:pt x="39" y="11"/>
                    </a:cubicBezTo>
                    <a:cubicBezTo>
                      <a:pt x="38" y="24"/>
                      <a:pt x="25" y="33"/>
                      <a:pt x="9" y="32"/>
                    </a:cubicBezTo>
                    <a:cubicBezTo>
                      <a:pt x="6" y="32"/>
                      <a:pt x="3" y="31"/>
                      <a:pt x="0" y="30"/>
                    </a:cubicBezTo>
                    <a:cubicBezTo>
                      <a:pt x="0" y="30"/>
                      <a:pt x="0" y="30"/>
                      <a:pt x="0" y="30"/>
                    </a:cubicBezTo>
                    <a:cubicBezTo>
                      <a:pt x="7" y="32"/>
                      <a:pt x="15" y="32"/>
                      <a:pt x="21" y="30"/>
                    </a:cubicBezTo>
                    <a:cubicBezTo>
                      <a:pt x="28" y="28"/>
                      <a:pt x="34" y="24"/>
                      <a:pt x="37" y="18"/>
                    </a:cubicBezTo>
                    <a:cubicBezTo>
                      <a:pt x="38" y="16"/>
                      <a:pt x="39" y="13"/>
                      <a:pt x="39" y="10"/>
                    </a:cubicBezTo>
                    <a:cubicBezTo>
                      <a:pt x="39" y="7"/>
                      <a:pt x="38" y="4"/>
                      <a:pt x="36" y="2"/>
                    </a:cubicBezTo>
                    <a:cubicBezTo>
                      <a:pt x="35" y="1"/>
                      <a:pt x="34" y="0"/>
                      <a:pt x="32" y="0"/>
                    </a:cubicBezTo>
                    <a:cubicBezTo>
                      <a:pt x="31" y="0"/>
                      <a:pt x="29" y="1"/>
                      <a:pt x="29" y="2"/>
                    </a:cubicBezTo>
                    <a:cubicBezTo>
                      <a:pt x="28" y="3"/>
                      <a:pt x="28" y="4"/>
                      <a:pt x="28" y="5"/>
                    </a:cubicBezTo>
                    <a:cubicBezTo>
                      <a:pt x="28" y="5"/>
                      <a:pt x="28" y="6"/>
                      <a:pt x="28" y="6"/>
                    </a:cubicBezTo>
                    <a:cubicBezTo>
                      <a:pt x="28" y="6"/>
                      <a:pt x="28" y="6"/>
                      <a:pt x="28" y="6"/>
                    </a:cubicBezTo>
                    <a:cubicBezTo>
                      <a:pt x="28" y="5"/>
                      <a:pt x="28" y="5"/>
                      <a:pt x="28" y="4"/>
                    </a:cubicBezTo>
                    <a:cubicBezTo>
                      <a:pt x="28" y="3"/>
                      <a:pt x="28" y="2"/>
                      <a:pt x="29" y="1"/>
                    </a:cubicBezTo>
                    <a:cubicBezTo>
                      <a:pt x="29" y="0"/>
                      <a:pt x="31" y="0"/>
                      <a:pt x="3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8" name="Freeform 350"/>
              <p:cNvSpPr>
                <a:spLocks noChangeArrowheads="1"/>
              </p:cNvSpPr>
              <p:nvPr/>
            </p:nvSpPr>
            <p:spPr bwMode="auto">
              <a:xfrm>
                <a:off x="1115" y="1027"/>
                <a:ext cx="9" cy="12"/>
              </a:xfrm>
              <a:custGeom>
                <a:avLst/>
                <a:gdLst>
                  <a:gd name="T0" fmla="*/ 511 w 4"/>
                  <a:gd name="T1" fmla="*/ 802 h 5"/>
                  <a:gd name="T2" fmla="*/ 283 w 4"/>
                  <a:gd name="T3" fmla="*/ 802 h 5"/>
                  <a:gd name="T4" fmla="*/ 126 w 4"/>
                  <a:gd name="T5" fmla="*/ 403 h 5"/>
                  <a:gd name="T6" fmla="*/ 409 w 4"/>
                  <a:gd name="T7" fmla="*/ 168 h 5"/>
                  <a:gd name="T8" fmla="*/ 511 w 4"/>
                  <a:gd name="T9" fmla="*/ 802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4"/>
                    </a:moveTo>
                    <a:cubicBezTo>
                      <a:pt x="4" y="4"/>
                      <a:pt x="3" y="5"/>
                      <a:pt x="2" y="4"/>
                    </a:cubicBezTo>
                    <a:cubicBezTo>
                      <a:pt x="1" y="4"/>
                      <a:pt x="0" y="2"/>
                      <a:pt x="1" y="2"/>
                    </a:cubicBezTo>
                    <a:cubicBezTo>
                      <a:pt x="1" y="1"/>
                      <a:pt x="2" y="0"/>
                      <a:pt x="3" y="1"/>
                    </a:cubicBezTo>
                    <a:cubicBezTo>
                      <a:pt x="4" y="1"/>
                      <a:pt x="4" y="3"/>
                      <a:pt x="4"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49" name="Freeform 351"/>
              <p:cNvSpPr>
                <a:spLocks noChangeArrowheads="1"/>
              </p:cNvSpPr>
              <p:nvPr/>
            </p:nvSpPr>
            <p:spPr bwMode="auto">
              <a:xfrm>
                <a:off x="1117" y="1029"/>
                <a:ext cx="7" cy="10"/>
              </a:xfrm>
              <a:custGeom>
                <a:avLst/>
                <a:gdLst>
                  <a:gd name="T0" fmla="*/ 469 w 3"/>
                  <a:gd name="T1" fmla="*/ 655 h 4"/>
                  <a:gd name="T2" fmla="*/ 469 w 3"/>
                  <a:gd name="T3" fmla="*/ 655 h 4"/>
                  <a:gd name="T4" fmla="*/ 355 w 3"/>
                  <a:gd name="T5" fmla="*/ 655 h 4"/>
                  <a:gd name="T6" fmla="*/ 152 w 3"/>
                  <a:gd name="T7" fmla="*/ 655 h 4"/>
                  <a:gd name="T8" fmla="*/ 0 w 3"/>
                  <a:gd name="T9" fmla="*/ 467 h 4"/>
                  <a:gd name="T10" fmla="*/ 0 w 3"/>
                  <a:gd name="T11" fmla="*/ 262 h 4"/>
                  <a:gd name="T12" fmla="*/ 152 w 3"/>
                  <a:gd name="T13" fmla="*/ 0 h 4"/>
                  <a:gd name="T14" fmla="*/ 355 w 3"/>
                  <a:gd name="T15" fmla="*/ 0 h 4"/>
                  <a:gd name="T16" fmla="*/ 469 w 3"/>
                  <a:gd name="T17" fmla="*/ 262 h 4"/>
                  <a:gd name="T18" fmla="*/ 469 w 3"/>
                  <a:gd name="T19" fmla="*/ 655 h 4"/>
                  <a:gd name="T20" fmla="*/ 469 w 3"/>
                  <a:gd name="T21" fmla="*/ 655 h 4"/>
                  <a:gd name="T22" fmla="*/ 469 w 3"/>
                  <a:gd name="T23" fmla="*/ 655 h 4"/>
                  <a:gd name="T24" fmla="*/ 469 w 3"/>
                  <a:gd name="T25" fmla="*/ 262 h 4"/>
                  <a:gd name="T26" fmla="*/ 355 w 3"/>
                  <a:gd name="T27" fmla="*/ 0 h 4"/>
                  <a:gd name="T28" fmla="*/ 152 w 3"/>
                  <a:gd name="T29" fmla="*/ 0 h 4"/>
                  <a:gd name="T30" fmla="*/ 0 w 3"/>
                  <a:gd name="T31" fmla="*/ 262 h 4"/>
                  <a:gd name="T32" fmla="*/ 0 w 3"/>
                  <a:gd name="T33" fmla="*/ 467 h 4"/>
                  <a:gd name="T34" fmla="*/ 152 w 3"/>
                  <a:gd name="T35" fmla="*/ 655 h 4"/>
                  <a:gd name="T36" fmla="*/ 355 w 3"/>
                  <a:gd name="T37" fmla="*/ 655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3" y="3"/>
                      <a:pt x="2" y="3"/>
                      <a:pt x="2" y="3"/>
                    </a:cubicBezTo>
                    <a:cubicBezTo>
                      <a:pt x="2" y="4"/>
                      <a:pt x="1" y="3"/>
                      <a:pt x="1" y="3"/>
                    </a:cubicBezTo>
                    <a:cubicBezTo>
                      <a:pt x="0" y="3"/>
                      <a:pt x="0" y="2"/>
                      <a:pt x="0" y="2"/>
                    </a:cubicBezTo>
                    <a:cubicBezTo>
                      <a:pt x="0" y="2"/>
                      <a:pt x="0" y="1"/>
                      <a:pt x="0" y="1"/>
                    </a:cubicBezTo>
                    <a:cubicBezTo>
                      <a:pt x="0" y="0"/>
                      <a:pt x="0" y="0"/>
                      <a:pt x="1" y="0"/>
                    </a:cubicBezTo>
                    <a:cubicBezTo>
                      <a:pt x="1" y="0"/>
                      <a:pt x="2" y="0"/>
                      <a:pt x="2" y="0"/>
                    </a:cubicBezTo>
                    <a:cubicBezTo>
                      <a:pt x="2" y="0"/>
                      <a:pt x="3" y="1"/>
                      <a:pt x="3" y="1"/>
                    </a:cubicBezTo>
                    <a:cubicBezTo>
                      <a:pt x="3" y="2"/>
                      <a:pt x="3" y="2"/>
                      <a:pt x="3" y="3"/>
                    </a:cubicBezTo>
                    <a:cubicBezTo>
                      <a:pt x="3" y="3"/>
                      <a:pt x="3" y="3"/>
                      <a:pt x="3" y="3"/>
                    </a:cubicBezTo>
                    <a:cubicBezTo>
                      <a:pt x="3" y="3"/>
                      <a:pt x="3" y="3"/>
                      <a:pt x="3" y="3"/>
                    </a:cubicBezTo>
                    <a:cubicBezTo>
                      <a:pt x="3" y="2"/>
                      <a:pt x="3" y="2"/>
                      <a:pt x="3" y="1"/>
                    </a:cubicBezTo>
                    <a:cubicBezTo>
                      <a:pt x="3" y="1"/>
                      <a:pt x="2" y="0"/>
                      <a:pt x="2" y="0"/>
                    </a:cubicBezTo>
                    <a:cubicBezTo>
                      <a:pt x="2" y="0"/>
                      <a:pt x="1" y="0"/>
                      <a:pt x="1" y="0"/>
                    </a:cubicBezTo>
                    <a:cubicBezTo>
                      <a:pt x="0" y="0"/>
                      <a:pt x="0" y="0"/>
                      <a:pt x="0" y="1"/>
                    </a:cubicBezTo>
                    <a:cubicBezTo>
                      <a:pt x="0" y="1"/>
                      <a:pt x="0" y="2"/>
                      <a:pt x="0" y="2"/>
                    </a:cubicBezTo>
                    <a:cubicBezTo>
                      <a:pt x="0" y="3"/>
                      <a:pt x="0" y="3"/>
                      <a:pt x="1" y="3"/>
                    </a:cubicBezTo>
                    <a:cubicBezTo>
                      <a:pt x="1" y="4"/>
                      <a:pt x="2" y="4"/>
                      <a:pt x="2" y="3"/>
                    </a:cubicBezTo>
                    <a:cubicBezTo>
                      <a:pt x="2" y="3"/>
                      <a:pt x="3" y="3"/>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0" name="Freeform 352"/>
              <p:cNvSpPr>
                <a:spLocks noChangeArrowheads="1"/>
              </p:cNvSpPr>
              <p:nvPr/>
            </p:nvSpPr>
            <p:spPr bwMode="auto">
              <a:xfrm>
                <a:off x="1126" y="1022"/>
                <a:ext cx="7" cy="10"/>
              </a:xfrm>
              <a:custGeom>
                <a:avLst/>
                <a:gdLst>
                  <a:gd name="T0" fmla="*/ 469 w 3"/>
                  <a:gd name="T1" fmla="*/ 655 h 4"/>
                  <a:gd name="T2" fmla="*/ 152 w 3"/>
                  <a:gd name="T3" fmla="*/ 655 h 4"/>
                  <a:gd name="T4" fmla="*/ 0 w 3"/>
                  <a:gd name="T5" fmla="*/ 262 h 4"/>
                  <a:gd name="T6" fmla="*/ 355 w 3"/>
                  <a:gd name="T7" fmla="*/ 0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3" y="4"/>
                      <a:pt x="2" y="4"/>
                      <a:pt x="1" y="3"/>
                    </a:cubicBezTo>
                    <a:cubicBezTo>
                      <a:pt x="0" y="3"/>
                      <a:pt x="0" y="2"/>
                      <a:pt x="0" y="1"/>
                    </a:cubicBezTo>
                    <a:cubicBezTo>
                      <a:pt x="1" y="0"/>
                      <a:pt x="1" y="0"/>
                      <a:pt x="2" y="0"/>
                    </a:cubicBezTo>
                    <a:cubicBezTo>
                      <a:pt x="3" y="1"/>
                      <a:pt x="3" y="2"/>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1" name="Freeform 353"/>
              <p:cNvSpPr>
                <a:spLocks noChangeArrowheads="1"/>
              </p:cNvSpPr>
              <p:nvPr/>
            </p:nvSpPr>
            <p:spPr bwMode="auto">
              <a:xfrm>
                <a:off x="1126" y="1022"/>
                <a:ext cx="7" cy="10"/>
              </a:xfrm>
              <a:custGeom>
                <a:avLst/>
                <a:gdLst>
                  <a:gd name="T0" fmla="*/ 469 w 3"/>
                  <a:gd name="T1" fmla="*/ 655 h 4"/>
                  <a:gd name="T2" fmla="*/ 469 w 3"/>
                  <a:gd name="T3" fmla="*/ 655 h 4"/>
                  <a:gd name="T4" fmla="*/ 355 w 3"/>
                  <a:gd name="T5" fmla="*/ 967 h 4"/>
                  <a:gd name="T6" fmla="*/ 152 w 3"/>
                  <a:gd name="T7" fmla="*/ 655 h 4"/>
                  <a:gd name="T8" fmla="*/ 0 w 3"/>
                  <a:gd name="T9" fmla="*/ 467 h 4"/>
                  <a:gd name="T10" fmla="*/ 0 w 3"/>
                  <a:gd name="T11" fmla="*/ 262 h 4"/>
                  <a:gd name="T12" fmla="*/ 152 w 3"/>
                  <a:gd name="T13" fmla="*/ 0 h 4"/>
                  <a:gd name="T14" fmla="*/ 355 w 3"/>
                  <a:gd name="T15" fmla="*/ 0 h 4"/>
                  <a:gd name="T16" fmla="*/ 469 w 3"/>
                  <a:gd name="T17" fmla="*/ 467 h 4"/>
                  <a:gd name="T18" fmla="*/ 469 w 3"/>
                  <a:gd name="T19" fmla="*/ 655 h 4"/>
                  <a:gd name="T20" fmla="*/ 469 w 3"/>
                  <a:gd name="T21" fmla="*/ 655 h 4"/>
                  <a:gd name="T22" fmla="*/ 469 w 3"/>
                  <a:gd name="T23" fmla="*/ 655 h 4"/>
                  <a:gd name="T24" fmla="*/ 469 w 3"/>
                  <a:gd name="T25" fmla="*/ 467 h 4"/>
                  <a:gd name="T26" fmla="*/ 355 w 3"/>
                  <a:gd name="T27" fmla="*/ 0 h 4"/>
                  <a:gd name="T28" fmla="*/ 152 w 3"/>
                  <a:gd name="T29" fmla="*/ 0 h 4"/>
                  <a:gd name="T30" fmla="*/ 0 w 3"/>
                  <a:gd name="T31" fmla="*/ 262 h 4"/>
                  <a:gd name="T32" fmla="*/ 0 w 3"/>
                  <a:gd name="T33" fmla="*/ 467 h 4"/>
                  <a:gd name="T34" fmla="*/ 152 w 3"/>
                  <a:gd name="T35" fmla="*/ 655 h 4"/>
                  <a:gd name="T36" fmla="*/ 355 w 3"/>
                  <a:gd name="T37" fmla="*/ 967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3" y="3"/>
                      <a:pt x="3" y="4"/>
                      <a:pt x="2" y="4"/>
                    </a:cubicBezTo>
                    <a:cubicBezTo>
                      <a:pt x="2" y="4"/>
                      <a:pt x="1" y="4"/>
                      <a:pt x="1" y="3"/>
                    </a:cubicBezTo>
                    <a:cubicBezTo>
                      <a:pt x="1" y="3"/>
                      <a:pt x="0" y="3"/>
                      <a:pt x="0" y="2"/>
                    </a:cubicBezTo>
                    <a:cubicBezTo>
                      <a:pt x="0" y="2"/>
                      <a:pt x="0" y="1"/>
                      <a:pt x="0" y="1"/>
                    </a:cubicBezTo>
                    <a:cubicBezTo>
                      <a:pt x="0" y="0"/>
                      <a:pt x="1" y="0"/>
                      <a:pt x="1" y="0"/>
                    </a:cubicBezTo>
                    <a:cubicBezTo>
                      <a:pt x="1" y="0"/>
                      <a:pt x="2" y="0"/>
                      <a:pt x="2" y="0"/>
                    </a:cubicBezTo>
                    <a:cubicBezTo>
                      <a:pt x="3" y="1"/>
                      <a:pt x="3" y="1"/>
                      <a:pt x="3" y="2"/>
                    </a:cubicBezTo>
                    <a:cubicBezTo>
                      <a:pt x="3" y="2"/>
                      <a:pt x="3" y="2"/>
                      <a:pt x="3" y="3"/>
                    </a:cubicBezTo>
                    <a:cubicBezTo>
                      <a:pt x="3" y="3"/>
                      <a:pt x="3" y="3"/>
                      <a:pt x="3" y="3"/>
                    </a:cubicBezTo>
                    <a:cubicBezTo>
                      <a:pt x="3" y="3"/>
                      <a:pt x="3" y="3"/>
                      <a:pt x="3" y="3"/>
                    </a:cubicBezTo>
                    <a:cubicBezTo>
                      <a:pt x="3" y="2"/>
                      <a:pt x="3" y="2"/>
                      <a:pt x="3" y="2"/>
                    </a:cubicBezTo>
                    <a:cubicBezTo>
                      <a:pt x="3" y="1"/>
                      <a:pt x="3" y="1"/>
                      <a:pt x="2" y="0"/>
                    </a:cubicBezTo>
                    <a:cubicBezTo>
                      <a:pt x="2" y="0"/>
                      <a:pt x="1" y="0"/>
                      <a:pt x="1" y="0"/>
                    </a:cubicBezTo>
                    <a:cubicBezTo>
                      <a:pt x="1" y="0"/>
                      <a:pt x="0" y="0"/>
                      <a:pt x="0" y="1"/>
                    </a:cubicBezTo>
                    <a:cubicBezTo>
                      <a:pt x="0" y="1"/>
                      <a:pt x="0" y="2"/>
                      <a:pt x="0" y="2"/>
                    </a:cubicBezTo>
                    <a:cubicBezTo>
                      <a:pt x="0" y="3"/>
                      <a:pt x="1" y="3"/>
                      <a:pt x="1" y="3"/>
                    </a:cubicBezTo>
                    <a:cubicBezTo>
                      <a:pt x="1" y="4"/>
                      <a:pt x="2" y="4"/>
                      <a:pt x="2" y="4"/>
                    </a:cubicBezTo>
                    <a:cubicBezTo>
                      <a:pt x="3" y="4"/>
                      <a:pt x="3" y="3"/>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2" name="Freeform 354"/>
              <p:cNvSpPr>
                <a:spLocks noChangeArrowheads="1"/>
              </p:cNvSpPr>
              <p:nvPr/>
            </p:nvSpPr>
            <p:spPr bwMode="auto">
              <a:xfrm>
                <a:off x="1141" y="1008"/>
                <a:ext cx="7" cy="7"/>
              </a:xfrm>
              <a:custGeom>
                <a:avLst/>
                <a:gdLst>
                  <a:gd name="T0" fmla="*/ 469 w 3"/>
                  <a:gd name="T1" fmla="*/ 355 h 3"/>
                  <a:gd name="T2" fmla="*/ 152 w 3"/>
                  <a:gd name="T3" fmla="*/ 469 h 3"/>
                  <a:gd name="T4" fmla="*/ 0 w 3"/>
                  <a:gd name="T5" fmla="*/ 152 h 3"/>
                  <a:gd name="T6" fmla="*/ 355 w 3"/>
                  <a:gd name="T7" fmla="*/ 0 h 3"/>
                  <a:gd name="T8" fmla="*/ 469 w 3"/>
                  <a:gd name="T9" fmla="*/ 355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2"/>
                    </a:moveTo>
                    <a:cubicBezTo>
                      <a:pt x="2" y="3"/>
                      <a:pt x="2" y="3"/>
                      <a:pt x="1" y="3"/>
                    </a:cubicBezTo>
                    <a:cubicBezTo>
                      <a:pt x="0" y="2"/>
                      <a:pt x="0" y="1"/>
                      <a:pt x="0" y="1"/>
                    </a:cubicBezTo>
                    <a:cubicBezTo>
                      <a:pt x="1" y="0"/>
                      <a:pt x="1" y="0"/>
                      <a:pt x="2" y="0"/>
                    </a:cubicBezTo>
                    <a:cubicBezTo>
                      <a:pt x="3" y="1"/>
                      <a:pt x="3" y="2"/>
                      <a:pt x="3"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3" name="Freeform 355"/>
              <p:cNvSpPr>
                <a:spLocks noChangeArrowheads="1"/>
              </p:cNvSpPr>
              <p:nvPr/>
            </p:nvSpPr>
            <p:spPr bwMode="auto">
              <a:xfrm>
                <a:off x="1141" y="1008"/>
                <a:ext cx="7" cy="7"/>
              </a:xfrm>
              <a:custGeom>
                <a:avLst/>
                <a:gdLst>
                  <a:gd name="T0" fmla="*/ 469 w 3"/>
                  <a:gd name="T1" fmla="*/ 355 h 3"/>
                  <a:gd name="T2" fmla="*/ 469 w 3"/>
                  <a:gd name="T3" fmla="*/ 355 h 3"/>
                  <a:gd name="T4" fmla="*/ 355 w 3"/>
                  <a:gd name="T5" fmla="*/ 469 h 3"/>
                  <a:gd name="T6" fmla="*/ 152 w 3"/>
                  <a:gd name="T7" fmla="*/ 469 h 3"/>
                  <a:gd name="T8" fmla="*/ 0 w 3"/>
                  <a:gd name="T9" fmla="*/ 355 h 3"/>
                  <a:gd name="T10" fmla="*/ 0 w 3"/>
                  <a:gd name="T11" fmla="*/ 152 h 3"/>
                  <a:gd name="T12" fmla="*/ 152 w 3"/>
                  <a:gd name="T13" fmla="*/ 0 h 3"/>
                  <a:gd name="T14" fmla="*/ 355 w 3"/>
                  <a:gd name="T15" fmla="*/ 0 h 3"/>
                  <a:gd name="T16" fmla="*/ 469 w 3"/>
                  <a:gd name="T17" fmla="*/ 152 h 3"/>
                  <a:gd name="T18" fmla="*/ 469 w 3"/>
                  <a:gd name="T19" fmla="*/ 355 h 3"/>
                  <a:gd name="T20" fmla="*/ 469 w 3"/>
                  <a:gd name="T21" fmla="*/ 355 h 3"/>
                  <a:gd name="T22" fmla="*/ 469 w 3"/>
                  <a:gd name="T23" fmla="*/ 355 h 3"/>
                  <a:gd name="T24" fmla="*/ 469 w 3"/>
                  <a:gd name="T25" fmla="*/ 152 h 3"/>
                  <a:gd name="T26" fmla="*/ 355 w 3"/>
                  <a:gd name="T27" fmla="*/ 0 h 3"/>
                  <a:gd name="T28" fmla="*/ 152 w 3"/>
                  <a:gd name="T29" fmla="*/ 0 h 3"/>
                  <a:gd name="T30" fmla="*/ 0 w 3"/>
                  <a:gd name="T31" fmla="*/ 152 h 3"/>
                  <a:gd name="T32" fmla="*/ 0 w 3"/>
                  <a:gd name="T33" fmla="*/ 355 h 3"/>
                  <a:gd name="T34" fmla="*/ 152 w 3"/>
                  <a:gd name="T35" fmla="*/ 469 h 3"/>
                  <a:gd name="T36" fmla="*/ 355 w 3"/>
                  <a:gd name="T37" fmla="*/ 469 h 3"/>
                  <a:gd name="T38" fmla="*/ 469 w 3"/>
                  <a:gd name="T39" fmla="*/ 355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3" y="2"/>
                    </a:moveTo>
                    <a:cubicBezTo>
                      <a:pt x="3" y="2"/>
                      <a:pt x="3" y="2"/>
                      <a:pt x="3" y="2"/>
                    </a:cubicBezTo>
                    <a:cubicBezTo>
                      <a:pt x="2" y="3"/>
                      <a:pt x="2" y="3"/>
                      <a:pt x="2" y="3"/>
                    </a:cubicBezTo>
                    <a:cubicBezTo>
                      <a:pt x="2" y="3"/>
                      <a:pt x="1" y="3"/>
                      <a:pt x="1" y="3"/>
                    </a:cubicBezTo>
                    <a:cubicBezTo>
                      <a:pt x="1" y="2"/>
                      <a:pt x="0" y="2"/>
                      <a:pt x="0" y="2"/>
                    </a:cubicBezTo>
                    <a:cubicBezTo>
                      <a:pt x="0" y="1"/>
                      <a:pt x="0" y="1"/>
                      <a:pt x="0" y="1"/>
                    </a:cubicBezTo>
                    <a:cubicBezTo>
                      <a:pt x="0" y="0"/>
                      <a:pt x="1" y="0"/>
                      <a:pt x="1" y="0"/>
                    </a:cubicBezTo>
                    <a:cubicBezTo>
                      <a:pt x="1" y="0"/>
                      <a:pt x="2" y="0"/>
                      <a:pt x="2" y="0"/>
                    </a:cubicBezTo>
                    <a:cubicBezTo>
                      <a:pt x="2" y="0"/>
                      <a:pt x="3" y="1"/>
                      <a:pt x="3" y="1"/>
                    </a:cubicBezTo>
                    <a:cubicBezTo>
                      <a:pt x="3" y="2"/>
                      <a:pt x="3" y="2"/>
                      <a:pt x="3" y="2"/>
                    </a:cubicBezTo>
                    <a:cubicBezTo>
                      <a:pt x="3" y="2"/>
                      <a:pt x="3" y="2"/>
                      <a:pt x="3" y="2"/>
                    </a:cubicBezTo>
                    <a:cubicBezTo>
                      <a:pt x="3" y="2"/>
                      <a:pt x="3" y="2"/>
                      <a:pt x="3" y="2"/>
                    </a:cubicBezTo>
                    <a:cubicBezTo>
                      <a:pt x="3" y="2"/>
                      <a:pt x="3" y="2"/>
                      <a:pt x="3" y="1"/>
                    </a:cubicBezTo>
                    <a:cubicBezTo>
                      <a:pt x="3" y="1"/>
                      <a:pt x="2" y="0"/>
                      <a:pt x="2" y="0"/>
                    </a:cubicBezTo>
                    <a:cubicBezTo>
                      <a:pt x="2" y="0"/>
                      <a:pt x="1" y="0"/>
                      <a:pt x="1" y="0"/>
                    </a:cubicBezTo>
                    <a:cubicBezTo>
                      <a:pt x="1" y="0"/>
                      <a:pt x="0" y="0"/>
                      <a:pt x="0" y="1"/>
                    </a:cubicBezTo>
                    <a:cubicBezTo>
                      <a:pt x="0" y="1"/>
                      <a:pt x="0" y="1"/>
                      <a:pt x="0" y="2"/>
                    </a:cubicBezTo>
                    <a:cubicBezTo>
                      <a:pt x="0" y="2"/>
                      <a:pt x="1" y="3"/>
                      <a:pt x="1" y="3"/>
                    </a:cubicBezTo>
                    <a:cubicBezTo>
                      <a:pt x="1" y="3"/>
                      <a:pt x="2" y="3"/>
                      <a:pt x="2" y="3"/>
                    </a:cubicBezTo>
                    <a:cubicBezTo>
                      <a:pt x="2" y="3"/>
                      <a:pt x="3" y="3"/>
                      <a:pt x="3"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4" name="Freeform 356"/>
              <p:cNvSpPr>
                <a:spLocks noChangeArrowheads="1"/>
              </p:cNvSpPr>
              <p:nvPr/>
            </p:nvSpPr>
            <p:spPr bwMode="auto">
              <a:xfrm>
                <a:off x="1133" y="1015"/>
                <a:ext cx="10" cy="10"/>
              </a:xfrm>
              <a:custGeom>
                <a:avLst/>
                <a:gdLst>
                  <a:gd name="T0" fmla="*/ 655 w 4"/>
                  <a:gd name="T1" fmla="*/ 655 h 4"/>
                  <a:gd name="T2" fmla="*/ 262 w 4"/>
                  <a:gd name="T3" fmla="*/ 655 h 4"/>
                  <a:gd name="T4" fmla="*/ 262 w 4"/>
                  <a:gd name="T5" fmla="*/ 262 h 4"/>
                  <a:gd name="T6" fmla="*/ 655 w 4"/>
                  <a:gd name="T7" fmla="*/ 262 h 4"/>
                  <a:gd name="T8" fmla="*/ 655 w 4"/>
                  <a:gd name="T9" fmla="*/ 655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3"/>
                    </a:moveTo>
                    <a:cubicBezTo>
                      <a:pt x="3" y="4"/>
                      <a:pt x="2" y="4"/>
                      <a:pt x="1" y="3"/>
                    </a:cubicBezTo>
                    <a:cubicBezTo>
                      <a:pt x="1" y="3"/>
                      <a:pt x="0" y="2"/>
                      <a:pt x="1" y="1"/>
                    </a:cubicBezTo>
                    <a:cubicBezTo>
                      <a:pt x="1" y="0"/>
                      <a:pt x="2" y="0"/>
                      <a:pt x="3" y="1"/>
                    </a:cubicBezTo>
                    <a:cubicBezTo>
                      <a:pt x="3" y="1"/>
                      <a:pt x="4" y="2"/>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5" name="Freeform 357"/>
              <p:cNvSpPr>
                <a:spLocks noChangeArrowheads="1"/>
              </p:cNvSpPr>
              <p:nvPr/>
            </p:nvSpPr>
            <p:spPr bwMode="auto">
              <a:xfrm>
                <a:off x="1136" y="1015"/>
                <a:ext cx="5" cy="10"/>
              </a:xfrm>
              <a:custGeom>
                <a:avLst/>
                <a:gdLst>
                  <a:gd name="T0" fmla="*/ 467 w 2"/>
                  <a:gd name="T1" fmla="*/ 655 h 4"/>
                  <a:gd name="T2" fmla="*/ 467 w 2"/>
                  <a:gd name="T3" fmla="*/ 655 h 4"/>
                  <a:gd name="T4" fmla="*/ 467 w 2"/>
                  <a:gd name="T5" fmla="*/ 967 h 4"/>
                  <a:gd name="T6" fmla="*/ 0 w 2"/>
                  <a:gd name="T7" fmla="*/ 655 h 4"/>
                  <a:gd name="T8" fmla="*/ 0 w 2"/>
                  <a:gd name="T9" fmla="*/ 467 h 4"/>
                  <a:gd name="T10" fmla="*/ 0 w 2"/>
                  <a:gd name="T11" fmla="*/ 262 h 4"/>
                  <a:gd name="T12" fmla="*/ 0 w 2"/>
                  <a:gd name="T13" fmla="*/ 0 h 4"/>
                  <a:gd name="T14" fmla="*/ 467 w 2"/>
                  <a:gd name="T15" fmla="*/ 262 h 4"/>
                  <a:gd name="T16" fmla="*/ 467 w 2"/>
                  <a:gd name="T17" fmla="*/ 467 h 4"/>
                  <a:gd name="T18" fmla="*/ 467 w 2"/>
                  <a:gd name="T19" fmla="*/ 655 h 4"/>
                  <a:gd name="T20" fmla="*/ 467 w 2"/>
                  <a:gd name="T21" fmla="*/ 655 h 4"/>
                  <a:gd name="T22" fmla="*/ 467 w 2"/>
                  <a:gd name="T23" fmla="*/ 655 h 4"/>
                  <a:gd name="T24" fmla="*/ 467 w 2"/>
                  <a:gd name="T25" fmla="*/ 467 h 4"/>
                  <a:gd name="T26" fmla="*/ 467 w 2"/>
                  <a:gd name="T27" fmla="*/ 262 h 4"/>
                  <a:gd name="T28" fmla="*/ 0 w 2"/>
                  <a:gd name="T29" fmla="*/ 0 h 4"/>
                  <a:gd name="T30" fmla="*/ 0 w 2"/>
                  <a:gd name="T31" fmla="*/ 262 h 4"/>
                  <a:gd name="T32" fmla="*/ 0 w 2"/>
                  <a:gd name="T33" fmla="*/ 467 h 4"/>
                  <a:gd name="T34" fmla="*/ 0 w 2"/>
                  <a:gd name="T35" fmla="*/ 655 h 4"/>
                  <a:gd name="T36" fmla="*/ 467 w 2"/>
                  <a:gd name="T37" fmla="*/ 967 h 4"/>
                  <a:gd name="T38" fmla="*/ 467 w 2"/>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4"/>
                  <a:gd name="T62" fmla="*/ 2 w 2"/>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4">
                    <a:moveTo>
                      <a:pt x="2" y="3"/>
                    </a:moveTo>
                    <a:cubicBezTo>
                      <a:pt x="2" y="3"/>
                      <a:pt x="2" y="3"/>
                      <a:pt x="2" y="3"/>
                    </a:cubicBezTo>
                    <a:cubicBezTo>
                      <a:pt x="2" y="3"/>
                      <a:pt x="2" y="3"/>
                      <a:pt x="2" y="4"/>
                    </a:cubicBezTo>
                    <a:cubicBezTo>
                      <a:pt x="1" y="4"/>
                      <a:pt x="1" y="4"/>
                      <a:pt x="0" y="3"/>
                    </a:cubicBezTo>
                    <a:cubicBezTo>
                      <a:pt x="0" y="3"/>
                      <a:pt x="0" y="3"/>
                      <a:pt x="0" y="2"/>
                    </a:cubicBezTo>
                    <a:cubicBezTo>
                      <a:pt x="0" y="2"/>
                      <a:pt x="0" y="1"/>
                      <a:pt x="0" y="1"/>
                    </a:cubicBezTo>
                    <a:cubicBezTo>
                      <a:pt x="0" y="1"/>
                      <a:pt x="0" y="0"/>
                      <a:pt x="0" y="0"/>
                    </a:cubicBezTo>
                    <a:cubicBezTo>
                      <a:pt x="1" y="0"/>
                      <a:pt x="1" y="0"/>
                      <a:pt x="2" y="1"/>
                    </a:cubicBezTo>
                    <a:cubicBezTo>
                      <a:pt x="2" y="1"/>
                      <a:pt x="2" y="1"/>
                      <a:pt x="2" y="2"/>
                    </a:cubicBezTo>
                    <a:cubicBezTo>
                      <a:pt x="2" y="2"/>
                      <a:pt x="2" y="2"/>
                      <a:pt x="2" y="3"/>
                    </a:cubicBezTo>
                    <a:cubicBezTo>
                      <a:pt x="2" y="3"/>
                      <a:pt x="2" y="3"/>
                      <a:pt x="2" y="3"/>
                    </a:cubicBezTo>
                    <a:cubicBezTo>
                      <a:pt x="2" y="3"/>
                      <a:pt x="2" y="3"/>
                      <a:pt x="2" y="3"/>
                    </a:cubicBezTo>
                    <a:cubicBezTo>
                      <a:pt x="2" y="2"/>
                      <a:pt x="2" y="2"/>
                      <a:pt x="2" y="2"/>
                    </a:cubicBezTo>
                    <a:cubicBezTo>
                      <a:pt x="2" y="1"/>
                      <a:pt x="2" y="1"/>
                      <a:pt x="2" y="1"/>
                    </a:cubicBezTo>
                    <a:cubicBezTo>
                      <a:pt x="1" y="0"/>
                      <a:pt x="1" y="0"/>
                      <a:pt x="0" y="0"/>
                    </a:cubicBezTo>
                    <a:cubicBezTo>
                      <a:pt x="0" y="0"/>
                      <a:pt x="0" y="1"/>
                      <a:pt x="0" y="1"/>
                    </a:cubicBezTo>
                    <a:cubicBezTo>
                      <a:pt x="0" y="1"/>
                      <a:pt x="0" y="2"/>
                      <a:pt x="0" y="2"/>
                    </a:cubicBezTo>
                    <a:cubicBezTo>
                      <a:pt x="0" y="3"/>
                      <a:pt x="0" y="3"/>
                      <a:pt x="0" y="3"/>
                    </a:cubicBezTo>
                    <a:cubicBezTo>
                      <a:pt x="1" y="4"/>
                      <a:pt x="1" y="4"/>
                      <a:pt x="2" y="4"/>
                    </a:cubicBezTo>
                    <a:cubicBezTo>
                      <a:pt x="2" y="4"/>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6" name="Freeform 358"/>
              <p:cNvSpPr>
                <a:spLocks noChangeArrowheads="1"/>
              </p:cNvSpPr>
              <p:nvPr/>
            </p:nvSpPr>
            <p:spPr bwMode="auto">
              <a:xfrm>
                <a:off x="1145" y="1001"/>
                <a:ext cx="5" cy="5"/>
              </a:xfrm>
              <a:custGeom>
                <a:avLst/>
                <a:gdLst>
                  <a:gd name="T0" fmla="*/ 467 w 2"/>
                  <a:gd name="T1" fmla="*/ 467 h 2"/>
                  <a:gd name="T2" fmla="*/ 262 w 2"/>
                  <a:gd name="T3" fmla="*/ 467 h 2"/>
                  <a:gd name="T4" fmla="*/ 0 w 2"/>
                  <a:gd name="T5" fmla="*/ 0 h 2"/>
                  <a:gd name="T6" fmla="*/ 262 w 2"/>
                  <a:gd name="T7" fmla="*/ 0 h 2"/>
                  <a:gd name="T8" fmla="*/ 467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cubicBezTo>
                      <a:pt x="2" y="2"/>
                      <a:pt x="1" y="2"/>
                      <a:pt x="1" y="2"/>
                    </a:cubicBezTo>
                    <a:cubicBezTo>
                      <a:pt x="0" y="2"/>
                      <a:pt x="0" y="1"/>
                      <a:pt x="0" y="0"/>
                    </a:cubicBezTo>
                    <a:cubicBezTo>
                      <a:pt x="0" y="0"/>
                      <a:pt x="1" y="0"/>
                      <a:pt x="1" y="0"/>
                    </a:cubicBezTo>
                    <a:cubicBezTo>
                      <a:pt x="2" y="0"/>
                      <a:pt x="2" y="1"/>
                      <a:pt x="2"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7" name="Freeform 359"/>
              <p:cNvSpPr>
                <a:spLocks noChangeArrowheads="1"/>
              </p:cNvSpPr>
              <p:nvPr/>
            </p:nvSpPr>
            <p:spPr bwMode="auto">
              <a:xfrm>
                <a:off x="1145" y="1001"/>
                <a:ext cx="5" cy="5"/>
              </a:xfrm>
              <a:custGeom>
                <a:avLst/>
                <a:gdLst>
                  <a:gd name="T0" fmla="*/ 467 w 2"/>
                  <a:gd name="T1" fmla="*/ 467 h 2"/>
                  <a:gd name="T2" fmla="*/ 467 w 2"/>
                  <a:gd name="T3" fmla="*/ 467 h 2"/>
                  <a:gd name="T4" fmla="*/ 262 w 2"/>
                  <a:gd name="T5" fmla="*/ 467 h 2"/>
                  <a:gd name="T6" fmla="*/ 262 w 2"/>
                  <a:gd name="T7" fmla="*/ 467 h 2"/>
                  <a:gd name="T8" fmla="*/ 0 w 2"/>
                  <a:gd name="T9" fmla="*/ 262 h 2"/>
                  <a:gd name="T10" fmla="*/ 0 w 2"/>
                  <a:gd name="T11" fmla="*/ 0 h 2"/>
                  <a:gd name="T12" fmla="*/ 262 w 2"/>
                  <a:gd name="T13" fmla="*/ 0 h 2"/>
                  <a:gd name="T14" fmla="*/ 262 w 2"/>
                  <a:gd name="T15" fmla="*/ 0 h 2"/>
                  <a:gd name="T16" fmla="*/ 467 w 2"/>
                  <a:gd name="T17" fmla="*/ 262 h 2"/>
                  <a:gd name="T18" fmla="*/ 467 w 2"/>
                  <a:gd name="T19" fmla="*/ 467 h 2"/>
                  <a:gd name="T20" fmla="*/ 467 w 2"/>
                  <a:gd name="T21" fmla="*/ 467 h 2"/>
                  <a:gd name="T22" fmla="*/ 467 w 2"/>
                  <a:gd name="T23" fmla="*/ 467 h 2"/>
                  <a:gd name="T24" fmla="*/ 467 w 2"/>
                  <a:gd name="T25" fmla="*/ 262 h 2"/>
                  <a:gd name="T26" fmla="*/ 262 w 2"/>
                  <a:gd name="T27" fmla="*/ 0 h 2"/>
                  <a:gd name="T28" fmla="*/ 262 w 2"/>
                  <a:gd name="T29" fmla="*/ 0 h 2"/>
                  <a:gd name="T30" fmla="*/ 0 w 2"/>
                  <a:gd name="T31" fmla="*/ 0 h 2"/>
                  <a:gd name="T32" fmla="*/ 0 w 2"/>
                  <a:gd name="T33" fmla="*/ 262 h 2"/>
                  <a:gd name="T34" fmla="*/ 262 w 2"/>
                  <a:gd name="T35" fmla="*/ 467 h 2"/>
                  <a:gd name="T36" fmla="*/ 262 w 2"/>
                  <a:gd name="T37" fmla="*/ 467 h 2"/>
                  <a:gd name="T38" fmla="*/ 467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2"/>
                    </a:moveTo>
                    <a:cubicBezTo>
                      <a:pt x="2" y="2"/>
                      <a:pt x="2" y="2"/>
                      <a:pt x="2" y="2"/>
                    </a:cubicBezTo>
                    <a:cubicBezTo>
                      <a:pt x="2" y="2"/>
                      <a:pt x="2" y="2"/>
                      <a:pt x="1" y="2"/>
                    </a:cubicBezTo>
                    <a:cubicBezTo>
                      <a:pt x="1" y="2"/>
                      <a:pt x="1" y="2"/>
                      <a:pt x="1" y="2"/>
                    </a:cubicBezTo>
                    <a:cubicBezTo>
                      <a:pt x="0" y="2"/>
                      <a:pt x="0" y="2"/>
                      <a:pt x="0" y="1"/>
                    </a:cubicBezTo>
                    <a:cubicBezTo>
                      <a:pt x="0" y="1"/>
                      <a:pt x="0" y="1"/>
                      <a:pt x="0" y="0"/>
                    </a:cubicBezTo>
                    <a:cubicBezTo>
                      <a:pt x="0" y="0"/>
                      <a:pt x="0" y="0"/>
                      <a:pt x="1" y="0"/>
                    </a:cubicBezTo>
                    <a:cubicBezTo>
                      <a:pt x="1" y="0"/>
                      <a:pt x="1" y="0"/>
                      <a:pt x="1" y="0"/>
                    </a:cubicBezTo>
                    <a:cubicBezTo>
                      <a:pt x="2" y="0"/>
                      <a:pt x="2" y="0"/>
                      <a:pt x="2" y="1"/>
                    </a:cubicBezTo>
                    <a:cubicBezTo>
                      <a:pt x="2" y="1"/>
                      <a:pt x="2" y="1"/>
                      <a:pt x="2" y="2"/>
                    </a:cubicBezTo>
                    <a:cubicBezTo>
                      <a:pt x="2" y="2"/>
                      <a:pt x="2" y="2"/>
                      <a:pt x="2" y="2"/>
                    </a:cubicBezTo>
                    <a:cubicBezTo>
                      <a:pt x="2" y="2"/>
                      <a:pt x="2" y="2"/>
                      <a:pt x="2" y="2"/>
                    </a:cubicBezTo>
                    <a:cubicBezTo>
                      <a:pt x="2" y="1"/>
                      <a:pt x="2" y="1"/>
                      <a:pt x="2" y="1"/>
                    </a:cubicBezTo>
                    <a:cubicBezTo>
                      <a:pt x="2" y="0"/>
                      <a:pt x="2" y="0"/>
                      <a:pt x="1" y="0"/>
                    </a:cubicBezTo>
                    <a:cubicBezTo>
                      <a:pt x="1" y="0"/>
                      <a:pt x="1" y="0"/>
                      <a:pt x="1" y="0"/>
                    </a:cubicBezTo>
                    <a:cubicBezTo>
                      <a:pt x="0" y="0"/>
                      <a:pt x="0" y="0"/>
                      <a:pt x="0" y="0"/>
                    </a:cubicBezTo>
                    <a:cubicBezTo>
                      <a:pt x="0" y="1"/>
                      <a:pt x="0" y="1"/>
                      <a:pt x="0" y="1"/>
                    </a:cubicBezTo>
                    <a:cubicBezTo>
                      <a:pt x="0" y="2"/>
                      <a:pt x="0" y="2"/>
                      <a:pt x="1" y="2"/>
                    </a:cubicBezTo>
                    <a:cubicBezTo>
                      <a:pt x="1" y="2"/>
                      <a:pt x="1" y="2"/>
                      <a:pt x="1" y="2"/>
                    </a:cubicBezTo>
                    <a:cubicBezTo>
                      <a:pt x="2" y="2"/>
                      <a:pt x="2" y="2"/>
                      <a:pt x="2"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8" name="Freeform 360"/>
              <p:cNvSpPr>
                <a:spLocks noChangeArrowheads="1"/>
              </p:cNvSpPr>
              <p:nvPr/>
            </p:nvSpPr>
            <p:spPr bwMode="auto">
              <a:xfrm>
                <a:off x="1148" y="994"/>
                <a:ext cx="4" cy="5"/>
              </a:xfrm>
              <a:custGeom>
                <a:avLst/>
                <a:gdLst>
                  <a:gd name="T0" fmla="*/ 64 w 2"/>
                  <a:gd name="T1" fmla="*/ 262 h 2"/>
                  <a:gd name="T2" fmla="*/ 64 w 2"/>
                  <a:gd name="T3" fmla="*/ 467 h 2"/>
                  <a:gd name="T4" fmla="*/ 0 w 2"/>
                  <a:gd name="T5" fmla="*/ 262 h 2"/>
                  <a:gd name="T6" fmla="*/ 64 w 2"/>
                  <a:gd name="T7" fmla="*/ 0 h 2"/>
                  <a:gd name="T8" fmla="*/ 64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2"/>
                      <a:pt x="1" y="2"/>
                      <a:pt x="1" y="2"/>
                    </a:cubicBezTo>
                    <a:cubicBezTo>
                      <a:pt x="0" y="1"/>
                      <a:pt x="0" y="1"/>
                      <a:pt x="0" y="1"/>
                    </a:cubicBezTo>
                    <a:cubicBezTo>
                      <a:pt x="0" y="0"/>
                      <a:pt x="1" y="0"/>
                      <a:pt x="1" y="0"/>
                    </a:cubicBezTo>
                    <a:cubicBezTo>
                      <a:pt x="1" y="1"/>
                      <a:pt x="2"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59" name="Freeform 361"/>
              <p:cNvSpPr>
                <a:spLocks noChangeArrowheads="1"/>
              </p:cNvSpPr>
              <p:nvPr/>
            </p:nvSpPr>
            <p:spPr bwMode="auto">
              <a:xfrm>
                <a:off x="1148" y="994"/>
                <a:ext cx="4" cy="5"/>
              </a:xfrm>
              <a:custGeom>
                <a:avLst/>
                <a:gdLst>
                  <a:gd name="T0" fmla="*/ 64 w 2"/>
                  <a:gd name="T1" fmla="*/ 262 h 2"/>
                  <a:gd name="T2" fmla="*/ 64 w 2"/>
                  <a:gd name="T3" fmla="*/ 262 h 2"/>
                  <a:gd name="T4" fmla="*/ 64 w 2"/>
                  <a:gd name="T5" fmla="*/ 467 h 2"/>
                  <a:gd name="T6" fmla="*/ 64 w 2"/>
                  <a:gd name="T7" fmla="*/ 467 h 2"/>
                  <a:gd name="T8" fmla="*/ 0 w 2"/>
                  <a:gd name="T9" fmla="*/ 262 h 2"/>
                  <a:gd name="T10" fmla="*/ 0 w 2"/>
                  <a:gd name="T11" fmla="*/ 262 h 2"/>
                  <a:gd name="T12" fmla="*/ 64 w 2"/>
                  <a:gd name="T13" fmla="*/ 0 h 2"/>
                  <a:gd name="T14" fmla="*/ 64 w 2"/>
                  <a:gd name="T15" fmla="*/ 0 h 2"/>
                  <a:gd name="T16" fmla="*/ 64 w 2"/>
                  <a:gd name="T17" fmla="*/ 262 h 2"/>
                  <a:gd name="T18" fmla="*/ 64 w 2"/>
                  <a:gd name="T19" fmla="*/ 262 h 2"/>
                  <a:gd name="T20" fmla="*/ 64 w 2"/>
                  <a:gd name="T21" fmla="*/ 262 h 2"/>
                  <a:gd name="T22" fmla="*/ 64 w 2"/>
                  <a:gd name="T23" fmla="*/ 262 h 2"/>
                  <a:gd name="T24" fmla="*/ 64 w 2"/>
                  <a:gd name="T25" fmla="*/ 262 h 2"/>
                  <a:gd name="T26" fmla="*/ 64 w 2"/>
                  <a:gd name="T27" fmla="*/ 0 h 2"/>
                  <a:gd name="T28" fmla="*/ 64 w 2"/>
                  <a:gd name="T29" fmla="*/ 0 h 2"/>
                  <a:gd name="T30" fmla="*/ 0 w 2"/>
                  <a:gd name="T31" fmla="*/ 262 h 2"/>
                  <a:gd name="T32" fmla="*/ 0 w 2"/>
                  <a:gd name="T33" fmla="*/ 262 h 2"/>
                  <a:gd name="T34" fmla="*/ 64 w 2"/>
                  <a:gd name="T35" fmla="*/ 467 h 2"/>
                  <a:gd name="T36" fmla="*/ 64 w 2"/>
                  <a:gd name="T37" fmla="*/ 467 h 2"/>
                  <a:gd name="T38" fmla="*/ 64 w 2"/>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1"/>
                    </a:moveTo>
                    <a:cubicBezTo>
                      <a:pt x="1" y="1"/>
                      <a:pt x="1" y="1"/>
                      <a:pt x="1" y="1"/>
                    </a:cubicBezTo>
                    <a:cubicBezTo>
                      <a:pt x="1" y="2"/>
                      <a:pt x="1" y="2"/>
                      <a:pt x="1" y="2"/>
                    </a:cubicBezTo>
                    <a:cubicBezTo>
                      <a:pt x="1" y="2"/>
                      <a:pt x="1" y="2"/>
                      <a:pt x="1" y="2"/>
                    </a:cubicBezTo>
                    <a:cubicBezTo>
                      <a:pt x="0" y="2"/>
                      <a:pt x="0" y="1"/>
                      <a:pt x="0" y="1"/>
                    </a:cubicBezTo>
                    <a:cubicBezTo>
                      <a:pt x="0" y="1"/>
                      <a:pt x="0" y="1"/>
                      <a:pt x="0" y="1"/>
                    </a:cubicBezTo>
                    <a:cubicBezTo>
                      <a:pt x="0" y="0"/>
                      <a:pt x="0" y="0"/>
                      <a:pt x="1" y="0"/>
                    </a:cubicBezTo>
                    <a:cubicBezTo>
                      <a:pt x="1" y="0"/>
                      <a:pt x="1" y="0"/>
                      <a:pt x="1" y="0"/>
                    </a:cubicBezTo>
                    <a:cubicBezTo>
                      <a:pt x="1" y="0"/>
                      <a:pt x="1" y="1"/>
                      <a:pt x="1" y="1"/>
                    </a:cubicBezTo>
                    <a:cubicBezTo>
                      <a:pt x="2" y="1"/>
                      <a:pt x="2" y="1"/>
                      <a:pt x="1" y="1"/>
                    </a:cubicBezTo>
                    <a:cubicBezTo>
                      <a:pt x="1" y="1"/>
                      <a:pt x="1" y="1"/>
                      <a:pt x="1" y="1"/>
                    </a:cubicBezTo>
                    <a:cubicBezTo>
                      <a:pt x="1" y="1"/>
                      <a:pt x="1" y="1"/>
                      <a:pt x="1" y="1"/>
                    </a:cubicBezTo>
                    <a:cubicBezTo>
                      <a:pt x="2" y="1"/>
                      <a:pt x="2" y="1"/>
                      <a:pt x="1" y="1"/>
                    </a:cubicBezTo>
                    <a:cubicBezTo>
                      <a:pt x="1" y="1"/>
                      <a:pt x="1" y="0"/>
                      <a:pt x="1" y="0"/>
                    </a:cubicBezTo>
                    <a:cubicBezTo>
                      <a:pt x="1" y="0"/>
                      <a:pt x="1" y="0"/>
                      <a:pt x="1" y="0"/>
                    </a:cubicBezTo>
                    <a:cubicBezTo>
                      <a:pt x="0" y="0"/>
                      <a:pt x="0" y="0"/>
                      <a:pt x="0" y="1"/>
                    </a:cubicBezTo>
                    <a:cubicBezTo>
                      <a:pt x="0" y="1"/>
                      <a:pt x="0" y="1"/>
                      <a:pt x="0" y="1"/>
                    </a:cubicBezTo>
                    <a:cubicBezTo>
                      <a:pt x="0" y="1"/>
                      <a:pt x="0" y="2"/>
                      <a:pt x="1" y="2"/>
                    </a:cubicBezTo>
                    <a:cubicBezTo>
                      <a:pt x="1" y="2"/>
                      <a:pt x="1" y="2"/>
                      <a:pt x="1" y="2"/>
                    </a:cubicBezTo>
                    <a:cubicBezTo>
                      <a:pt x="1" y="2"/>
                      <a:pt x="1" y="2"/>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0" name="Freeform 362"/>
              <p:cNvSpPr>
                <a:spLocks noChangeArrowheads="1"/>
              </p:cNvSpPr>
              <p:nvPr/>
            </p:nvSpPr>
            <p:spPr bwMode="auto">
              <a:xfrm>
                <a:off x="1148" y="987"/>
                <a:ext cx="4" cy="5"/>
              </a:xfrm>
              <a:custGeom>
                <a:avLst/>
                <a:gdLst>
                  <a:gd name="T0" fmla="*/ 64 w 2"/>
                  <a:gd name="T1" fmla="*/ 262 h 2"/>
                  <a:gd name="T2" fmla="*/ 64 w 2"/>
                  <a:gd name="T3" fmla="*/ 467 h 2"/>
                  <a:gd name="T4" fmla="*/ 0 w 2"/>
                  <a:gd name="T5" fmla="*/ 262 h 2"/>
                  <a:gd name="T6" fmla="*/ 64 w 2"/>
                  <a:gd name="T7" fmla="*/ 262 h 2"/>
                  <a:gd name="T8" fmla="*/ 64 w 2"/>
                  <a:gd name="T9" fmla="*/ 26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1"/>
                    </a:moveTo>
                    <a:cubicBezTo>
                      <a:pt x="1" y="2"/>
                      <a:pt x="1" y="2"/>
                      <a:pt x="1" y="2"/>
                    </a:cubicBezTo>
                    <a:cubicBezTo>
                      <a:pt x="0" y="2"/>
                      <a:pt x="0" y="1"/>
                      <a:pt x="0" y="1"/>
                    </a:cubicBezTo>
                    <a:cubicBezTo>
                      <a:pt x="1" y="0"/>
                      <a:pt x="1" y="0"/>
                      <a:pt x="1" y="1"/>
                    </a:cubicBezTo>
                    <a:cubicBezTo>
                      <a:pt x="1" y="1"/>
                      <a:pt x="2"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1" name="Freeform 363"/>
              <p:cNvSpPr>
                <a:spLocks noChangeArrowheads="1"/>
              </p:cNvSpPr>
              <p:nvPr/>
            </p:nvSpPr>
            <p:spPr bwMode="auto">
              <a:xfrm>
                <a:off x="1148" y="987"/>
                <a:ext cx="4" cy="5"/>
              </a:xfrm>
              <a:custGeom>
                <a:avLst/>
                <a:gdLst>
                  <a:gd name="T0" fmla="*/ 64 w 2"/>
                  <a:gd name="T1" fmla="*/ 262 h 2"/>
                  <a:gd name="T2" fmla="*/ 64 w 2"/>
                  <a:gd name="T3" fmla="*/ 262 h 2"/>
                  <a:gd name="T4" fmla="*/ 64 w 2"/>
                  <a:gd name="T5" fmla="*/ 467 h 2"/>
                  <a:gd name="T6" fmla="*/ 64 w 2"/>
                  <a:gd name="T7" fmla="*/ 467 h 2"/>
                  <a:gd name="T8" fmla="*/ 0 w 2"/>
                  <a:gd name="T9" fmla="*/ 262 h 2"/>
                  <a:gd name="T10" fmla="*/ 0 w 2"/>
                  <a:gd name="T11" fmla="*/ 262 h 2"/>
                  <a:gd name="T12" fmla="*/ 64 w 2"/>
                  <a:gd name="T13" fmla="*/ 262 h 2"/>
                  <a:gd name="T14" fmla="*/ 64 w 2"/>
                  <a:gd name="T15" fmla="*/ 262 h 2"/>
                  <a:gd name="T16" fmla="*/ 64 w 2"/>
                  <a:gd name="T17" fmla="*/ 262 h 2"/>
                  <a:gd name="T18" fmla="*/ 64 w 2"/>
                  <a:gd name="T19" fmla="*/ 262 h 2"/>
                  <a:gd name="T20" fmla="*/ 64 w 2"/>
                  <a:gd name="T21" fmla="*/ 262 h 2"/>
                  <a:gd name="T22" fmla="*/ 128 w 2"/>
                  <a:gd name="T23" fmla="*/ 262 h 2"/>
                  <a:gd name="T24" fmla="*/ 128 w 2"/>
                  <a:gd name="T25" fmla="*/ 262 h 2"/>
                  <a:gd name="T26" fmla="*/ 64 w 2"/>
                  <a:gd name="T27" fmla="*/ 262 h 2"/>
                  <a:gd name="T28" fmla="*/ 64 w 2"/>
                  <a:gd name="T29" fmla="*/ 0 h 2"/>
                  <a:gd name="T30" fmla="*/ 0 w 2"/>
                  <a:gd name="T31" fmla="*/ 262 h 2"/>
                  <a:gd name="T32" fmla="*/ 0 w 2"/>
                  <a:gd name="T33" fmla="*/ 262 h 2"/>
                  <a:gd name="T34" fmla="*/ 64 w 2"/>
                  <a:gd name="T35" fmla="*/ 467 h 2"/>
                  <a:gd name="T36" fmla="*/ 64 w 2"/>
                  <a:gd name="T37" fmla="*/ 467 h 2"/>
                  <a:gd name="T38" fmla="*/ 128 w 2"/>
                  <a:gd name="T39" fmla="*/ 262 h 2"/>
                  <a:gd name="T40" fmla="*/ 64 w 2"/>
                  <a:gd name="T41" fmla="*/ 262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
                  <a:gd name="T64" fmla="*/ 0 h 2"/>
                  <a:gd name="T65" fmla="*/ 2 w 2"/>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 h="2">
                    <a:moveTo>
                      <a:pt x="1" y="1"/>
                    </a:moveTo>
                    <a:cubicBezTo>
                      <a:pt x="1" y="1"/>
                      <a:pt x="1" y="1"/>
                      <a:pt x="1" y="1"/>
                    </a:cubicBezTo>
                    <a:cubicBezTo>
                      <a:pt x="1" y="2"/>
                      <a:pt x="1" y="2"/>
                      <a:pt x="1" y="2"/>
                    </a:cubicBezTo>
                    <a:cubicBezTo>
                      <a:pt x="1" y="2"/>
                      <a:pt x="1" y="2"/>
                      <a:pt x="1" y="2"/>
                    </a:cubicBezTo>
                    <a:cubicBezTo>
                      <a:pt x="1" y="2"/>
                      <a:pt x="1" y="1"/>
                      <a:pt x="0" y="1"/>
                    </a:cubicBezTo>
                    <a:cubicBezTo>
                      <a:pt x="0" y="1"/>
                      <a:pt x="0" y="1"/>
                      <a:pt x="0" y="1"/>
                    </a:cubicBezTo>
                    <a:cubicBezTo>
                      <a:pt x="1" y="1"/>
                      <a:pt x="1" y="1"/>
                      <a:pt x="1" y="1"/>
                    </a:cubicBezTo>
                    <a:cubicBezTo>
                      <a:pt x="1" y="0"/>
                      <a:pt x="1" y="1"/>
                      <a:pt x="1" y="1"/>
                    </a:cubicBezTo>
                    <a:cubicBezTo>
                      <a:pt x="1" y="1"/>
                      <a:pt x="1" y="1"/>
                      <a:pt x="1" y="1"/>
                    </a:cubicBezTo>
                    <a:cubicBezTo>
                      <a:pt x="2" y="1"/>
                      <a:pt x="2" y="1"/>
                      <a:pt x="1" y="1"/>
                    </a:cubicBezTo>
                    <a:cubicBezTo>
                      <a:pt x="1" y="1"/>
                      <a:pt x="1" y="1"/>
                      <a:pt x="1" y="1"/>
                    </a:cubicBezTo>
                    <a:cubicBezTo>
                      <a:pt x="2" y="1"/>
                      <a:pt x="2" y="1"/>
                      <a:pt x="2" y="1"/>
                    </a:cubicBezTo>
                    <a:cubicBezTo>
                      <a:pt x="2" y="1"/>
                      <a:pt x="2" y="1"/>
                      <a:pt x="2" y="1"/>
                    </a:cubicBezTo>
                    <a:cubicBezTo>
                      <a:pt x="1" y="1"/>
                      <a:pt x="1" y="1"/>
                      <a:pt x="1" y="1"/>
                    </a:cubicBezTo>
                    <a:cubicBezTo>
                      <a:pt x="1" y="0"/>
                      <a:pt x="1" y="0"/>
                      <a:pt x="1" y="0"/>
                    </a:cubicBezTo>
                    <a:cubicBezTo>
                      <a:pt x="1" y="1"/>
                      <a:pt x="1" y="1"/>
                      <a:pt x="0" y="1"/>
                    </a:cubicBezTo>
                    <a:cubicBezTo>
                      <a:pt x="0" y="1"/>
                      <a:pt x="0" y="1"/>
                      <a:pt x="0" y="1"/>
                    </a:cubicBezTo>
                    <a:cubicBezTo>
                      <a:pt x="1" y="1"/>
                      <a:pt x="1" y="2"/>
                      <a:pt x="1" y="2"/>
                    </a:cubicBezTo>
                    <a:cubicBezTo>
                      <a:pt x="1" y="2"/>
                      <a:pt x="1" y="2"/>
                      <a:pt x="1" y="2"/>
                    </a:cubicBezTo>
                    <a:cubicBezTo>
                      <a:pt x="1" y="2"/>
                      <a:pt x="1" y="2"/>
                      <a:pt x="2" y="1"/>
                    </a:cubicBezTo>
                    <a:lnTo>
                      <a:pt x="1" y="1"/>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2" name="Freeform 364"/>
              <p:cNvSpPr>
                <a:spLocks noChangeArrowheads="1"/>
              </p:cNvSpPr>
              <p:nvPr/>
            </p:nvSpPr>
            <p:spPr bwMode="auto">
              <a:xfrm>
                <a:off x="1105" y="1032"/>
                <a:ext cx="10" cy="9"/>
              </a:xfrm>
              <a:custGeom>
                <a:avLst/>
                <a:gdLst>
                  <a:gd name="T0" fmla="*/ 655 w 4"/>
                  <a:gd name="T1" fmla="*/ 409 h 4"/>
                  <a:gd name="T2" fmla="*/ 262 w 4"/>
                  <a:gd name="T3" fmla="*/ 511 h 4"/>
                  <a:gd name="T4" fmla="*/ 262 w 4"/>
                  <a:gd name="T5" fmla="*/ 126 h 4"/>
                  <a:gd name="T6" fmla="*/ 655 w 4"/>
                  <a:gd name="T7" fmla="*/ 126 h 4"/>
                  <a:gd name="T8" fmla="*/ 655 w 4"/>
                  <a:gd name="T9" fmla="*/ 409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3"/>
                    </a:moveTo>
                    <a:cubicBezTo>
                      <a:pt x="3" y="4"/>
                      <a:pt x="2" y="4"/>
                      <a:pt x="1" y="4"/>
                    </a:cubicBezTo>
                    <a:cubicBezTo>
                      <a:pt x="0" y="3"/>
                      <a:pt x="0" y="2"/>
                      <a:pt x="1" y="1"/>
                    </a:cubicBezTo>
                    <a:cubicBezTo>
                      <a:pt x="1" y="0"/>
                      <a:pt x="2" y="0"/>
                      <a:pt x="3" y="1"/>
                    </a:cubicBezTo>
                    <a:cubicBezTo>
                      <a:pt x="4" y="1"/>
                      <a:pt x="4" y="3"/>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3" name="Freeform 365"/>
              <p:cNvSpPr>
                <a:spLocks noChangeArrowheads="1"/>
              </p:cNvSpPr>
              <p:nvPr/>
            </p:nvSpPr>
            <p:spPr bwMode="auto">
              <a:xfrm>
                <a:off x="1105" y="1032"/>
                <a:ext cx="10" cy="9"/>
              </a:xfrm>
              <a:custGeom>
                <a:avLst/>
                <a:gdLst>
                  <a:gd name="T0" fmla="*/ 655 w 4"/>
                  <a:gd name="T1" fmla="*/ 409 h 4"/>
                  <a:gd name="T2" fmla="*/ 655 w 4"/>
                  <a:gd name="T3" fmla="*/ 409 h 4"/>
                  <a:gd name="T4" fmla="*/ 467 w 4"/>
                  <a:gd name="T5" fmla="*/ 511 h 4"/>
                  <a:gd name="T6" fmla="*/ 262 w 4"/>
                  <a:gd name="T7" fmla="*/ 409 h 4"/>
                  <a:gd name="T8" fmla="*/ 262 w 4"/>
                  <a:gd name="T9" fmla="*/ 283 h 4"/>
                  <a:gd name="T10" fmla="*/ 262 w 4"/>
                  <a:gd name="T11" fmla="*/ 126 h 4"/>
                  <a:gd name="T12" fmla="*/ 467 w 4"/>
                  <a:gd name="T13" fmla="*/ 0 h 4"/>
                  <a:gd name="T14" fmla="*/ 655 w 4"/>
                  <a:gd name="T15" fmla="*/ 126 h 4"/>
                  <a:gd name="T16" fmla="*/ 967 w 4"/>
                  <a:gd name="T17" fmla="*/ 283 h 4"/>
                  <a:gd name="T18" fmla="*/ 655 w 4"/>
                  <a:gd name="T19" fmla="*/ 409 h 4"/>
                  <a:gd name="T20" fmla="*/ 655 w 4"/>
                  <a:gd name="T21" fmla="*/ 409 h 4"/>
                  <a:gd name="T22" fmla="*/ 655 w 4"/>
                  <a:gd name="T23" fmla="*/ 409 h 4"/>
                  <a:gd name="T24" fmla="*/ 967 w 4"/>
                  <a:gd name="T25" fmla="*/ 283 h 4"/>
                  <a:gd name="T26" fmla="*/ 655 w 4"/>
                  <a:gd name="T27" fmla="*/ 126 h 4"/>
                  <a:gd name="T28" fmla="*/ 467 w 4"/>
                  <a:gd name="T29" fmla="*/ 0 h 4"/>
                  <a:gd name="T30" fmla="*/ 262 w 4"/>
                  <a:gd name="T31" fmla="*/ 126 h 4"/>
                  <a:gd name="T32" fmla="*/ 262 w 4"/>
                  <a:gd name="T33" fmla="*/ 283 h 4"/>
                  <a:gd name="T34" fmla="*/ 262 w 4"/>
                  <a:gd name="T35" fmla="*/ 511 h 4"/>
                  <a:gd name="T36" fmla="*/ 467 w 4"/>
                  <a:gd name="T37" fmla="*/ 511 h 4"/>
                  <a:gd name="T38" fmla="*/ 655 w 4"/>
                  <a:gd name="T39" fmla="*/ 409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4"/>
                  <a:gd name="T62" fmla="*/ 4 w 4"/>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4">
                    <a:moveTo>
                      <a:pt x="3" y="3"/>
                    </a:moveTo>
                    <a:cubicBezTo>
                      <a:pt x="3" y="3"/>
                      <a:pt x="3" y="3"/>
                      <a:pt x="3" y="3"/>
                    </a:cubicBezTo>
                    <a:cubicBezTo>
                      <a:pt x="3" y="4"/>
                      <a:pt x="3" y="4"/>
                      <a:pt x="2" y="4"/>
                    </a:cubicBezTo>
                    <a:cubicBezTo>
                      <a:pt x="2" y="4"/>
                      <a:pt x="2" y="4"/>
                      <a:pt x="1" y="3"/>
                    </a:cubicBezTo>
                    <a:cubicBezTo>
                      <a:pt x="1" y="3"/>
                      <a:pt x="1" y="3"/>
                      <a:pt x="1" y="2"/>
                    </a:cubicBezTo>
                    <a:cubicBezTo>
                      <a:pt x="0" y="2"/>
                      <a:pt x="1" y="1"/>
                      <a:pt x="1" y="1"/>
                    </a:cubicBezTo>
                    <a:cubicBezTo>
                      <a:pt x="1" y="1"/>
                      <a:pt x="1" y="0"/>
                      <a:pt x="2" y="0"/>
                    </a:cubicBezTo>
                    <a:cubicBezTo>
                      <a:pt x="2" y="0"/>
                      <a:pt x="3" y="0"/>
                      <a:pt x="3" y="1"/>
                    </a:cubicBezTo>
                    <a:cubicBezTo>
                      <a:pt x="3" y="1"/>
                      <a:pt x="4" y="1"/>
                      <a:pt x="4" y="2"/>
                    </a:cubicBezTo>
                    <a:cubicBezTo>
                      <a:pt x="4" y="2"/>
                      <a:pt x="4" y="3"/>
                      <a:pt x="3" y="3"/>
                    </a:cubicBezTo>
                    <a:cubicBezTo>
                      <a:pt x="3" y="3"/>
                      <a:pt x="3" y="3"/>
                      <a:pt x="3" y="3"/>
                    </a:cubicBezTo>
                    <a:cubicBezTo>
                      <a:pt x="3" y="3"/>
                      <a:pt x="3" y="3"/>
                      <a:pt x="3" y="3"/>
                    </a:cubicBezTo>
                    <a:cubicBezTo>
                      <a:pt x="4" y="3"/>
                      <a:pt x="4" y="2"/>
                      <a:pt x="4" y="2"/>
                    </a:cubicBezTo>
                    <a:cubicBezTo>
                      <a:pt x="4" y="1"/>
                      <a:pt x="3" y="1"/>
                      <a:pt x="3" y="1"/>
                    </a:cubicBezTo>
                    <a:cubicBezTo>
                      <a:pt x="3" y="0"/>
                      <a:pt x="2" y="0"/>
                      <a:pt x="2" y="0"/>
                    </a:cubicBezTo>
                    <a:cubicBezTo>
                      <a:pt x="1" y="0"/>
                      <a:pt x="1" y="1"/>
                      <a:pt x="1" y="1"/>
                    </a:cubicBezTo>
                    <a:cubicBezTo>
                      <a:pt x="1" y="1"/>
                      <a:pt x="0" y="2"/>
                      <a:pt x="1" y="2"/>
                    </a:cubicBezTo>
                    <a:cubicBezTo>
                      <a:pt x="1" y="3"/>
                      <a:pt x="1" y="3"/>
                      <a:pt x="1" y="4"/>
                    </a:cubicBezTo>
                    <a:cubicBezTo>
                      <a:pt x="2" y="4"/>
                      <a:pt x="2" y="4"/>
                      <a:pt x="2" y="4"/>
                    </a:cubicBezTo>
                    <a:cubicBezTo>
                      <a:pt x="3" y="4"/>
                      <a:pt x="3" y="4"/>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4" name="Freeform 366"/>
              <p:cNvSpPr>
                <a:spLocks noChangeArrowheads="1"/>
              </p:cNvSpPr>
              <p:nvPr/>
            </p:nvSpPr>
            <p:spPr bwMode="auto">
              <a:xfrm>
                <a:off x="1148" y="982"/>
                <a:ext cx="2" cy="3"/>
              </a:xfrm>
              <a:custGeom>
                <a:avLst/>
                <a:gdLst>
                  <a:gd name="T0" fmla="*/ 64 w 1"/>
                  <a:gd name="T1" fmla="*/ 729 h 1"/>
                  <a:gd name="T2" fmla="*/ 64 w 1"/>
                  <a:gd name="T3" fmla="*/ 729 h 1"/>
                  <a:gd name="T4" fmla="*/ 0 w 1"/>
                  <a:gd name="T5" fmla="*/ 0 h 1"/>
                  <a:gd name="T6" fmla="*/ 64 w 1"/>
                  <a:gd name="T7" fmla="*/ 0 h 1"/>
                  <a:gd name="T8" fmla="*/ 64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1" y="1"/>
                      <a:pt x="1" y="1"/>
                    </a:cubicBezTo>
                    <a:cubicBezTo>
                      <a:pt x="0" y="1"/>
                      <a:pt x="0" y="0"/>
                      <a:pt x="0" y="0"/>
                    </a:cubicBezTo>
                    <a:cubicBezTo>
                      <a:pt x="0" y="0"/>
                      <a:pt x="1" y="0"/>
                      <a:pt x="1" y="0"/>
                    </a:cubicBezTo>
                    <a:cubicBezTo>
                      <a:pt x="1" y="0"/>
                      <a:pt x="1" y="0"/>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5" name="Freeform 367"/>
              <p:cNvSpPr>
                <a:spLocks noChangeArrowheads="1"/>
              </p:cNvSpPr>
              <p:nvPr/>
            </p:nvSpPr>
            <p:spPr bwMode="auto">
              <a:xfrm>
                <a:off x="1148" y="982"/>
                <a:ext cx="2" cy="3"/>
              </a:xfrm>
              <a:custGeom>
                <a:avLst/>
                <a:gdLst>
                  <a:gd name="T0" fmla="*/ 64 w 1"/>
                  <a:gd name="T1" fmla="*/ 729 h 1"/>
                  <a:gd name="T2" fmla="*/ 64 w 1"/>
                  <a:gd name="T3" fmla="*/ 729 h 1"/>
                  <a:gd name="T4" fmla="*/ 64 w 1"/>
                  <a:gd name="T5" fmla="*/ 729 h 1"/>
                  <a:gd name="T6" fmla="*/ 64 w 1"/>
                  <a:gd name="T7" fmla="*/ 729 h 1"/>
                  <a:gd name="T8" fmla="*/ 0 w 1"/>
                  <a:gd name="T9" fmla="*/ 0 h 1"/>
                  <a:gd name="T10" fmla="*/ 0 w 1"/>
                  <a:gd name="T11" fmla="*/ 0 h 1"/>
                  <a:gd name="T12" fmla="*/ 64 w 1"/>
                  <a:gd name="T13" fmla="*/ 0 h 1"/>
                  <a:gd name="T14" fmla="*/ 64 w 1"/>
                  <a:gd name="T15" fmla="*/ 0 h 1"/>
                  <a:gd name="T16" fmla="*/ 64 w 1"/>
                  <a:gd name="T17" fmla="*/ 0 h 1"/>
                  <a:gd name="T18" fmla="*/ 64 w 1"/>
                  <a:gd name="T19" fmla="*/ 729 h 1"/>
                  <a:gd name="T20" fmla="*/ 64 w 1"/>
                  <a:gd name="T21" fmla="*/ 729 h 1"/>
                  <a:gd name="T22" fmla="*/ 64 w 1"/>
                  <a:gd name="T23" fmla="*/ 729 h 1"/>
                  <a:gd name="T24" fmla="*/ 64 w 1"/>
                  <a:gd name="T25" fmla="*/ 0 h 1"/>
                  <a:gd name="T26" fmla="*/ 64 w 1"/>
                  <a:gd name="T27" fmla="*/ 0 h 1"/>
                  <a:gd name="T28" fmla="*/ 64 w 1"/>
                  <a:gd name="T29" fmla="*/ 0 h 1"/>
                  <a:gd name="T30" fmla="*/ 0 w 1"/>
                  <a:gd name="T31" fmla="*/ 0 h 1"/>
                  <a:gd name="T32" fmla="*/ 0 w 1"/>
                  <a:gd name="T33" fmla="*/ 0 h 1"/>
                  <a:gd name="T34" fmla="*/ 64 w 1"/>
                  <a:gd name="T35" fmla="*/ 729 h 1"/>
                  <a:gd name="T36" fmla="*/ 64 w 1"/>
                  <a:gd name="T37" fmla="*/ 729 h 1"/>
                  <a:gd name="T38" fmla="*/ 64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1" y="1"/>
                    </a:cubicBezTo>
                    <a:cubicBezTo>
                      <a:pt x="1" y="1"/>
                      <a:pt x="1" y="1"/>
                      <a:pt x="1"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0" y="0"/>
                      <a:pt x="0" y="0"/>
                      <a:pt x="0" y="0"/>
                    </a:cubicBezTo>
                    <a:cubicBezTo>
                      <a:pt x="0" y="0"/>
                      <a:pt x="0" y="0"/>
                      <a:pt x="0" y="0"/>
                    </a:cubicBezTo>
                    <a:cubicBezTo>
                      <a:pt x="0" y="1"/>
                      <a:pt x="0" y="1"/>
                      <a:pt x="1" y="1"/>
                    </a:cubicBezTo>
                    <a:cubicBezTo>
                      <a:pt x="1" y="1"/>
                      <a:pt x="1" y="1"/>
                      <a:pt x="1"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6" name="Freeform 368"/>
              <p:cNvSpPr>
                <a:spLocks noChangeArrowheads="1"/>
              </p:cNvSpPr>
              <p:nvPr/>
            </p:nvSpPr>
            <p:spPr bwMode="auto">
              <a:xfrm>
                <a:off x="1096" y="1036"/>
                <a:ext cx="7" cy="8"/>
              </a:xfrm>
              <a:custGeom>
                <a:avLst/>
                <a:gdLst>
                  <a:gd name="T0" fmla="*/ 355 w 3"/>
                  <a:gd name="T1" fmla="*/ 1059 h 3"/>
                  <a:gd name="T2" fmla="*/ 152 w 3"/>
                  <a:gd name="T3" fmla="*/ 1059 h 3"/>
                  <a:gd name="T4" fmla="*/ 0 w 3"/>
                  <a:gd name="T5" fmla="*/ 0 h 3"/>
                  <a:gd name="T6" fmla="*/ 355 w 3"/>
                  <a:gd name="T7" fmla="*/ 0 h 3"/>
                  <a:gd name="T8" fmla="*/ 355 w 3"/>
                  <a:gd name="T9" fmla="*/ 1059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3"/>
                    </a:moveTo>
                    <a:cubicBezTo>
                      <a:pt x="2" y="3"/>
                      <a:pt x="1" y="3"/>
                      <a:pt x="1" y="3"/>
                    </a:cubicBezTo>
                    <a:cubicBezTo>
                      <a:pt x="0" y="2"/>
                      <a:pt x="0" y="1"/>
                      <a:pt x="0" y="0"/>
                    </a:cubicBezTo>
                    <a:cubicBezTo>
                      <a:pt x="1" y="0"/>
                      <a:pt x="2" y="0"/>
                      <a:pt x="2" y="0"/>
                    </a:cubicBezTo>
                    <a:cubicBezTo>
                      <a:pt x="3" y="1"/>
                      <a:pt x="3" y="2"/>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7" name="Freeform 369"/>
              <p:cNvSpPr>
                <a:spLocks noChangeArrowheads="1"/>
              </p:cNvSpPr>
              <p:nvPr/>
            </p:nvSpPr>
            <p:spPr bwMode="auto">
              <a:xfrm>
                <a:off x="1096" y="1036"/>
                <a:ext cx="7" cy="8"/>
              </a:xfrm>
              <a:custGeom>
                <a:avLst/>
                <a:gdLst>
                  <a:gd name="T0" fmla="*/ 355 w 3"/>
                  <a:gd name="T1" fmla="*/ 1059 h 3"/>
                  <a:gd name="T2" fmla="*/ 355 w 3"/>
                  <a:gd name="T3" fmla="*/ 1059 h 3"/>
                  <a:gd name="T4" fmla="*/ 355 w 3"/>
                  <a:gd name="T5" fmla="*/ 1059 h 3"/>
                  <a:gd name="T6" fmla="*/ 152 w 3"/>
                  <a:gd name="T7" fmla="*/ 1059 h 3"/>
                  <a:gd name="T8" fmla="*/ 0 w 3"/>
                  <a:gd name="T9" fmla="*/ 661 h 3"/>
                  <a:gd name="T10" fmla="*/ 0 w 3"/>
                  <a:gd name="T11" fmla="*/ 0 h 3"/>
                  <a:gd name="T12" fmla="*/ 152 w 3"/>
                  <a:gd name="T13" fmla="*/ 0 h 3"/>
                  <a:gd name="T14" fmla="*/ 355 w 3"/>
                  <a:gd name="T15" fmla="*/ 0 h 3"/>
                  <a:gd name="T16" fmla="*/ 469 w 3"/>
                  <a:gd name="T17" fmla="*/ 397 h 3"/>
                  <a:gd name="T18" fmla="*/ 355 w 3"/>
                  <a:gd name="T19" fmla="*/ 1059 h 3"/>
                  <a:gd name="T20" fmla="*/ 355 w 3"/>
                  <a:gd name="T21" fmla="*/ 1059 h 3"/>
                  <a:gd name="T22" fmla="*/ 355 w 3"/>
                  <a:gd name="T23" fmla="*/ 1059 h 3"/>
                  <a:gd name="T24" fmla="*/ 469 w 3"/>
                  <a:gd name="T25" fmla="*/ 397 h 3"/>
                  <a:gd name="T26" fmla="*/ 355 w 3"/>
                  <a:gd name="T27" fmla="*/ 0 h 3"/>
                  <a:gd name="T28" fmla="*/ 152 w 3"/>
                  <a:gd name="T29" fmla="*/ 0 h 3"/>
                  <a:gd name="T30" fmla="*/ 0 w 3"/>
                  <a:gd name="T31" fmla="*/ 0 h 3"/>
                  <a:gd name="T32" fmla="*/ 0 w 3"/>
                  <a:gd name="T33" fmla="*/ 661 h 3"/>
                  <a:gd name="T34" fmla="*/ 152 w 3"/>
                  <a:gd name="T35" fmla="*/ 1059 h 3"/>
                  <a:gd name="T36" fmla="*/ 355 w 3"/>
                  <a:gd name="T37" fmla="*/ 1059 h 3"/>
                  <a:gd name="T38" fmla="*/ 355 w 3"/>
                  <a:gd name="T39" fmla="*/ 105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2" y="3"/>
                    </a:moveTo>
                    <a:cubicBezTo>
                      <a:pt x="2" y="3"/>
                      <a:pt x="2" y="3"/>
                      <a:pt x="2" y="3"/>
                    </a:cubicBezTo>
                    <a:cubicBezTo>
                      <a:pt x="2" y="3"/>
                      <a:pt x="2" y="3"/>
                      <a:pt x="2" y="3"/>
                    </a:cubicBezTo>
                    <a:cubicBezTo>
                      <a:pt x="1" y="3"/>
                      <a:pt x="1" y="3"/>
                      <a:pt x="1" y="3"/>
                    </a:cubicBezTo>
                    <a:cubicBezTo>
                      <a:pt x="0" y="2"/>
                      <a:pt x="0" y="2"/>
                      <a:pt x="0" y="2"/>
                    </a:cubicBezTo>
                    <a:cubicBezTo>
                      <a:pt x="0" y="1"/>
                      <a:pt x="0" y="1"/>
                      <a:pt x="0" y="0"/>
                    </a:cubicBezTo>
                    <a:cubicBezTo>
                      <a:pt x="0" y="0"/>
                      <a:pt x="1" y="0"/>
                      <a:pt x="1" y="0"/>
                    </a:cubicBezTo>
                    <a:cubicBezTo>
                      <a:pt x="1" y="0"/>
                      <a:pt x="2" y="0"/>
                      <a:pt x="2" y="0"/>
                    </a:cubicBezTo>
                    <a:cubicBezTo>
                      <a:pt x="2" y="1"/>
                      <a:pt x="3" y="1"/>
                      <a:pt x="3" y="1"/>
                    </a:cubicBezTo>
                    <a:cubicBezTo>
                      <a:pt x="3" y="2"/>
                      <a:pt x="3" y="2"/>
                      <a:pt x="2" y="3"/>
                    </a:cubicBezTo>
                    <a:cubicBezTo>
                      <a:pt x="2" y="3"/>
                      <a:pt x="2" y="3"/>
                      <a:pt x="2" y="3"/>
                    </a:cubicBezTo>
                    <a:cubicBezTo>
                      <a:pt x="2" y="3"/>
                      <a:pt x="2" y="3"/>
                      <a:pt x="2" y="3"/>
                    </a:cubicBezTo>
                    <a:cubicBezTo>
                      <a:pt x="3" y="2"/>
                      <a:pt x="3" y="2"/>
                      <a:pt x="3" y="1"/>
                    </a:cubicBezTo>
                    <a:cubicBezTo>
                      <a:pt x="3" y="1"/>
                      <a:pt x="2" y="0"/>
                      <a:pt x="2" y="0"/>
                    </a:cubicBezTo>
                    <a:cubicBezTo>
                      <a:pt x="2" y="0"/>
                      <a:pt x="1" y="0"/>
                      <a:pt x="1" y="0"/>
                    </a:cubicBezTo>
                    <a:cubicBezTo>
                      <a:pt x="1" y="0"/>
                      <a:pt x="0" y="0"/>
                      <a:pt x="0" y="0"/>
                    </a:cubicBezTo>
                    <a:cubicBezTo>
                      <a:pt x="0" y="1"/>
                      <a:pt x="0" y="1"/>
                      <a:pt x="0" y="2"/>
                    </a:cubicBezTo>
                    <a:cubicBezTo>
                      <a:pt x="0" y="2"/>
                      <a:pt x="0" y="2"/>
                      <a:pt x="1" y="3"/>
                    </a:cubicBezTo>
                    <a:cubicBezTo>
                      <a:pt x="1" y="3"/>
                      <a:pt x="1" y="3"/>
                      <a:pt x="2" y="3"/>
                    </a:cubicBezTo>
                    <a:cubicBezTo>
                      <a:pt x="2" y="3"/>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8" name="Freeform 370"/>
              <p:cNvSpPr>
                <a:spLocks noChangeArrowheads="1"/>
              </p:cNvSpPr>
              <p:nvPr/>
            </p:nvSpPr>
            <p:spPr bwMode="auto">
              <a:xfrm>
                <a:off x="1084" y="1036"/>
                <a:ext cx="7" cy="10"/>
              </a:xfrm>
              <a:custGeom>
                <a:avLst/>
                <a:gdLst>
                  <a:gd name="T0" fmla="*/ 469 w 3"/>
                  <a:gd name="T1" fmla="*/ 655 h 4"/>
                  <a:gd name="T2" fmla="*/ 152 w 3"/>
                  <a:gd name="T3" fmla="*/ 655 h 4"/>
                  <a:gd name="T4" fmla="*/ 152 w 3"/>
                  <a:gd name="T5" fmla="*/ 262 h 4"/>
                  <a:gd name="T6" fmla="*/ 355 w 3"/>
                  <a:gd name="T7" fmla="*/ 262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2" y="4"/>
                      <a:pt x="1" y="4"/>
                      <a:pt x="1" y="3"/>
                    </a:cubicBezTo>
                    <a:cubicBezTo>
                      <a:pt x="0" y="2"/>
                      <a:pt x="0" y="2"/>
                      <a:pt x="1" y="1"/>
                    </a:cubicBezTo>
                    <a:cubicBezTo>
                      <a:pt x="1" y="0"/>
                      <a:pt x="2" y="0"/>
                      <a:pt x="2" y="1"/>
                    </a:cubicBezTo>
                    <a:cubicBezTo>
                      <a:pt x="3" y="1"/>
                      <a:pt x="3" y="2"/>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69" name="Freeform 371"/>
              <p:cNvSpPr>
                <a:spLocks noChangeArrowheads="1"/>
              </p:cNvSpPr>
              <p:nvPr/>
            </p:nvSpPr>
            <p:spPr bwMode="auto">
              <a:xfrm>
                <a:off x="1084" y="1036"/>
                <a:ext cx="7" cy="8"/>
              </a:xfrm>
              <a:custGeom>
                <a:avLst/>
                <a:gdLst>
                  <a:gd name="T0" fmla="*/ 469 w 3"/>
                  <a:gd name="T1" fmla="*/ 1059 h 3"/>
                  <a:gd name="T2" fmla="*/ 469 w 3"/>
                  <a:gd name="T3" fmla="*/ 1059 h 3"/>
                  <a:gd name="T4" fmla="*/ 355 w 3"/>
                  <a:gd name="T5" fmla="*/ 1059 h 3"/>
                  <a:gd name="T6" fmla="*/ 152 w 3"/>
                  <a:gd name="T7" fmla="*/ 1059 h 3"/>
                  <a:gd name="T8" fmla="*/ 0 w 3"/>
                  <a:gd name="T9" fmla="*/ 661 h 3"/>
                  <a:gd name="T10" fmla="*/ 152 w 3"/>
                  <a:gd name="T11" fmla="*/ 397 h 3"/>
                  <a:gd name="T12" fmla="*/ 355 w 3"/>
                  <a:gd name="T13" fmla="*/ 0 h 3"/>
                  <a:gd name="T14" fmla="*/ 355 w 3"/>
                  <a:gd name="T15" fmla="*/ 397 h 3"/>
                  <a:gd name="T16" fmla="*/ 469 w 3"/>
                  <a:gd name="T17" fmla="*/ 661 h 3"/>
                  <a:gd name="T18" fmla="*/ 469 w 3"/>
                  <a:gd name="T19" fmla="*/ 1059 h 3"/>
                  <a:gd name="T20" fmla="*/ 469 w 3"/>
                  <a:gd name="T21" fmla="*/ 1059 h 3"/>
                  <a:gd name="T22" fmla="*/ 469 w 3"/>
                  <a:gd name="T23" fmla="*/ 1059 h 3"/>
                  <a:gd name="T24" fmla="*/ 469 w 3"/>
                  <a:gd name="T25" fmla="*/ 661 h 3"/>
                  <a:gd name="T26" fmla="*/ 355 w 3"/>
                  <a:gd name="T27" fmla="*/ 397 h 3"/>
                  <a:gd name="T28" fmla="*/ 355 w 3"/>
                  <a:gd name="T29" fmla="*/ 0 h 3"/>
                  <a:gd name="T30" fmla="*/ 152 w 3"/>
                  <a:gd name="T31" fmla="*/ 397 h 3"/>
                  <a:gd name="T32" fmla="*/ 0 w 3"/>
                  <a:gd name="T33" fmla="*/ 661 h 3"/>
                  <a:gd name="T34" fmla="*/ 152 w 3"/>
                  <a:gd name="T35" fmla="*/ 1059 h 3"/>
                  <a:gd name="T36" fmla="*/ 355 w 3"/>
                  <a:gd name="T37" fmla="*/ 1059 h 3"/>
                  <a:gd name="T38" fmla="*/ 469 w 3"/>
                  <a:gd name="T39" fmla="*/ 105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3"/>
                  <a:gd name="T62" fmla="*/ 3 w 3"/>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3">
                    <a:moveTo>
                      <a:pt x="3" y="3"/>
                    </a:moveTo>
                    <a:cubicBezTo>
                      <a:pt x="3" y="3"/>
                      <a:pt x="3" y="3"/>
                      <a:pt x="3" y="3"/>
                    </a:cubicBezTo>
                    <a:cubicBezTo>
                      <a:pt x="2" y="3"/>
                      <a:pt x="2" y="3"/>
                      <a:pt x="2" y="3"/>
                    </a:cubicBezTo>
                    <a:cubicBezTo>
                      <a:pt x="1" y="3"/>
                      <a:pt x="1" y="3"/>
                      <a:pt x="1" y="3"/>
                    </a:cubicBezTo>
                    <a:cubicBezTo>
                      <a:pt x="1" y="3"/>
                      <a:pt x="0" y="2"/>
                      <a:pt x="0" y="2"/>
                    </a:cubicBezTo>
                    <a:cubicBezTo>
                      <a:pt x="0" y="2"/>
                      <a:pt x="1" y="1"/>
                      <a:pt x="1" y="1"/>
                    </a:cubicBezTo>
                    <a:cubicBezTo>
                      <a:pt x="1" y="1"/>
                      <a:pt x="1" y="0"/>
                      <a:pt x="2" y="0"/>
                    </a:cubicBezTo>
                    <a:cubicBezTo>
                      <a:pt x="2" y="0"/>
                      <a:pt x="2" y="1"/>
                      <a:pt x="2" y="1"/>
                    </a:cubicBezTo>
                    <a:cubicBezTo>
                      <a:pt x="3" y="1"/>
                      <a:pt x="3" y="2"/>
                      <a:pt x="3" y="2"/>
                    </a:cubicBezTo>
                    <a:cubicBezTo>
                      <a:pt x="3" y="2"/>
                      <a:pt x="3" y="3"/>
                      <a:pt x="3" y="3"/>
                    </a:cubicBezTo>
                    <a:cubicBezTo>
                      <a:pt x="3" y="3"/>
                      <a:pt x="3" y="3"/>
                      <a:pt x="3" y="3"/>
                    </a:cubicBezTo>
                    <a:cubicBezTo>
                      <a:pt x="3" y="3"/>
                      <a:pt x="3" y="3"/>
                      <a:pt x="3" y="3"/>
                    </a:cubicBezTo>
                    <a:cubicBezTo>
                      <a:pt x="3" y="3"/>
                      <a:pt x="3" y="2"/>
                      <a:pt x="3" y="2"/>
                    </a:cubicBezTo>
                    <a:cubicBezTo>
                      <a:pt x="3" y="2"/>
                      <a:pt x="3" y="1"/>
                      <a:pt x="2" y="1"/>
                    </a:cubicBezTo>
                    <a:cubicBezTo>
                      <a:pt x="2" y="1"/>
                      <a:pt x="2" y="0"/>
                      <a:pt x="2" y="0"/>
                    </a:cubicBezTo>
                    <a:cubicBezTo>
                      <a:pt x="1" y="0"/>
                      <a:pt x="1" y="1"/>
                      <a:pt x="1" y="1"/>
                    </a:cubicBezTo>
                    <a:cubicBezTo>
                      <a:pt x="1" y="1"/>
                      <a:pt x="0" y="2"/>
                      <a:pt x="0" y="2"/>
                    </a:cubicBezTo>
                    <a:cubicBezTo>
                      <a:pt x="0" y="2"/>
                      <a:pt x="1" y="3"/>
                      <a:pt x="1" y="3"/>
                    </a:cubicBezTo>
                    <a:cubicBezTo>
                      <a:pt x="1" y="3"/>
                      <a:pt x="1" y="3"/>
                      <a:pt x="2" y="3"/>
                    </a:cubicBezTo>
                    <a:cubicBezTo>
                      <a:pt x="2" y="3"/>
                      <a:pt x="2" y="3"/>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0" name="Freeform 372"/>
              <p:cNvSpPr>
                <a:spLocks noChangeArrowheads="1"/>
              </p:cNvSpPr>
              <p:nvPr/>
            </p:nvSpPr>
            <p:spPr bwMode="auto">
              <a:xfrm>
                <a:off x="1077" y="1039"/>
                <a:ext cx="4" cy="5"/>
              </a:xfrm>
              <a:custGeom>
                <a:avLst/>
                <a:gdLst>
                  <a:gd name="T0" fmla="*/ 64 w 2"/>
                  <a:gd name="T1" fmla="*/ 467 h 2"/>
                  <a:gd name="T2" fmla="*/ 0 w 2"/>
                  <a:gd name="T3" fmla="*/ 467 h 2"/>
                  <a:gd name="T4" fmla="*/ 0 w 2"/>
                  <a:gd name="T5" fmla="*/ 0 h 2"/>
                  <a:gd name="T6" fmla="*/ 64 w 2"/>
                  <a:gd name="T7" fmla="*/ 0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1" y="2"/>
                      <a:pt x="0" y="2"/>
                      <a:pt x="0" y="2"/>
                    </a:cubicBezTo>
                    <a:cubicBezTo>
                      <a:pt x="0" y="1"/>
                      <a:pt x="0" y="0"/>
                      <a:pt x="0" y="0"/>
                    </a:cubicBezTo>
                    <a:cubicBezTo>
                      <a:pt x="0" y="0"/>
                      <a:pt x="1" y="0"/>
                      <a:pt x="1" y="0"/>
                    </a:cubicBezTo>
                    <a:cubicBezTo>
                      <a:pt x="2" y="0"/>
                      <a:pt x="2" y="1"/>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1" name="Freeform 373"/>
              <p:cNvSpPr>
                <a:spLocks noChangeArrowheads="1"/>
              </p:cNvSpPr>
              <p:nvPr/>
            </p:nvSpPr>
            <p:spPr bwMode="auto">
              <a:xfrm>
                <a:off x="1077" y="1039"/>
                <a:ext cx="4" cy="5"/>
              </a:xfrm>
              <a:custGeom>
                <a:avLst/>
                <a:gdLst>
                  <a:gd name="T0" fmla="*/ 64 w 2"/>
                  <a:gd name="T1" fmla="*/ 467 h 2"/>
                  <a:gd name="T2" fmla="*/ 64 w 2"/>
                  <a:gd name="T3" fmla="*/ 467 h 2"/>
                  <a:gd name="T4" fmla="*/ 64 w 2"/>
                  <a:gd name="T5" fmla="*/ 467 h 2"/>
                  <a:gd name="T6" fmla="*/ 0 w 2"/>
                  <a:gd name="T7" fmla="*/ 467 h 2"/>
                  <a:gd name="T8" fmla="*/ 0 w 2"/>
                  <a:gd name="T9" fmla="*/ 262 h 2"/>
                  <a:gd name="T10" fmla="*/ 0 w 2"/>
                  <a:gd name="T11" fmla="*/ 0 h 2"/>
                  <a:gd name="T12" fmla="*/ 64 w 2"/>
                  <a:gd name="T13" fmla="*/ 0 h 2"/>
                  <a:gd name="T14" fmla="*/ 64 w 2"/>
                  <a:gd name="T15" fmla="*/ 0 h 2"/>
                  <a:gd name="T16" fmla="*/ 64 w 2"/>
                  <a:gd name="T17" fmla="*/ 262 h 2"/>
                  <a:gd name="T18" fmla="*/ 64 w 2"/>
                  <a:gd name="T19" fmla="*/ 467 h 2"/>
                  <a:gd name="T20" fmla="*/ 64 w 2"/>
                  <a:gd name="T21" fmla="*/ 467 h 2"/>
                  <a:gd name="T22" fmla="*/ 64 w 2"/>
                  <a:gd name="T23" fmla="*/ 467 h 2"/>
                  <a:gd name="T24" fmla="*/ 128 w 2"/>
                  <a:gd name="T25" fmla="*/ 262 h 2"/>
                  <a:gd name="T26" fmla="*/ 64 w 2"/>
                  <a:gd name="T27" fmla="*/ 0 h 2"/>
                  <a:gd name="T28" fmla="*/ 64 w 2"/>
                  <a:gd name="T29" fmla="*/ 0 h 2"/>
                  <a:gd name="T30" fmla="*/ 0 w 2"/>
                  <a:gd name="T31" fmla="*/ 0 h 2"/>
                  <a:gd name="T32" fmla="*/ 0 w 2"/>
                  <a:gd name="T33" fmla="*/ 262 h 2"/>
                  <a:gd name="T34" fmla="*/ 0 w 2"/>
                  <a:gd name="T35" fmla="*/ 467 h 2"/>
                  <a:gd name="T36" fmla="*/ 64 w 2"/>
                  <a:gd name="T37" fmla="*/ 467 h 2"/>
                  <a:gd name="T38" fmla="*/ 64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1" y="2"/>
                      <a:pt x="1" y="2"/>
                    </a:cubicBezTo>
                    <a:cubicBezTo>
                      <a:pt x="0" y="2"/>
                      <a:pt x="0" y="2"/>
                      <a:pt x="0" y="2"/>
                    </a:cubicBezTo>
                    <a:cubicBezTo>
                      <a:pt x="0" y="1"/>
                      <a:pt x="0" y="1"/>
                      <a:pt x="0" y="1"/>
                    </a:cubicBezTo>
                    <a:cubicBezTo>
                      <a:pt x="0" y="0"/>
                      <a:pt x="0" y="0"/>
                      <a:pt x="0" y="0"/>
                    </a:cubicBezTo>
                    <a:cubicBezTo>
                      <a:pt x="0" y="0"/>
                      <a:pt x="0" y="0"/>
                      <a:pt x="1" y="0"/>
                    </a:cubicBezTo>
                    <a:cubicBezTo>
                      <a:pt x="1" y="0"/>
                      <a:pt x="1" y="0"/>
                      <a:pt x="1" y="0"/>
                    </a:cubicBezTo>
                    <a:cubicBezTo>
                      <a:pt x="1" y="0"/>
                      <a:pt x="1" y="1"/>
                      <a:pt x="1" y="1"/>
                    </a:cubicBezTo>
                    <a:cubicBezTo>
                      <a:pt x="1" y="1"/>
                      <a:pt x="1" y="1"/>
                      <a:pt x="1" y="2"/>
                    </a:cubicBezTo>
                    <a:cubicBezTo>
                      <a:pt x="1" y="2"/>
                      <a:pt x="1" y="2"/>
                      <a:pt x="1" y="2"/>
                    </a:cubicBezTo>
                    <a:cubicBezTo>
                      <a:pt x="1" y="2"/>
                      <a:pt x="1" y="2"/>
                      <a:pt x="1" y="2"/>
                    </a:cubicBezTo>
                    <a:cubicBezTo>
                      <a:pt x="1" y="1"/>
                      <a:pt x="2" y="1"/>
                      <a:pt x="2" y="1"/>
                    </a:cubicBezTo>
                    <a:cubicBezTo>
                      <a:pt x="2" y="1"/>
                      <a:pt x="1" y="0"/>
                      <a:pt x="1" y="0"/>
                    </a:cubicBezTo>
                    <a:cubicBezTo>
                      <a:pt x="1" y="0"/>
                      <a:pt x="1" y="0"/>
                      <a:pt x="1" y="0"/>
                    </a:cubicBezTo>
                    <a:cubicBezTo>
                      <a:pt x="0" y="0"/>
                      <a:pt x="0" y="0"/>
                      <a:pt x="0" y="0"/>
                    </a:cubicBezTo>
                    <a:cubicBezTo>
                      <a:pt x="0" y="0"/>
                      <a:pt x="0" y="0"/>
                      <a:pt x="0" y="1"/>
                    </a:cubicBezTo>
                    <a:cubicBezTo>
                      <a:pt x="0" y="1"/>
                      <a:pt x="0" y="1"/>
                      <a:pt x="0" y="2"/>
                    </a:cubicBezTo>
                    <a:cubicBezTo>
                      <a:pt x="0" y="2"/>
                      <a:pt x="0" y="2"/>
                      <a:pt x="1" y="2"/>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2" name="Freeform 374"/>
              <p:cNvSpPr>
                <a:spLocks noChangeArrowheads="1"/>
              </p:cNvSpPr>
              <p:nvPr/>
            </p:nvSpPr>
            <p:spPr bwMode="auto">
              <a:xfrm>
                <a:off x="460" y="791"/>
                <a:ext cx="69" cy="106"/>
              </a:xfrm>
              <a:custGeom>
                <a:avLst/>
                <a:gdLst>
                  <a:gd name="T0" fmla="*/ 2532 w 29"/>
                  <a:gd name="T1" fmla="*/ 7540 h 45"/>
                  <a:gd name="T2" fmla="*/ 2762 w 29"/>
                  <a:gd name="T3" fmla="*/ 2768 h 45"/>
                  <a:gd name="T4" fmla="*/ 2762 w 29"/>
                  <a:gd name="T5" fmla="*/ 7696 h 45"/>
                  <a:gd name="T6" fmla="*/ 5254 w 29"/>
                  <a:gd name="T7" fmla="*/ 0 h 45"/>
                  <a:gd name="T8" fmla="*/ 1994 w 29"/>
                  <a:gd name="T9" fmla="*/ 6680 h 45"/>
                  <a:gd name="T10" fmla="*/ 2532 w 29"/>
                  <a:gd name="T11" fmla="*/ 7540 h 45"/>
                  <a:gd name="T12" fmla="*/ 0 60000 65536"/>
                  <a:gd name="T13" fmla="*/ 0 60000 65536"/>
                  <a:gd name="T14" fmla="*/ 0 60000 65536"/>
                  <a:gd name="T15" fmla="*/ 0 60000 65536"/>
                  <a:gd name="T16" fmla="*/ 0 60000 65536"/>
                  <a:gd name="T17" fmla="*/ 0 60000 65536"/>
                  <a:gd name="T18" fmla="*/ 0 w 29"/>
                  <a:gd name="T19" fmla="*/ 0 h 45"/>
                  <a:gd name="T20" fmla="*/ 29 w 29"/>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29" h="45">
                    <a:moveTo>
                      <a:pt x="14" y="44"/>
                    </a:moveTo>
                    <a:cubicBezTo>
                      <a:pt x="11" y="34"/>
                      <a:pt x="9" y="24"/>
                      <a:pt x="15" y="16"/>
                    </a:cubicBezTo>
                    <a:cubicBezTo>
                      <a:pt x="12" y="26"/>
                      <a:pt x="14" y="34"/>
                      <a:pt x="15" y="45"/>
                    </a:cubicBezTo>
                    <a:cubicBezTo>
                      <a:pt x="19" y="29"/>
                      <a:pt x="17" y="9"/>
                      <a:pt x="29" y="0"/>
                    </a:cubicBezTo>
                    <a:cubicBezTo>
                      <a:pt x="17" y="6"/>
                      <a:pt x="0" y="18"/>
                      <a:pt x="11" y="39"/>
                    </a:cubicBezTo>
                    <a:cubicBezTo>
                      <a:pt x="12" y="42"/>
                      <a:pt x="14" y="44"/>
                      <a:pt x="14" y="4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3" name="Freeform 375"/>
              <p:cNvSpPr>
                <a:spLocks noChangeArrowheads="1"/>
              </p:cNvSpPr>
              <p:nvPr/>
            </p:nvSpPr>
            <p:spPr bwMode="auto">
              <a:xfrm>
                <a:off x="411" y="784"/>
                <a:ext cx="59" cy="85"/>
              </a:xfrm>
              <a:custGeom>
                <a:avLst/>
                <a:gdLst>
                  <a:gd name="T0" fmla="*/ 3809 w 25"/>
                  <a:gd name="T1" fmla="*/ 5570 h 36"/>
                  <a:gd name="T2" fmla="*/ 1777 w 25"/>
                  <a:gd name="T3" fmla="*/ 1896 h 36"/>
                  <a:gd name="T4" fmla="*/ 3653 w 25"/>
                  <a:gd name="T5" fmla="*/ 5570 h 36"/>
                  <a:gd name="T6" fmla="*/ 1392 w 25"/>
                  <a:gd name="T7" fmla="*/ 1778 h 36"/>
                  <a:gd name="T8" fmla="*/ 0 w 25"/>
                  <a:gd name="T9" fmla="*/ 0 h 36"/>
                  <a:gd name="T10" fmla="*/ 3809 w 25"/>
                  <a:gd name="T11" fmla="*/ 5223 h 36"/>
                  <a:gd name="T12" fmla="*/ 3809 w 25"/>
                  <a:gd name="T13" fmla="*/ 5570 h 36"/>
                  <a:gd name="T14" fmla="*/ 0 60000 65536"/>
                  <a:gd name="T15" fmla="*/ 0 60000 65536"/>
                  <a:gd name="T16" fmla="*/ 0 60000 65536"/>
                  <a:gd name="T17" fmla="*/ 0 60000 65536"/>
                  <a:gd name="T18" fmla="*/ 0 60000 65536"/>
                  <a:gd name="T19" fmla="*/ 0 60000 65536"/>
                  <a:gd name="T20" fmla="*/ 0 60000 65536"/>
                  <a:gd name="T21" fmla="*/ 0 w 25"/>
                  <a:gd name="T22" fmla="*/ 0 h 36"/>
                  <a:gd name="T23" fmla="*/ 25 w 2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36">
                    <a:moveTo>
                      <a:pt x="22" y="32"/>
                    </a:moveTo>
                    <a:cubicBezTo>
                      <a:pt x="17" y="22"/>
                      <a:pt x="16" y="17"/>
                      <a:pt x="10" y="11"/>
                    </a:cubicBezTo>
                    <a:cubicBezTo>
                      <a:pt x="13" y="18"/>
                      <a:pt x="17" y="24"/>
                      <a:pt x="21" y="32"/>
                    </a:cubicBezTo>
                    <a:cubicBezTo>
                      <a:pt x="18" y="27"/>
                      <a:pt x="12" y="18"/>
                      <a:pt x="8" y="10"/>
                    </a:cubicBezTo>
                    <a:cubicBezTo>
                      <a:pt x="6" y="6"/>
                      <a:pt x="3" y="3"/>
                      <a:pt x="0" y="0"/>
                    </a:cubicBezTo>
                    <a:cubicBezTo>
                      <a:pt x="6" y="4"/>
                      <a:pt x="18" y="16"/>
                      <a:pt x="22" y="30"/>
                    </a:cubicBezTo>
                    <a:cubicBezTo>
                      <a:pt x="23" y="33"/>
                      <a:pt x="25" y="36"/>
                      <a:pt x="22" y="3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4" name="Freeform 376"/>
              <p:cNvSpPr>
                <a:spLocks noChangeArrowheads="1"/>
              </p:cNvSpPr>
              <p:nvPr/>
            </p:nvSpPr>
            <p:spPr bwMode="auto">
              <a:xfrm>
                <a:off x="380" y="1088"/>
                <a:ext cx="73" cy="50"/>
              </a:xfrm>
              <a:custGeom>
                <a:avLst/>
                <a:gdLst>
                  <a:gd name="T0" fmla="*/ 638 w 31"/>
                  <a:gd name="T1" fmla="*/ 2890 h 21"/>
                  <a:gd name="T2" fmla="*/ 2517 w 31"/>
                  <a:gd name="T3" fmla="*/ 1281 h 21"/>
                  <a:gd name="T4" fmla="*/ 4425 w 31"/>
                  <a:gd name="T5" fmla="*/ 1445 h 21"/>
                  <a:gd name="T6" fmla="*/ 4924 w 31"/>
                  <a:gd name="T7" fmla="*/ 0 h 21"/>
                  <a:gd name="T8" fmla="*/ 3410 w 31"/>
                  <a:gd name="T9" fmla="*/ 2376 h 21"/>
                  <a:gd name="T10" fmla="*/ 638 w 31"/>
                  <a:gd name="T11" fmla="*/ 2890 h 21"/>
                  <a:gd name="T12" fmla="*/ 0 60000 65536"/>
                  <a:gd name="T13" fmla="*/ 0 60000 65536"/>
                  <a:gd name="T14" fmla="*/ 0 60000 65536"/>
                  <a:gd name="T15" fmla="*/ 0 60000 65536"/>
                  <a:gd name="T16" fmla="*/ 0 60000 65536"/>
                  <a:gd name="T17" fmla="*/ 0 60000 65536"/>
                  <a:gd name="T18" fmla="*/ 0 w 31"/>
                  <a:gd name="T19" fmla="*/ 0 h 21"/>
                  <a:gd name="T20" fmla="*/ 31 w 3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1" h="21">
                    <a:moveTo>
                      <a:pt x="4" y="16"/>
                    </a:moveTo>
                    <a:cubicBezTo>
                      <a:pt x="0" y="21"/>
                      <a:pt x="8" y="8"/>
                      <a:pt x="15" y="7"/>
                    </a:cubicBezTo>
                    <a:cubicBezTo>
                      <a:pt x="18" y="7"/>
                      <a:pt x="23" y="10"/>
                      <a:pt x="26" y="8"/>
                    </a:cubicBezTo>
                    <a:cubicBezTo>
                      <a:pt x="28" y="8"/>
                      <a:pt x="30" y="6"/>
                      <a:pt x="29" y="0"/>
                    </a:cubicBezTo>
                    <a:cubicBezTo>
                      <a:pt x="31" y="10"/>
                      <a:pt x="23" y="13"/>
                      <a:pt x="20" y="13"/>
                    </a:cubicBezTo>
                    <a:cubicBezTo>
                      <a:pt x="14" y="14"/>
                      <a:pt x="10" y="11"/>
                      <a:pt x="4" y="16"/>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5" name="Freeform 377"/>
              <p:cNvSpPr>
                <a:spLocks noChangeArrowheads="1"/>
              </p:cNvSpPr>
              <p:nvPr/>
            </p:nvSpPr>
            <p:spPr bwMode="auto">
              <a:xfrm>
                <a:off x="382" y="1003"/>
                <a:ext cx="97" cy="81"/>
              </a:xfrm>
              <a:custGeom>
                <a:avLst/>
                <a:gdLst>
                  <a:gd name="T0" fmla="*/ 6303 w 41"/>
                  <a:gd name="T1" fmla="*/ 931 h 34"/>
                  <a:gd name="T2" fmla="*/ 5418 w 41"/>
                  <a:gd name="T3" fmla="*/ 2004 h 34"/>
                  <a:gd name="T4" fmla="*/ 4885 w 41"/>
                  <a:gd name="T5" fmla="*/ 2935 h 34"/>
                  <a:gd name="T6" fmla="*/ 3693 w 41"/>
                  <a:gd name="T7" fmla="*/ 4893 h 34"/>
                  <a:gd name="T8" fmla="*/ 2451 w 41"/>
                  <a:gd name="T9" fmla="*/ 5830 h 34"/>
                  <a:gd name="T10" fmla="*/ 0 w 41"/>
                  <a:gd name="T11" fmla="*/ 4774 h 34"/>
                  <a:gd name="T12" fmla="*/ 2065 w 41"/>
                  <a:gd name="T13" fmla="*/ 6056 h 34"/>
                  <a:gd name="T14" fmla="*/ 4012 w 41"/>
                  <a:gd name="T15" fmla="*/ 5830 h 34"/>
                  <a:gd name="T16" fmla="*/ 5922 w 41"/>
                  <a:gd name="T17" fmla="*/ 4607 h 34"/>
                  <a:gd name="T18" fmla="*/ 6303 w 41"/>
                  <a:gd name="T19" fmla="*/ 3678 h 34"/>
                  <a:gd name="T20" fmla="*/ 6516 w 41"/>
                  <a:gd name="T21" fmla="*/ 1839 h 34"/>
                  <a:gd name="T22" fmla="*/ 7048 w 41"/>
                  <a:gd name="T23" fmla="*/ 164 h 34"/>
                  <a:gd name="T24" fmla="*/ 6303 w 41"/>
                  <a:gd name="T25" fmla="*/ 931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34"/>
                  <a:gd name="T41" fmla="*/ 41 w 41"/>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34">
                    <a:moveTo>
                      <a:pt x="36" y="5"/>
                    </a:moveTo>
                    <a:cubicBezTo>
                      <a:pt x="35" y="6"/>
                      <a:pt x="32" y="9"/>
                      <a:pt x="31" y="11"/>
                    </a:cubicBezTo>
                    <a:cubicBezTo>
                      <a:pt x="30" y="13"/>
                      <a:pt x="29" y="14"/>
                      <a:pt x="28" y="16"/>
                    </a:cubicBezTo>
                    <a:cubicBezTo>
                      <a:pt x="26" y="20"/>
                      <a:pt x="24" y="24"/>
                      <a:pt x="21" y="27"/>
                    </a:cubicBezTo>
                    <a:cubicBezTo>
                      <a:pt x="19" y="29"/>
                      <a:pt x="18" y="31"/>
                      <a:pt x="14" y="32"/>
                    </a:cubicBezTo>
                    <a:cubicBezTo>
                      <a:pt x="5" y="32"/>
                      <a:pt x="2" y="28"/>
                      <a:pt x="0" y="26"/>
                    </a:cubicBezTo>
                    <a:cubicBezTo>
                      <a:pt x="1" y="30"/>
                      <a:pt x="9" y="33"/>
                      <a:pt x="12" y="33"/>
                    </a:cubicBezTo>
                    <a:cubicBezTo>
                      <a:pt x="16" y="34"/>
                      <a:pt x="19" y="33"/>
                      <a:pt x="23" y="32"/>
                    </a:cubicBezTo>
                    <a:cubicBezTo>
                      <a:pt x="28" y="31"/>
                      <a:pt x="31" y="29"/>
                      <a:pt x="34" y="25"/>
                    </a:cubicBezTo>
                    <a:cubicBezTo>
                      <a:pt x="35" y="23"/>
                      <a:pt x="36" y="22"/>
                      <a:pt x="36" y="20"/>
                    </a:cubicBezTo>
                    <a:cubicBezTo>
                      <a:pt x="37" y="18"/>
                      <a:pt x="37" y="13"/>
                      <a:pt x="37" y="10"/>
                    </a:cubicBezTo>
                    <a:cubicBezTo>
                      <a:pt x="37" y="4"/>
                      <a:pt x="40" y="2"/>
                      <a:pt x="40" y="1"/>
                    </a:cubicBezTo>
                    <a:cubicBezTo>
                      <a:pt x="41" y="0"/>
                      <a:pt x="37" y="4"/>
                      <a:pt x="36" y="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6" name="Freeform 378"/>
              <p:cNvSpPr>
                <a:spLocks noChangeArrowheads="1"/>
              </p:cNvSpPr>
              <p:nvPr/>
            </p:nvSpPr>
            <p:spPr bwMode="auto">
              <a:xfrm>
                <a:off x="477" y="989"/>
                <a:ext cx="165" cy="144"/>
              </a:xfrm>
              <a:custGeom>
                <a:avLst/>
                <a:gdLst>
                  <a:gd name="T0" fmla="*/ 8212 w 70"/>
                  <a:gd name="T1" fmla="*/ 7117 h 61"/>
                  <a:gd name="T2" fmla="*/ 11484 w 70"/>
                  <a:gd name="T3" fmla="*/ 10026 h 61"/>
                  <a:gd name="T4" fmla="*/ 10124 w 70"/>
                  <a:gd name="T5" fmla="*/ 7483 h 61"/>
                  <a:gd name="T6" fmla="*/ 9101 w 70"/>
                  <a:gd name="T7" fmla="*/ 4681 h 61"/>
                  <a:gd name="T8" fmla="*/ 8094 w 70"/>
                  <a:gd name="T9" fmla="*/ 3288 h 61"/>
                  <a:gd name="T10" fmla="*/ 4662 w 70"/>
                  <a:gd name="T11" fmla="*/ 659 h 61"/>
                  <a:gd name="T12" fmla="*/ 2251 w 70"/>
                  <a:gd name="T13" fmla="*/ 156 h 61"/>
                  <a:gd name="T14" fmla="*/ 0 w 70"/>
                  <a:gd name="T15" fmla="*/ 2051 h 61"/>
                  <a:gd name="T16" fmla="*/ 2411 w 70"/>
                  <a:gd name="T17" fmla="*/ 368 h 61"/>
                  <a:gd name="T18" fmla="*/ 5162 w 70"/>
                  <a:gd name="T19" fmla="*/ 2051 h 61"/>
                  <a:gd name="T20" fmla="*/ 8212 w 70"/>
                  <a:gd name="T21" fmla="*/ 7117 h 61"/>
                  <a:gd name="T22" fmla="*/ 8212 w 70"/>
                  <a:gd name="T23" fmla="*/ 7117 h 61"/>
                  <a:gd name="T24" fmla="*/ 8212 w 70"/>
                  <a:gd name="T25" fmla="*/ 711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61"/>
                  <a:gd name="T41" fmla="*/ 70 w 70"/>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61">
                    <a:moveTo>
                      <a:pt x="48" y="41"/>
                    </a:moveTo>
                    <a:cubicBezTo>
                      <a:pt x="53" y="47"/>
                      <a:pt x="70" y="61"/>
                      <a:pt x="67" y="58"/>
                    </a:cubicBezTo>
                    <a:cubicBezTo>
                      <a:pt x="67" y="57"/>
                      <a:pt x="62" y="54"/>
                      <a:pt x="59" y="43"/>
                    </a:cubicBezTo>
                    <a:cubicBezTo>
                      <a:pt x="57" y="39"/>
                      <a:pt x="54" y="30"/>
                      <a:pt x="53" y="27"/>
                    </a:cubicBezTo>
                    <a:cubicBezTo>
                      <a:pt x="51" y="23"/>
                      <a:pt x="50" y="22"/>
                      <a:pt x="47" y="19"/>
                    </a:cubicBezTo>
                    <a:cubicBezTo>
                      <a:pt x="41" y="11"/>
                      <a:pt x="33" y="7"/>
                      <a:pt x="27" y="4"/>
                    </a:cubicBezTo>
                    <a:cubicBezTo>
                      <a:pt x="21" y="1"/>
                      <a:pt x="19" y="0"/>
                      <a:pt x="13" y="1"/>
                    </a:cubicBezTo>
                    <a:cubicBezTo>
                      <a:pt x="9" y="1"/>
                      <a:pt x="3" y="3"/>
                      <a:pt x="0" y="12"/>
                    </a:cubicBezTo>
                    <a:cubicBezTo>
                      <a:pt x="2" y="7"/>
                      <a:pt x="5" y="1"/>
                      <a:pt x="14" y="2"/>
                    </a:cubicBezTo>
                    <a:cubicBezTo>
                      <a:pt x="22" y="3"/>
                      <a:pt x="27" y="7"/>
                      <a:pt x="30" y="12"/>
                    </a:cubicBezTo>
                    <a:cubicBezTo>
                      <a:pt x="35" y="22"/>
                      <a:pt x="44" y="35"/>
                      <a:pt x="48" y="41"/>
                    </a:cubicBezTo>
                    <a:cubicBezTo>
                      <a:pt x="48" y="41"/>
                      <a:pt x="48" y="41"/>
                      <a:pt x="48" y="41"/>
                    </a:cubicBezTo>
                    <a:cubicBezTo>
                      <a:pt x="48" y="41"/>
                      <a:pt x="48" y="41"/>
                      <a:pt x="48" y="4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7" name="Freeform 379"/>
              <p:cNvSpPr>
                <a:spLocks noChangeArrowheads="1"/>
              </p:cNvSpPr>
              <p:nvPr/>
            </p:nvSpPr>
            <p:spPr bwMode="auto">
              <a:xfrm>
                <a:off x="361" y="968"/>
                <a:ext cx="123" cy="57"/>
              </a:xfrm>
              <a:custGeom>
                <a:avLst/>
                <a:gdLst>
                  <a:gd name="T0" fmla="*/ 4225 w 52"/>
                  <a:gd name="T1" fmla="*/ 1596 h 24"/>
                  <a:gd name="T2" fmla="*/ 0 w 52"/>
                  <a:gd name="T3" fmla="*/ 4299 h 24"/>
                  <a:gd name="T4" fmla="*/ 0 w 52"/>
                  <a:gd name="T5" fmla="*/ 4299 h 24"/>
                  <a:gd name="T6" fmla="*/ 3323 w 52"/>
                  <a:gd name="T7" fmla="*/ 2199 h 24"/>
                  <a:gd name="T8" fmla="*/ 5913 w 52"/>
                  <a:gd name="T9" fmla="*/ 4168 h 24"/>
                  <a:gd name="T10" fmla="*/ 8733 w 52"/>
                  <a:gd name="T11" fmla="*/ 2358 h 24"/>
                  <a:gd name="T12" fmla="*/ 7704 w 52"/>
                  <a:gd name="T13" fmla="*/ 2729 h 24"/>
                  <a:gd name="T14" fmla="*/ 4225 w 52"/>
                  <a:gd name="T15" fmla="*/ 1596 h 24"/>
                  <a:gd name="T16" fmla="*/ 4225 w 52"/>
                  <a:gd name="T17" fmla="*/ 1596 h 24"/>
                  <a:gd name="T18" fmla="*/ 4225 w 52"/>
                  <a:gd name="T19" fmla="*/ 159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24"/>
                  <a:gd name="T32" fmla="*/ 52 w 52"/>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24">
                    <a:moveTo>
                      <a:pt x="24" y="9"/>
                    </a:moveTo>
                    <a:cubicBezTo>
                      <a:pt x="4" y="0"/>
                      <a:pt x="0" y="24"/>
                      <a:pt x="0" y="24"/>
                    </a:cubicBezTo>
                    <a:cubicBezTo>
                      <a:pt x="0" y="24"/>
                      <a:pt x="0" y="24"/>
                      <a:pt x="0" y="24"/>
                    </a:cubicBezTo>
                    <a:cubicBezTo>
                      <a:pt x="7" y="5"/>
                      <a:pt x="19" y="12"/>
                      <a:pt x="19" y="12"/>
                    </a:cubicBezTo>
                    <a:cubicBezTo>
                      <a:pt x="23" y="20"/>
                      <a:pt x="27" y="24"/>
                      <a:pt x="34" y="23"/>
                    </a:cubicBezTo>
                    <a:cubicBezTo>
                      <a:pt x="41" y="21"/>
                      <a:pt x="50" y="13"/>
                      <a:pt x="50" y="13"/>
                    </a:cubicBezTo>
                    <a:cubicBezTo>
                      <a:pt x="52" y="11"/>
                      <a:pt x="52" y="11"/>
                      <a:pt x="44" y="15"/>
                    </a:cubicBezTo>
                    <a:cubicBezTo>
                      <a:pt x="38" y="18"/>
                      <a:pt x="30" y="13"/>
                      <a:pt x="24" y="9"/>
                    </a:cubicBezTo>
                    <a:cubicBezTo>
                      <a:pt x="24" y="9"/>
                      <a:pt x="24" y="9"/>
                      <a:pt x="24" y="9"/>
                    </a:cubicBezTo>
                    <a:cubicBezTo>
                      <a:pt x="24" y="9"/>
                      <a:pt x="24" y="9"/>
                      <a:pt x="2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8" name="Freeform 380"/>
              <p:cNvSpPr>
                <a:spLocks noChangeArrowheads="1"/>
              </p:cNvSpPr>
              <p:nvPr/>
            </p:nvSpPr>
            <p:spPr bwMode="auto">
              <a:xfrm>
                <a:off x="510" y="869"/>
                <a:ext cx="137" cy="123"/>
              </a:xfrm>
              <a:custGeom>
                <a:avLst/>
                <a:gdLst>
                  <a:gd name="T0" fmla="*/ 659 w 58"/>
                  <a:gd name="T1" fmla="*/ 7860 h 52"/>
                  <a:gd name="T2" fmla="*/ 5350 w 58"/>
                  <a:gd name="T3" fmla="*/ 6290 h 52"/>
                  <a:gd name="T4" fmla="*/ 7287 w 58"/>
                  <a:gd name="T5" fmla="*/ 6670 h 52"/>
                  <a:gd name="T6" fmla="*/ 5735 w 58"/>
                  <a:gd name="T7" fmla="*/ 7172 h 52"/>
                  <a:gd name="T8" fmla="*/ 1781 w 58"/>
                  <a:gd name="T9" fmla="*/ 8073 h 52"/>
                  <a:gd name="T10" fmla="*/ 3175 w 58"/>
                  <a:gd name="T11" fmla="*/ 8454 h 52"/>
                  <a:gd name="T12" fmla="*/ 7500 w 58"/>
                  <a:gd name="T13" fmla="*/ 8073 h 52"/>
                  <a:gd name="T14" fmla="*/ 9396 w 58"/>
                  <a:gd name="T15" fmla="*/ 4885 h 52"/>
                  <a:gd name="T16" fmla="*/ 4849 w 58"/>
                  <a:gd name="T17" fmla="*/ 5254 h 52"/>
                  <a:gd name="T18" fmla="*/ 659 w 58"/>
                  <a:gd name="T19" fmla="*/ 786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2"/>
                  <a:gd name="T32" fmla="*/ 58 w 58"/>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2">
                    <a:moveTo>
                      <a:pt x="4" y="45"/>
                    </a:moveTo>
                    <a:cubicBezTo>
                      <a:pt x="4" y="45"/>
                      <a:pt x="20" y="34"/>
                      <a:pt x="31" y="36"/>
                    </a:cubicBezTo>
                    <a:cubicBezTo>
                      <a:pt x="42" y="38"/>
                      <a:pt x="42" y="38"/>
                      <a:pt x="42" y="38"/>
                    </a:cubicBezTo>
                    <a:cubicBezTo>
                      <a:pt x="33" y="41"/>
                      <a:pt x="33" y="41"/>
                      <a:pt x="33" y="41"/>
                    </a:cubicBezTo>
                    <a:cubicBezTo>
                      <a:pt x="28" y="42"/>
                      <a:pt x="10" y="46"/>
                      <a:pt x="10" y="46"/>
                    </a:cubicBezTo>
                    <a:cubicBezTo>
                      <a:pt x="0" y="50"/>
                      <a:pt x="8" y="47"/>
                      <a:pt x="18" y="48"/>
                    </a:cubicBezTo>
                    <a:cubicBezTo>
                      <a:pt x="26" y="48"/>
                      <a:pt x="33" y="52"/>
                      <a:pt x="43" y="46"/>
                    </a:cubicBezTo>
                    <a:cubicBezTo>
                      <a:pt x="53" y="40"/>
                      <a:pt x="58" y="0"/>
                      <a:pt x="54" y="28"/>
                    </a:cubicBezTo>
                    <a:cubicBezTo>
                      <a:pt x="53" y="35"/>
                      <a:pt x="45" y="34"/>
                      <a:pt x="28" y="30"/>
                    </a:cubicBezTo>
                    <a:cubicBezTo>
                      <a:pt x="11" y="26"/>
                      <a:pt x="0" y="47"/>
                      <a:pt x="4" y="4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79" name="Freeform 381"/>
              <p:cNvSpPr>
                <a:spLocks noChangeArrowheads="1"/>
              </p:cNvSpPr>
              <p:nvPr/>
            </p:nvSpPr>
            <p:spPr bwMode="auto">
              <a:xfrm>
                <a:off x="397" y="897"/>
                <a:ext cx="73" cy="92"/>
              </a:xfrm>
              <a:custGeom>
                <a:avLst/>
                <a:gdLst>
                  <a:gd name="T0" fmla="*/ 4924 w 31"/>
                  <a:gd name="T1" fmla="*/ 6221 h 39"/>
                  <a:gd name="T2" fmla="*/ 3045 w 31"/>
                  <a:gd name="T3" fmla="*/ 3649 h 39"/>
                  <a:gd name="T4" fmla="*/ 860 w 31"/>
                  <a:gd name="T5" fmla="*/ 524 h 39"/>
                  <a:gd name="T6" fmla="*/ 1020 w 31"/>
                  <a:gd name="T7" fmla="*/ 4145 h 39"/>
                  <a:gd name="T8" fmla="*/ 3410 w 31"/>
                  <a:gd name="T9" fmla="*/ 5855 h 39"/>
                  <a:gd name="T10" fmla="*/ 4269 w 31"/>
                  <a:gd name="T11" fmla="*/ 6221 h 39"/>
                  <a:gd name="T12" fmla="*/ 2247 w 31"/>
                  <a:gd name="T13" fmla="*/ 4307 h 39"/>
                  <a:gd name="T14" fmla="*/ 1387 w 31"/>
                  <a:gd name="T15" fmla="*/ 3439 h 39"/>
                  <a:gd name="T16" fmla="*/ 2402 w 31"/>
                  <a:gd name="T17" fmla="*/ 3939 h 39"/>
                  <a:gd name="T18" fmla="*/ 4924 w 31"/>
                  <a:gd name="T19" fmla="*/ 6355 h 39"/>
                  <a:gd name="T20" fmla="*/ 4924 w 31"/>
                  <a:gd name="T21" fmla="*/ 6221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9"/>
                  <a:gd name="T35" fmla="*/ 31 w 3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9">
                    <a:moveTo>
                      <a:pt x="29" y="36"/>
                    </a:moveTo>
                    <a:cubicBezTo>
                      <a:pt x="31" y="39"/>
                      <a:pt x="28" y="25"/>
                      <a:pt x="18" y="21"/>
                    </a:cubicBezTo>
                    <a:cubicBezTo>
                      <a:pt x="7" y="17"/>
                      <a:pt x="0" y="12"/>
                      <a:pt x="5" y="3"/>
                    </a:cubicBezTo>
                    <a:cubicBezTo>
                      <a:pt x="7" y="0"/>
                      <a:pt x="1" y="18"/>
                      <a:pt x="6" y="24"/>
                    </a:cubicBezTo>
                    <a:cubicBezTo>
                      <a:pt x="10" y="31"/>
                      <a:pt x="14" y="32"/>
                      <a:pt x="20" y="34"/>
                    </a:cubicBezTo>
                    <a:cubicBezTo>
                      <a:pt x="25" y="36"/>
                      <a:pt x="27" y="38"/>
                      <a:pt x="25" y="36"/>
                    </a:cubicBezTo>
                    <a:cubicBezTo>
                      <a:pt x="25" y="36"/>
                      <a:pt x="15" y="27"/>
                      <a:pt x="13" y="25"/>
                    </a:cubicBezTo>
                    <a:cubicBezTo>
                      <a:pt x="8" y="20"/>
                      <a:pt x="8" y="20"/>
                      <a:pt x="8" y="20"/>
                    </a:cubicBezTo>
                    <a:cubicBezTo>
                      <a:pt x="8" y="20"/>
                      <a:pt x="8" y="20"/>
                      <a:pt x="14" y="23"/>
                    </a:cubicBezTo>
                    <a:cubicBezTo>
                      <a:pt x="21" y="26"/>
                      <a:pt x="29" y="37"/>
                      <a:pt x="29" y="37"/>
                    </a:cubicBezTo>
                    <a:lnTo>
                      <a:pt x="29" y="36"/>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0" name="Freeform 382"/>
              <p:cNvSpPr>
                <a:spLocks noChangeArrowheads="1"/>
              </p:cNvSpPr>
              <p:nvPr/>
            </p:nvSpPr>
            <p:spPr bwMode="auto">
              <a:xfrm>
                <a:off x="394" y="859"/>
                <a:ext cx="95" cy="97"/>
              </a:xfrm>
              <a:custGeom>
                <a:avLst/>
                <a:gdLst>
                  <a:gd name="T0" fmla="*/ 3631 w 40"/>
                  <a:gd name="T1" fmla="*/ 873 h 41"/>
                  <a:gd name="T2" fmla="*/ 2729 w 40"/>
                  <a:gd name="T3" fmla="*/ 660 h 41"/>
                  <a:gd name="T4" fmla="*/ 2864 w 40"/>
                  <a:gd name="T5" fmla="*/ 873 h 41"/>
                  <a:gd name="T6" fmla="*/ 4299 w 40"/>
                  <a:gd name="T7" fmla="*/ 1561 h 41"/>
                  <a:gd name="T8" fmla="*/ 4676 w 40"/>
                  <a:gd name="T9" fmla="*/ 4885 h 41"/>
                  <a:gd name="T10" fmla="*/ 6802 w 40"/>
                  <a:gd name="T11" fmla="*/ 7048 h 41"/>
                  <a:gd name="T12" fmla="*/ 6108 w 40"/>
                  <a:gd name="T13" fmla="*/ 6146 h 41"/>
                  <a:gd name="T14" fmla="*/ 5883 w 40"/>
                  <a:gd name="T15" fmla="*/ 2820 h 41"/>
                  <a:gd name="T16" fmla="*/ 4833 w 40"/>
                  <a:gd name="T17" fmla="*/ 1259 h 41"/>
                  <a:gd name="T18" fmla="*/ 4676 w 40"/>
                  <a:gd name="T19" fmla="*/ 1036 h 41"/>
                  <a:gd name="T20" fmla="*/ 3631 w 40"/>
                  <a:gd name="T21" fmla="*/ 873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1"/>
                  <a:gd name="T35" fmla="*/ 40 w 4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1">
                    <a:moveTo>
                      <a:pt x="20" y="5"/>
                    </a:moveTo>
                    <a:cubicBezTo>
                      <a:pt x="18" y="4"/>
                      <a:pt x="15" y="4"/>
                      <a:pt x="15" y="4"/>
                    </a:cubicBezTo>
                    <a:cubicBezTo>
                      <a:pt x="15" y="4"/>
                      <a:pt x="0" y="0"/>
                      <a:pt x="16" y="5"/>
                    </a:cubicBezTo>
                    <a:cubicBezTo>
                      <a:pt x="19" y="5"/>
                      <a:pt x="21" y="6"/>
                      <a:pt x="24" y="9"/>
                    </a:cubicBezTo>
                    <a:cubicBezTo>
                      <a:pt x="27" y="14"/>
                      <a:pt x="22" y="22"/>
                      <a:pt x="26" y="28"/>
                    </a:cubicBezTo>
                    <a:cubicBezTo>
                      <a:pt x="29" y="34"/>
                      <a:pt x="38" y="40"/>
                      <a:pt x="38" y="40"/>
                    </a:cubicBezTo>
                    <a:cubicBezTo>
                      <a:pt x="40" y="41"/>
                      <a:pt x="40" y="41"/>
                      <a:pt x="34" y="35"/>
                    </a:cubicBezTo>
                    <a:cubicBezTo>
                      <a:pt x="30" y="30"/>
                      <a:pt x="32" y="23"/>
                      <a:pt x="33" y="16"/>
                    </a:cubicBezTo>
                    <a:cubicBezTo>
                      <a:pt x="34" y="10"/>
                      <a:pt x="27" y="7"/>
                      <a:pt x="27" y="7"/>
                    </a:cubicBezTo>
                    <a:cubicBezTo>
                      <a:pt x="27" y="7"/>
                      <a:pt x="27" y="6"/>
                      <a:pt x="26" y="6"/>
                    </a:cubicBezTo>
                    <a:cubicBezTo>
                      <a:pt x="22" y="5"/>
                      <a:pt x="22" y="5"/>
                      <a:pt x="20" y="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1" name="Freeform 383"/>
              <p:cNvSpPr>
                <a:spLocks noChangeArrowheads="1"/>
              </p:cNvSpPr>
              <p:nvPr/>
            </p:nvSpPr>
            <p:spPr bwMode="auto">
              <a:xfrm>
                <a:off x="491" y="826"/>
                <a:ext cx="59" cy="142"/>
              </a:xfrm>
              <a:custGeom>
                <a:avLst/>
                <a:gdLst>
                  <a:gd name="T0" fmla="*/ 1024 w 25"/>
                  <a:gd name="T1" fmla="*/ 9135 h 60"/>
                  <a:gd name="T2" fmla="*/ 2261 w 25"/>
                  <a:gd name="T3" fmla="*/ 5647 h 60"/>
                  <a:gd name="T4" fmla="*/ 3075 w 25"/>
                  <a:gd name="T5" fmla="*/ 4733 h 60"/>
                  <a:gd name="T6" fmla="*/ 2785 w 25"/>
                  <a:gd name="T7" fmla="*/ 5926 h 60"/>
                  <a:gd name="T8" fmla="*/ 1777 w 25"/>
                  <a:gd name="T9" fmla="*/ 8468 h 60"/>
                  <a:gd name="T10" fmla="*/ 2417 w 25"/>
                  <a:gd name="T11" fmla="*/ 7943 h 60"/>
                  <a:gd name="T12" fmla="*/ 3944 w 25"/>
                  <a:gd name="T13" fmla="*/ 5422 h 60"/>
                  <a:gd name="T14" fmla="*/ 3285 w 25"/>
                  <a:gd name="T15" fmla="*/ 2823 h 60"/>
                  <a:gd name="T16" fmla="*/ 1548 w 25"/>
                  <a:gd name="T17" fmla="*/ 5422 h 60"/>
                  <a:gd name="T18" fmla="*/ 1024 w 25"/>
                  <a:gd name="T19" fmla="*/ 9135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60"/>
                  <a:gd name="T32" fmla="*/ 25 w 2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60">
                    <a:moveTo>
                      <a:pt x="6" y="52"/>
                    </a:moveTo>
                    <a:cubicBezTo>
                      <a:pt x="6" y="52"/>
                      <a:pt x="8" y="37"/>
                      <a:pt x="13" y="32"/>
                    </a:cubicBezTo>
                    <a:cubicBezTo>
                      <a:pt x="18" y="27"/>
                      <a:pt x="18" y="27"/>
                      <a:pt x="18" y="27"/>
                    </a:cubicBezTo>
                    <a:cubicBezTo>
                      <a:pt x="16" y="34"/>
                      <a:pt x="16" y="34"/>
                      <a:pt x="16" y="34"/>
                    </a:cubicBezTo>
                    <a:cubicBezTo>
                      <a:pt x="15" y="37"/>
                      <a:pt x="10" y="48"/>
                      <a:pt x="10" y="48"/>
                    </a:cubicBezTo>
                    <a:cubicBezTo>
                      <a:pt x="7" y="60"/>
                      <a:pt x="10" y="49"/>
                      <a:pt x="14" y="45"/>
                    </a:cubicBezTo>
                    <a:cubicBezTo>
                      <a:pt x="18" y="41"/>
                      <a:pt x="25" y="39"/>
                      <a:pt x="23" y="31"/>
                    </a:cubicBezTo>
                    <a:cubicBezTo>
                      <a:pt x="18" y="11"/>
                      <a:pt x="19" y="0"/>
                      <a:pt x="19" y="16"/>
                    </a:cubicBezTo>
                    <a:cubicBezTo>
                      <a:pt x="19" y="21"/>
                      <a:pt x="19" y="23"/>
                      <a:pt x="9" y="31"/>
                    </a:cubicBezTo>
                    <a:cubicBezTo>
                      <a:pt x="0" y="38"/>
                      <a:pt x="5" y="55"/>
                      <a:pt x="6" y="5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2" name="Freeform 384"/>
              <p:cNvSpPr>
                <a:spLocks noChangeArrowheads="1"/>
              </p:cNvSpPr>
              <p:nvPr/>
            </p:nvSpPr>
            <p:spPr bwMode="auto">
              <a:xfrm>
                <a:off x="371" y="1003"/>
                <a:ext cx="207" cy="600"/>
              </a:xfrm>
              <a:custGeom>
                <a:avLst/>
                <a:gdLst>
                  <a:gd name="T0" fmla="*/ 1378 w 88"/>
                  <a:gd name="T1" fmla="*/ 32001 h 254"/>
                  <a:gd name="T2" fmla="*/ 2021 w 88"/>
                  <a:gd name="T3" fmla="*/ 44117 h 254"/>
                  <a:gd name="T4" fmla="*/ 2021 w 88"/>
                  <a:gd name="T5" fmla="*/ 44117 h 254"/>
                  <a:gd name="T6" fmla="*/ 0 w 88"/>
                  <a:gd name="T7" fmla="*/ 35473 h 254"/>
                  <a:gd name="T8" fmla="*/ 5389 w 88"/>
                  <a:gd name="T9" fmla="*/ 25372 h 254"/>
                  <a:gd name="T10" fmla="*/ 13159 w 88"/>
                  <a:gd name="T11" fmla="*/ 17003 h 254"/>
                  <a:gd name="T12" fmla="*/ 10663 w 88"/>
                  <a:gd name="T13" fmla="*/ 5603 h 254"/>
                  <a:gd name="T14" fmla="*/ 9800 w 88"/>
                  <a:gd name="T15" fmla="*/ 0 h 254"/>
                  <a:gd name="T16" fmla="*/ 10868 w 88"/>
                  <a:gd name="T17" fmla="*/ 5350 h 254"/>
                  <a:gd name="T18" fmla="*/ 13744 w 88"/>
                  <a:gd name="T19" fmla="*/ 16479 h 254"/>
                  <a:gd name="T20" fmla="*/ 7770 w 88"/>
                  <a:gd name="T21" fmla="*/ 24345 h 254"/>
                  <a:gd name="T22" fmla="*/ 1378 w 88"/>
                  <a:gd name="T23" fmla="*/ 32001 h 2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254"/>
                  <a:gd name="T38" fmla="*/ 88 w 88"/>
                  <a:gd name="T39" fmla="*/ 254 h 2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254">
                    <a:moveTo>
                      <a:pt x="8" y="184"/>
                    </a:moveTo>
                    <a:cubicBezTo>
                      <a:pt x="3" y="200"/>
                      <a:pt x="2" y="222"/>
                      <a:pt x="12" y="254"/>
                    </a:cubicBezTo>
                    <a:cubicBezTo>
                      <a:pt x="12" y="254"/>
                      <a:pt x="12" y="254"/>
                      <a:pt x="12" y="254"/>
                    </a:cubicBezTo>
                    <a:cubicBezTo>
                      <a:pt x="4" y="242"/>
                      <a:pt x="0" y="219"/>
                      <a:pt x="0" y="204"/>
                    </a:cubicBezTo>
                    <a:cubicBezTo>
                      <a:pt x="0" y="180"/>
                      <a:pt x="14" y="162"/>
                      <a:pt x="32" y="146"/>
                    </a:cubicBezTo>
                    <a:cubicBezTo>
                      <a:pt x="54" y="129"/>
                      <a:pt x="68" y="122"/>
                      <a:pt x="78" y="98"/>
                    </a:cubicBezTo>
                    <a:cubicBezTo>
                      <a:pt x="85" y="82"/>
                      <a:pt x="87" y="56"/>
                      <a:pt x="63" y="32"/>
                    </a:cubicBezTo>
                    <a:cubicBezTo>
                      <a:pt x="60" y="28"/>
                      <a:pt x="49" y="16"/>
                      <a:pt x="58" y="0"/>
                    </a:cubicBezTo>
                    <a:cubicBezTo>
                      <a:pt x="51" y="18"/>
                      <a:pt x="62" y="29"/>
                      <a:pt x="64" y="31"/>
                    </a:cubicBezTo>
                    <a:cubicBezTo>
                      <a:pt x="84" y="52"/>
                      <a:pt x="88" y="72"/>
                      <a:pt x="81" y="95"/>
                    </a:cubicBezTo>
                    <a:cubicBezTo>
                      <a:pt x="77" y="110"/>
                      <a:pt x="64" y="125"/>
                      <a:pt x="46" y="140"/>
                    </a:cubicBezTo>
                    <a:cubicBezTo>
                      <a:pt x="32" y="151"/>
                      <a:pt x="14" y="166"/>
                      <a:pt x="8" y="18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3" name="Freeform 385"/>
              <p:cNvSpPr>
                <a:spLocks noChangeArrowheads="1"/>
              </p:cNvSpPr>
              <p:nvPr/>
            </p:nvSpPr>
            <p:spPr bwMode="auto">
              <a:xfrm>
                <a:off x="326" y="335"/>
                <a:ext cx="1351" cy="1434"/>
              </a:xfrm>
              <a:custGeom>
                <a:avLst/>
                <a:gdLst>
                  <a:gd name="T0" fmla="*/ 22717 w 572"/>
                  <a:gd name="T1" fmla="*/ 78738 h 607"/>
                  <a:gd name="T2" fmla="*/ 18605 w 572"/>
                  <a:gd name="T3" fmla="*/ 79241 h 607"/>
                  <a:gd name="T4" fmla="*/ 18364 w 572"/>
                  <a:gd name="T5" fmla="*/ 83973 h 607"/>
                  <a:gd name="T6" fmla="*/ 27039 w 572"/>
                  <a:gd name="T7" fmla="*/ 85877 h 607"/>
                  <a:gd name="T8" fmla="*/ 30213 w 572"/>
                  <a:gd name="T9" fmla="*/ 76316 h 607"/>
                  <a:gd name="T10" fmla="*/ 22414 w 572"/>
                  <a:gd name="T11" fmla="*/ 67783 h 607"/>
                  <a:gd name="T12" fmla="*/ 10208 w 572"/>
                  <a:gd name="T13" fmla="*/ 68152 h 607"/>
                  <a:gd name="T14" fmla="*/ 3174 w 572"/>
                  <a:gd name="T15" fmla="*/ 76685 h 607"/>
                  <a:gd name="T16" fmla="*/ 12636 w 572"/>
                  <a:gd name="T17" fmla="*/ 101169 h 607"/>
                  <a:gd name="T18" fmla="*/ 36104 w 572"/>
                  <a:gd name="T19" fmla="*/ 97373 h 607"/>
                  <a:gd name="T20" fmla="*/ 45499 w 572"/>
                  <a:gd name="T21" fmla="*/ 74391 h 607"/>
                  <a:gd name="T22" fmla="*/ 41678 w 572"/>
                  <a:gd name="T23" fmla="*/ 47596 h 607"/>
                  <a:gd name="T24" fmla="*/ 40953 w 572"/>
                  <a:gd name="T25" fmla="*/ 34229 h 607"/>
                  <a:gd name="T26" fmla="*/ 45655 w 572"/>
                  <a:gd name="T27" fmla="*/ 17877 h 607"/>
                  <a:gd name="T28" fmla="*/ 57101 w 572"/>
                  <a:gd name="T29" fmla="*/ 5604 h 607"/>
                  <a:gd name="T30" fmla="*/ 72916 w 572"/>
                  <a:gd name="T31" fmla="*/ 2429 h 607"/>
                  <a:gd name="T32" fmla="*/ 95470 w 572"/>
                  <a:gd name="T33" fmla="*/ 19277 h 607"/>
                  <a:gd name="T34" fmla="*/ 89095 w 572"/>
                  <a:gd name="T35" fmla="*/ 45541 h 607"/>
                  <a:gd name="T36" fmla="*/ 74813 w 572"/>
                  <a:gd name="T37" fmla="*/ 48879 h 607"/>
                  <a:gd name="T38" fmla="*/ 66813 w 572"/>
                  <a:gd name="T39" fmla="*/ 42774 h 607"/>
                  <a:gd name="T40" fmla="*/ 65420 w 572"/>
                  <a:gd name="T41" fmla="*/ 40674 h 607"/>
                  <a:gd name="T42" fmla="*/ 64916 w 572"/>
                  <a:gd name="T43" fmla="*/ 41059 h 607"/>
                  <a:gd name="T44" fmla="*/ 64916 w 572"/>
                  <a:gd name="T45" fmla="*/ 41059 h 607"/>
                  <a:gd name="T46" fmla="*/ 65632 w 572"/>
                  <a:gd name="T47" fmla="*/ 40674 h 607"/>
                  <a:gd name="T48" fmla="*/ 69987 w 572"/>
                  <a:gd name="T49" fmla="*/ 29216 h 607"/>
                  <a:gd name="T50" fmla="*/ 75840 w 572"/>
                  <a:gd name="T51" fmla="*/ 32025 h 607"/>
                  <a:gd name="T52" fmla="*/ 74312 w 572"/>
                  <a:gd name="T53" fmla="*/ 35982 h 607"/>
                  <a:gd name="T54" fmla="*/ 70335 w 572"/>
                  <a:gd name="T55" fmla="*/ 34570 h 607"/>
                  <a:gd name="T56" fmla="*/ 70335 w 572"/>
                  <a:gd name="T57" fmla="*/ 34730 h 607"/>
                  <a:gd name="T58" fmla="*/ 73072 w 572"/>
                  <a:gd name="T59" fmla="*/ 37220 h 607"/>
                  <a:gd name="T60" fmla="*/ 76369 w 572"/>
                  <a:gd name="T61" fmla="*/ 34570 h 607"/>
                  <a:gd name="T62" fmla="*/ 71884 w 572"/>
                  <a:gd name="T63" fmla="*/ 28347 h 607"/>
                  <a:gd name="T64" fmla="*/ 65420 w 572"/>
                  <a:gd name="T65" fmla="*/ 31801 h 607"/>
                  <a:gd name="T66" fmla="*/ 64916 w 572"/>
                  <a:gd name="T67" fmla="*/ 41059 h 607"/>
                  <a:gd name="T68" fmla="*/ 65632 w 572"/>
                  <a:gd name="T69" fmla="*/ 40674 h 607"/>
                  <a:gd name="T70" fmla="*/ 65632 w 572"/>
                  <a:gd name="T71" fmla="*/ 40832 h 607"/>
                  <a:gd name="T72" fmla="*/ 65129 w 572"/>
                  <a:gd name="T73" fmla="*/ 41059 h 607"/>
                  <a:gd name="T74" fmla="*/ 65257 w 572"/>
                  <a:gd name="T75" fmla="*/ 41362 h 607"/>
                  <a:gd name="T76" fmla="*/ 66010 w 572"/>
                  <a:gd name="T77" fmla="*/ 42611 h 607"/>
                  <a:gd name="T78" fmla="*/ 68438 w 572"/>
                  <a:gd name="T79" fmla="*/ 45541 h 607"/>
                  <a:gd name="T80" fmla="*/ 77921 w 572"/>
                  <a:gd name="T81" fmla="*/ 49907 h 607"/>
                  <a:gd name="T82" fmla="*/ 90779 w 572"/>
                  <a:gd name="T83" fmla="*/ 44884 h 607"/>
                  <a:gd name="T84" fmla="*/ 97251 w 572"/>
                  <a:gd name="T85" fmla="*/ 33426 h 607"/>
                  <a:gd name="T86" fmla="*/ 88571 w 572"/>
                  <a:gd name="T87" fmla="*/ 8689 h 607"/>
                  <a:gd name="T88" fmla="*/ 61463 w 572"/>
                  <a:gd name="T89" fmla="*/ 2925 h 607"/>
                  <a:gd name="T90" fmla="*/ 41449 w 572"/>
                  <a:gd name="T91" fmla="*/ 26790 h 607"/>
                  <a:gd name="T92" fmla="*/ 42202 w 572"/>
                  <a:gd name="T93" fmla="*/ 54232 h 607"/>
                  <a:gd name="T94" fmla="*/ 44467 w 572"/>
                  <a:gd name="T95" fmla="*/ 81388 h 607"/>
                  <a:gd name="T96" fmla="*/ 28173 w 572"/>
                  <a:gd name="T97" fmla="*/ 101325 h 607"/>
                  <a:gd name="T98" fmla="*/ 15062 w 572"/>
                  <a:gd name="T99" fmla="*/ 101549 h 607"/>
                  <a:gd name="T100" fmla="*/ 3833 w 572"/>
                  <a:gd name="T101" fmla="*/ 89711 h 607"/>
                  <a:gd name="T102" fmla="*/ 12636 w 572"/>
                  <a:gd name="T103" fmla="*/ 67783 h 607"/>
                  <a:gd name="T104" fmla="*/ 29845 w 572"/>
                  <a:gd name="T105" fmla="*/ 80642 h 607"/>
                  <a:gd name="T106" fmla="*/ 22414 w 572"/>
                  <a:gd name="T107" fmla="*/ 86401 h 607"/>
                  <a:gd name="T108" fmla="*/ 18364 w 572"/>
                  <a:gd name="T109" fmla="*/ 81892 h 607"/>
                  <a:gd name="T110" fmla="*/ 22414 w 572"/>
                  <a:gd name="T111" fmla="*/ 79241 h 607"/>
                  <a:gd name="T112" fmla="*/ 22717 w 572"/>
                  <a:gd name="T113" fmla="*/ 78738 h 6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2"/>
                  <a:gd name="T172" fmla="*/ 0 h 607"/>
                  <a:gd name="T173" fmla="*/ 572 w 572"/>
                  <a:gd name="T174" fmla="*/ 607 h 6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2" h="607">
                    <a:moveTo>
                      <a:pt x="131" y="453"/>
                    </a:moveTo>
                    <a:cubicBezTo>
                      <a:pt x="123" y="448"/>
                      <a:pt x="113" y="449"/>
                      <a:pt x="107" y="456"/>
                    </a:cubicBezTo>
                    <a:cubicBezTo>
                      <a:pt x="101" y="464"/>
                      <a:pt x="101" y="475"/>
                      <a:pt x="106" y="483"/>
                    </a:cubicBezTo>
                    <a:cubicBezTo>
                      <a:pt x="115" y="503"/>
                      <a:pt x="140" y="506"/>
                      <a:pt x="156" y="494"/>
                    </a:cubicBezTo>
                    <a:cubicBezTo>
                      <a:pt x="175" y="481"/>
                      <a:pt x="179" y="459"/>
                      <a:pt x="174" y="439"/>
                    </a:cubicBezTo>
                    <a:cubicBezTo>
                      <a:pt x="168" y="416"/>
                      <a:pt x="150" y="399"/>
                      <a:pt x="129" y="390"/>
                    </a:cubicBezTo>
                    <a:cubicBezTo>
                      <a:pt x="107" y="381"/>
                      <a:pt x="81" y="381"/>
                      <a:pt x="59" y="392"/>
                    </a:cubicBezTo>
                    <a:cubicBezTo>
                      <a:pt x="39" y="402"/>
                      <a:pt x="25" y="420"/>
                      <a:pt x="18" y="441"/>
                    </a:cubicBezTo>
                    <a:cubicBezTo>
                      <a:pt x="0" y="495"/>
                      <a:pt x="24" y="554"/>
                      <a:pt x="73" y="582"/>
                    </a:cubicBezTo>
                    <a:cubicBezTo>
                      <a:pt x="117" y="607"/>
                      <a:pt x="172" y="590"/>
                      <a:pt x="208" y="560"/>
                    </a:cubicBezTo>
                    <a:cubicBezTo>
                      <a:pt x="247" y="527"/>
                      <a:pt x="263" y="477"/>
                      <a:pt x="262" y="428"/>
                    </a:cubicBezTo>
                    <a:cubicBezTo>
                      <a:pt x="262" y="376"/>
                      <a:pt x="248" y="325"/>
                      <a:pt x="240" y="274"/>
                    </a:cubicBezTo>
                    <a:cubicBezTo>
                      <a:pt x="236" y="249"/>
                      <a:pt x="234" y="223"/>
                      <a:pt x="236" y="197"/>
                    </a:cubicBezTo>
                    <a:cubicBezTo>
                      <a:pt x="238" y="164"/>
                      <a:pt x="248" y="132"/>
                      <a:pt x="263" y="103"/>
                    </a:cubicBezTo>
                    <a:cubicBezTo>
                      <a:pt x="278" y="74"/>
                      <a:pt x="300" y="48"/>
                      <a:pt x="329" y="32"/>
                    </a:cubicBezTo>
                    <a:cubicBezTo>
                      <a:pt x="356" y="16"/>
                      <a:pt x="389" y="11"/>
                      <a:pt x="420" y="14"/>
                    </a:cubicBezTo>
                    <a:cubicBezTo>
                      <a:pt x="476" y="20"/>
                      <a:pt x="528" y="58"/>
                      <a:pt x="550" y="111"/>
                    </a:cubicBezTo>
                    <a:cubicBezTo>
                      <a:pt x="570" y="163"/>
                      <a:pt x="558" y="227"/>
                      <a:pt x="513" y="262"/>
                    </a:cubicBezTo>
                    <a:cubicBezTo>
                      <a:pt x="490" y="278"/>
                      <a:pt x="459" y="289"/>
                      <a:pt x="431" y="281"/>
                    </a:cubicBezTo>
                    <a:cubicBezTo>
                      <a:pt x="412" y="276"/>
                      <a:pt x="397" y="262"/>
                      <a:pt x="385" y="246"/>
                    </a:cubicBezTo>
                    <a:cubicBezTo>
                      <a:pt x="382" y="242"/>
                      <a:pt x="380" y="238"/>
                      <a:pt x="377" y="234"/>
                    </a:cubicBezTo>
                    <a:cubicBezTo>
                      <a:pt x="376" y="232"/>
                      <a:pt x="374" y="234"/>
                      <a:pt x="374" y="236"/>
                    </a:cubicBezTo>
                    <a:cubicBezTo>
                      <a:pt x="374" y="236"/>
                      <a:pt x="374" y="236"/>
                      <a:pt x="374" y="236"/>
                    </a:cubicBezTo>
                    <a:cubicBezTo>
                      <a:pt x="375" y="238"/>
                      <a:pt x="379" y="236"/>
                      <a:pt x="378" y="234"/>
                    </a:cubicBezTo>
                    <a:cubicBezTo>
                      <a:pt x="367" y="210"/>
                      <a:pt x="374" y="175"/>
                      <a:pt x="403" y="168"/>
                    </a:cubicBezTo>
                    <a:cubicBezTo>
                      <a:pt x="416" y="164"/>
                      <a:pt x="433" y="170"/>
                      <a:pt x="437" y="184"/>
                    </a:cubicBezTo>
                    <a:cubicBezTo>
                      <a:pt x="439" y="193"/>
                      <a:pt x="436" y="202"/>
                      <a:pt x="428" y="207"/>
                    </a:cubicBezTo>
                    <a:cubicBezTo>
                      <a:pt x="420" y="213"/>
                      <a:pt x="408" y="208"/>
                      <a:pt x="405" y="199"/>
                    </a:cubicBezTo>
                    <a:cubicBezTo>
                      <a:pt x="405" y="196"/>
                      <a:pt x="405" y="198"/>
                      <a:pt x="405" y="200"/>
                    </a:cubicBezTo>
                    <a:cubicBezTo>
                      <a:pt x="407" y="208"/>
                      <a:pt x="412" y="213"/>
                      <a:pt x="421" y="214"/>
                    </a:cubicBezTo>
                    <a:cubicBezTo>
                      <a:pt x="430" y="214"/>
                      <a:pt x="437" y="206"/>
                      <a:pt x="440" y="199"/>
                    </a:cubicBezTo>
                    <a:cubicBezTo>
                      <a:pt x="446" y="180"/>
                      <a:pt x="431" y="165"/>
                      <a:pt x="414" y="163"/>
                    </a:cubicBezTo>
                    <a:cubicBezTo>
                      <a:pt x="398" y="162"/>
                      <a:pt x="385" y="171"/>
                      <a:pt x="377" y="183"/>
                    </a:cubicBezTo>
                    <a:cubicBezTo>
                      <a:pt x="366" y="199"/>
                      <a:pt x="367" y="219"/>
                      <a:pt x="374" y="236"/>
                    </a:cubicBezTo>
                    <a:cubicBezTo>
                      <a:pt x="375" y="235"/>
                      <a:pt x="377" y="235"/>
                      <a:pt x="378" y="234"/>
                    </a:cubicBezTo>
                    <a:cubicBezTo>
                      <a:pt x="378" y="234"/>
                      <a:pt x="378" y="235"/>
                      <a:pt x="378" y="235"/>
                    </a:cubicBezTo>
                    <a:cubicBezTo>
                      <a:pt x="377" y="235"/>
                      <a:pt x="376" y="236"/>
                      <a:pt x="375" y="236"/>
                    </a:cubicBezTo>
                    <a:cubicBezTo>
                      <a:pt x="374" y="236"/>
                      <a:pt x="375" y="238"/>
                      <a:pt x="376" y="238"/>
                    </a:cubicBezTo>
                    <a:cubicBezTo>
                      <a:pt x="377" y="241"/>
                      <a:pt x="378" y="243"/>
                      <a:pt x="380" y="245"/>
                    </a:cubicBezTo>
                    <a:cubicBezTo>
                      <a:pt x="384" y="251"/>
                      <a:pt x="389" y="257"/>
                      <a:pt x="394" y="262"/>
                    </a:cubicBezTo>
                    <a:cubicBezTo>
                      <a:pt x="409" y="277"/>
                      <a:pt x="428" y="287"/>
                      <a:pt x="449" y="287"/>
                    </a:cubicBezTo>
                    <a:cubicBezTo>
                      <a:pt x="475" y="288"/>
                      <a:pt x="503" y="275"/>
                      <a:pt x="523" y="258"/>
                    </a:cubicBezTo>
                    <a:cubicBezTo>
                      <a:pt x="542" y="241"/>
                      <a:pt x="555" y="217"/>
                      <a:pt x="560" y="192"/>
                    </a:cubicBezTo>
                    <a:cubicBezTo>
                      <a:pt x="572" y="140"/>
                      <a:pt x="550" y="85"/>
                      <a:pt x="510" y="50"/>
                    </a:cubicBezTo>
                    <a:cubicBezTo>
                      <a:pt x="468" y="13"/>
                      <a:pt x="408" y="0"/>
                      <a:pt x="354" y="17"/>
                    </a:cubicBezTo>
                    <a:cubicBezTo>
                      <a:pt x="293" y="36"/>
                      <a:pt x="255" y="95"/>
                      <a:pt x="239" y="154"/>
                    </a:cubicBezTo>
                    <a:cubicBezTo>
                      <a:pt x="226" y="207"/>
                      <a:pt x="233" y="260"/>
                      <a:pt x="243" y="312"/>
                    </a:cubicBezTo>
                    <a:cubicBezTo>
                      <a:pt x="252" y="363"/>
                      <a:pt x="265" y="416"/>
                      <a:pt x="256" y="468"/>
                    </a:cubicBezTo>
                    <a:cubicBezTo>
                      <a:pt x="246" y="520"/>
                      <a:pt x="212" y="564"/>
                      <a:pt x="162" y="583"/>
                    </a:cubicBezTo>
                    <a:cubicBezTo>
                      <a:pt x="138" y="592"/>
                      <a:pt x="111" y="593"/>
                      <a:pt x="87" y="584"/>
                    </a:cubicBezTo>
                    <a:cubicBezTo>
                      <a:pt x="57" y="573"/>
                      <a:pt x="33" y="546"/>
                      <a:pt x="22" y="516"/>
                    </a:cubicBezTo>
                    <a:cubicBezTo>
                      <a:pt x="5" y="469"/>
                      <a:pt x="21" y="406"/>
                      <a:pt x="73" y="390"/>
                    </a:cubicBezTo>
                    <a:cubicBezTo>
                      <a:pt x="121" y="376"/>
                      <a:pt x="178" y="411"/>
                      <a:pt x="172" y="464"/>
                    </a:cubicBezTo>
                    <a:cubicBezTo>
                      <a:pt x="170" y="483"/>
                      <a:pt x="149" y="501"/>
                      <a:pt x="129" y="497"/>
                    </a:cubicBezTo>
                    <a:cubicBezTo>
                      <a:pt x="117" y="495"/>
                      <a:pt x="107" y="484"/>
                      <a:pt x="106" y="471"/>
                    </a:cubicBezTo>
                    <a:cubicBezTo>
                      <a:pt x="105" y="459"/>
                      <a:pt x="117" y="449"/>
                      <a:pt x="129" y="456"/>
                    </a:cubicBezTo>
                    <a:cubicBezTo>
                      <a:pt x="131" y="457"/>
                      <a:pt x="133" y="454"/>
                      <a:pt x="131" y="45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4" name="Freeform 386"/>
              <p:cNvSpPr>
                <a:spLocks noChangeArrowheads="1"/>
              </p:cNvSpPr>
              <p:nvPr/>
            </p:nvSpPr>
            <p:spPr bwMode="auto">
              <a:xfrm>
                <a:off x="1237" y="146"/>
                <a:ext cx="343" cy="451"/>
              </a:xfrm>
              <a:custGeom>
                <a:avLst/>
                <a:gdLst>
                  <a:gd name="T0" fmla="*/ 25387 w 145"/>
                  <a:gd name="T1" fmla="*/ 2264 h 191"/>
                  <a:gd name="T2" fmla="*/ 16653 w 145"/>
                  <a:gd name="T3" fmla="*/ 4477 h 191"/>
                  <a:gd name="T4" fmla="*/ 11712 w 145"/>
                  <a:gd name="T5" fmla="*/ 15048 h 191"/>
                  <a:gd name="T6" fmla="*/ 660 w 145"/>
                  <a:gd name="T7" fmla="*/ 33114 h 191"/>
                  <a:gd name="T8" fmla="*/ 0 w 145"/>
                  <a:gd name="T9" fmla="*/ 32451 h 191"/>
                  <a:gd name="T10" fmla="*/ 11023 w 145"/>
                  <a:gd name="T11" fmla="*/ 15261 h 191"/>
                  <a:gd name="T12" fmla="*/ 15617 w 145"/>
                  <a:gd name="T13" fmla="*/ 4316 h 191"/>
                  <a:gd name="T14" fmla="*/ 24902 w 145"/>
                  <a:gd name="T15" fmla="*/ 1778 h 191"/>
                  <a:gd name="T16" fmla="*/ 25387 w 145"/>
                  <a:gd name="T17" fmla="*/ 2264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
                  <a:gd name="T28" fmla="*/ 0 h 191"/>
                  <a:gd name="T29" fmla="*/ 145 w 14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 h="191">
                    <a:moveTo>
                      <a:pt x="145" y="13"/>
                    </a:moveTo>
                    <a:cubicBezTo>
                      <a:pt x="127" y="3"/>
                      <a:pt x="109" y="13"/>
                      <a:pt x="95" y="26"/>
                    </a:cubicBezTo>
                    <a:cubicBezTo>
                      <a:pt x="78" y="42"/>
                      <a:pt x="71" y="64"/>
                      <a:pt x="67" y="87"/>
                    </a:cubicBezTo>
                    <a:cubicBezTo>
                      <a:pt x="60" y="124"/>
                      <a:pt x="50" y="182"/>
                      <a:pt x="4" y="191"/>
                    </a:cubicBezTo>
                    <a:cubicBezTo>
                      <a:pt x="3" y="191"/>
                      <a:pt x="1" y="187"/>
                      <a:pt x="0" y="187"/>
                    </a:cubicBezTo>
                    <a:cubicBezTo>
                      <a:pt x="44" y="179"/>
                      <a:pt x="56" y="124"/>
                      <a:pt x="63" y="88"/>
                    </a:cubicBezTo>
                    <a:cubicBezTo>
                      <a:pt x="67" y="65"/>
                      <a:pt x="73" y="43"/>
                      <a:pt x="89" y="25"/>
                    </a:cubicBezTo>
                    <a:cubicBezTo>
                      <a:pt x="103" y="11"/>
                      <a:pt x="123" y="0"/>
                      <a:pt x="142" y="10"/>
                    </a:cubicBezTo>
                    <a:cubicBezTo>
                      <a:pt x="143" y="10"/>
                      <a:pt x="144" y="12"/>
                      <a:pt x="145" y="1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5" name="Freeform 387"/>
              <p:cNvSpPr>
                <a:spLocks noChangeArrowheads="1"/>
              </p:cNvSpPr>
              <p:nvPr/>
            </p:nvSpPr>
            <p:spPr bwMode="auto">
              <a:xfrm>
                <a:off x="1712" y="233"/>
                <a:ext cx="71" cy="52"/>
              </a:xfrm>
              <a:custGeom>
                <a:avLst/>
                <a:gdLst>
                  <a:gd name="T0" fmla="*/ 5275 w 30"/>
                  <a:gd name="T1" fmla="*/ 3458 h 22"/>
                  <a:gd name="T2" fmla="*/ 4615 w 30"/>
                  <a:gd name="T3" fmla="*/ 3683 h 22"/>
                  <a:gd name="T4" fmla="*/ 3356 w 30"/>
                  <a:gd name="T5" fmla="*/ 3458 h 22"/>
                  <a:gd name="T6" fmla="*/ 1950 w 30"/>
                  <a:gd name="T7" fmla="*/ 1558 h 22"/>
                  <a:gd name="T8" fmla="*/ 1562 w 30"/>
                  <a:gd name="T9" fmla="*/ 872 h 22"/>
                  <a:gd name="T10" fmla="*/ 1261 w 30"/>
                  <a:gd name="T11" fmla="*/ 369 h 22"/>
                  <a:gd name="T12" fmla="*/ 369 w 30"/>
                  <a:gd name="T13" fmla="*/ 156 h 22"/>
                  <a:gd name="T14" fmla="*/ 0 w 30"/>
                  <a:gd name="T15" fmla="*/ 156 h 22"/>
                  <a:gd name="T16" fmla="*/ 369 w 30"/>
                  <a:gd name="T17" fmla="*/ 156 h 22"/>
                  <a:gd name="T18" fmla="*/ 1418 w 30"/>
                  <a:gd name="T19" fmla="*/ 532 h 22"/>
                  <a:gd name="T20" fmla="*/ 2667 w 30"/>
                  <a:gd name="T21" fmla="*/ 2586 h 22"/>
                  <a:gd name="T22" fmla="*/ 3484 w 30"/>
                  <a:gd name="T23" fmla="*/ 3458 h 22"/>
                  <a:gd name="T24" fmla="*/ 4385 w 30"/>
                  <a:gd name="T25" fmla="*/ 3683 h 22"/>
                  <a:gd name="T26" fmla="*/ 5275 w 30"/>
                  <a:gd name="T27" fmla="*/ 3458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2"/>
                  <a:gd name="T44" fmla="*/ 30 w 30"/>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2">
                    <a:moveTo>
                      <a:pt x="30" y="20"/>
                    </a:moveTo>
                    <a:cubicBezTo>
                      <a:pt x="30" y="19"/>
                      <a:pt x="29" y="20"/>
                      <a:pt x="26" y="21"/>
                    </a:cubicBezTo>
                    <a:cubicBezTo>
                      <a:pt x="24" y="21"/>
                      <a:pt x="22" y="22"/>
                      <a:pt x="19" y="20"/>
                    </a:cubicBezTo>
                    <a:cubicBezTo>
                      <a:pt x="16" y="18"/>
                      <a:pt x="14" y="14"/>
                      <a:pt x="11" y="9"/>
                    </a:cubicBezTo>
                    <a:cubicBezTo>
                      <a:pt x="11" y="7"/>
                      <a:pt x="10" y="6"/>
                      <a:pt x="9" y="5"/>
                    </a:cubicBezTo>
                    <a:cubicBezTo>
                      <a:pt x="8" y="3"/>
                      <a:pt x="7" y="2"/>
                      <a:pt x="7" y="2"/>
                    </a:cubicBezTo>
                    <a:cubicBezTo>
                      <a:pt x="5" y="1"/>
                      <a:pt x="3" y="1"/>
                      <a:pt x="2" y="1"/>
                    </a:cubicBezTo>
                    <a:cubicBezTo>
                      <a:pt x="0" y="1"/>
                      <a:pt x="0" y="1"/>
                      <a:pt x="0" y="1"/>
                    </a:cubicBezTo>
                    <a:cubicBezTo>
                      <a:pt x="0" y="1"/>
                      <a:pt x="0" y="1"/>
                      <a:pt x="2" y="1"/>
                    </a:cubicBezTo>
                    <a:cubicBezTo>
                      <a:pt x="4" y="0"/>
                      <a:pt x="6" y="0"/>
                      <a:pt x="8" y="3"/>
                    </a:cubicBezTo>
                    <a:cubicBezTo>
                      <a:pt x="11" y="5"/>
                      <a:pt x="12" y="10"/>
                      <a:pt x="15" y="15"/>
                    </a:cubicBezTo>
                    <a:cubicBezTo>
                      <a:pt x="17" y="18"/>
                      <a:pt x="19" y="19"/>
                      <a:pt x="20" y="20"/>
                    </a:cubicBezTo>
                    <a:cubicBezTo>
                      <a:pt x="21" y="21"/>
                      <a:pt x="22" y="21"/>
                      <a:pt x="25" y="21"/>
                    </a:cubicBezTo>
                    <a:cubicBezTo>
                      <a:pt x="26" y="21"/>
                      <a:pt x="28" y="20"/>
                      <a:pt x="30" y="2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6" name="Freeform 388"/>
              <p:cNvSpPr>
                <a:spLocks noChangeArrowheads="1"/>
              </p:cNvSpPr>
              <p:nvPr/>
            </p:nvSpPr>
            <p:spPr bwMode="auto">
              <a:xfrm>
                <a:off x="1712" y="233"/>
                <a:ext cx="71" cy="52"/>
              </a:xfrm>
              <a:custGeom>
                <a:avLst/>
                <a:gdLst>
                  <a:gd name="T0" fmla="*/ 5275 w 30"/>
                  <a:gd name="T1" fmla="*/ 3458 h 22"/>
                  <a:gd name="T2" fmla="*/ 5275 w 30"/>
                  <a:gd name="T3" fmla="*/ 3458 h 22"/>
                  <a:gd name="T4" fmla="*/ 5119 w 30"/>
                  <a:gd name="T5" fmla="*/ 3458 h 22"/>
                  <a:gd name="T6" fmla="*/ 3356 w 30"/>
                  <a:gd name="T7" fmla="*/ 3458 h 22"/>
                  <a:gd name="T8" fmla="*/ 1950 w 30"/>
                  <a:gd name="T9" fmla="*/ 1558 h 22"/>
                  <a:gd name="T10" fmla="*/ 1261 w 30"/>
                  <a:gd name="T11" fmla="*/ 369 h 22"/>
                  <a:gd name="T12" fmla="*/ 369 w 30"/>
                  <a:gd name="T13" fmla="*/ 156 h 22"/>
                  <a:gd name="T14" fmla="*/ 0 w 30"/>
                  <a:gd name="T15" fmla="*/ 156 h 22"/>
                  <a:gd name="T16" fmla="*/ 0 w 30"/>
                  <a:gd name="T17" fmla="*/ 156 h 22"/>
                  <a:gd name="T18" fmla="*/ 0 w 30"/>
                  <a:gd name="T19" fmla="*/ 156 h 22"/>
                  <a:gd name="T20" fmla="*/ 0 w 30"/>
                  <a:gd name="T21" fmla="*/ 156 h 22"/>
                  <a:gd name="T22" fmla="*/ 0 w 30"/>
                  <a:gd name="T23" fmla="*/ 156 h 22"/>
                  <a:gd name="T24" fmla="*/ 0 w 30"/>
                  <a:gd name="T25" fmla="*/ 156 h 22"/>
                  <a:gd name="T26" fmla="*/ 0 w 30"/>
                  <a:gd name="T27" fmla="*/ 156 h 22"/>
                  <a:gd name="T28" fmla="*/ 0 w 30"/>
                  <a:gd name="T29" fmla="*/ 156 h 22"/>
                  <a:gd name="T30" fmla="*/ 0 w 30"/>
                  <a:gd name="T31" fmla="*/ 156 h 22"/>
                  <a:gd name="T32" fmla="*/ 0 w 30"/>
                  <a:gd name="T33" fmla="*/ 156 h 22"/>
                  <a:gd name="T34" fmla="*/ 0 w 30"/>
                  <a:gd name="T35" fmla="*/ 156 h 22"/>
                  <a:gd name="T36" fmla="*/ 0 w 30"/>
                  <a:gd name="T37" fmla="*/ 156 h 22"/>
                  <a:gd name="T38" fmla="*/ 0 w 30"/>
                  <a:gd name="T39" fmla="*/ 156 h 22"/>
                  <a:gd name="T40" fmla="*/ 0 w 30"/>
                  <a:gd name="T41" fmla="*/ 156 h 22"/>
                  <a:gd name="T42" fmla="*/ 0 w 30"/>
                  <a:gd name="T43" fmla="*/ 156 h 22"/>
                  <a:gd name="T44" fmla="*/ 0 w 30"/>
                  <a:gd name="T45" fmla="*/ 156 h 22"/>
                  <a:gd name="T46" fmla="*/ 0 w 30"/>
                  <a:gd name="T47" fmla="*/ 156 h 22"/>
                  <a:gd name="T48" fmla="*/ 0 w 30"/>
                  <a:gd name="T49" fmla="*/ 156 h 22"/>
                  <a:gd name="T50" fmla="*/ 0 w 30"/>
                  <a:gd name="T51" fmla="*/ 156 h 22"/>
                  <a:gd name="T52" fmla="*/ 0 w 30"/>
                  <a:gd name="T53" fmla="*/ 156 h 22"/>
                  <a:gd name="T54" fmla="*/ 0 w 30"/>
                  <a:gd name="T55" fmla="*/ 156 h 22"/>
                  <a:gd name="T56" fmla="*/ 0 w 30"/>
                  <a:gd name="T57" fmla="*/ 156 h 22"/>
                  <a:gd name="T58" fmla="*/ 1261 w 30"/>
                  <a:gd name="T59" fmla="*/ 156 h 22"/>
                  <a:gd name="T60" fmla="*/ 2667 w 30"/>
                  <a:gd name="T61" fmla="*/ 2586 h 22"/>
                  <a:gd name="T62" fmla="*/ 3484 w 30"/>
                  <a:gd name="T63" fmla="*/ 3458 h 22"/>
                  <a:gd name="T64" fmla="*/ 3484 w 30"/>
                  <a:gd name="T65" fmla="*/ 3458 h 22"/>
                  <a:gd name="T66" fmla="*/ 5275 w 30"/>
                  <a:gd name="T67" fmla="*/ 3458 h 22"/>
                  <a:gd name="T68" fmla="*/ 5275 w 30"/>
                  <a:gd name="T69" fmla="*/ 3458 h 22"/>
                  <a:gd name="T70" fmla="*/ 5275 w 30"/>
                  <a:gd name="T71" fmla="*/ 3458 h 22"/>
                  <a:gd name="T72" fmla="*/ 3484 w 30"/>
                  <a:gd name="T73" fmla="*/ 3458 h 22"/>
                  <a:gd name="T74" fmla="*/ 3484 w 30"/>
                  <a:gd name="T75" fmla="*/ 3458 h 22"/>
                  <a:gd name="T76" fmla="*/ 2667 w 30"/>
                  <a:gd name="T77" fmla="*/ 2586 h 22"/>
                  <a:gd name="T78" fmla="*/ 1261 w 30"/>
                  <a:gd name="T79" fmla="*/ 156 h 22"/>
                  <a:gd name="T80" fmla="*/ 156 w 30"/>
                  <a:gd name="T81" fmla="*/ 156 h 22"/>
                  <a:gd name="T82" fmla="*/ 0 w 30"/>
                  <a:gd name="T83" fmla="*/ 156 h 22"/>
                  <a:gd name="T84" fmla="*/ 0 w 30"/>
                  <a:gd name="T85" fmla="*/ 156 h 22"/>
                  <a:gd name="T86" fmla="*/ 0 w 30"/>
                  <a:gd name="T87" fmla="*/ 156 h 22"/>
                  <a:gd name="T88" fmla="*/ 0 w 30"/>
                  <a:gd name="T89" fmla="*/ 156 h 22"/>
                  <a:gd name="T90" fmla="*/ 0 w 30"/>
                  <a:gd name="T91" fmla="*/ 156 h 22"/>
                  <a:gd name="T92" fmla="*/ 369 w 30"/>
                  <a:gd name="T93" fmla="*/ 156 h 22"/>
                  <a:gd name="T94" fmla="*/ 1261 w 30"/>
                  <a:gd name="T95" fmla="*/ 369 h 22"/>
                  <a:gd name="T96" fmla="*/ 1950 w 30"/>
                  <a:gd name="T97" fmla="*/ 1558 h 22"/>
                  <a:gd name="T98" fmla="*/ 3356 w 30"/>
                  <a:gd name="T99" fmla="*/ 3458 h 22"/>
                  <a:gd name="T100" fmla="*/ 5119 w 30"/>
                  <a:gd name="T101" fmla="*/ 3458 h 22"/>
                  <a:gd name="T102" fmla="*/ 5275 w 30"/>
                  <a:gd name="T103" fmla="*/ 3458 h 22"/>
                  <a:gd name="T104" fmla="*/ 5275 w 30"/>
                  <a:gd name="T105" fmla="*/ 3458 h 22"/>
                  <a:gd name="T106" fmla="*/ 5275 w 30"/>
                  <a:gd name="T107" fmla="*/ 3458 h 22"/>
                  <a:gd name="T108" fmla="*/ 5275 w 30"/>
                  <a:gd name="T109" fmla="*/ 3458 h 22"/>
                  <a:gd name="T110" fmla="*/ 5275 w 30"/>
                  <a:gd name="T111" fmla="*/ 3458 h 22"/>
                  <a:gd name="T112" fmla="*/ 5275 w 30"/>
                  <a:gd name="T113" fmla="*/ 3458 h 22"/>
                  <a:gd name="T114" fmla="*/ 5275 w 30"/>
                  <a:gd name="T115" fmla="*/ 3458 h 22"/>
                  <a:gd name="T116" fmla="*/ 5275 w 30"/>
                  <a:gd name="T117" fmla="*/ 3458 h 22"/>
                  <a:gd name="T118" fmla="*/ 5275 w 30"/>
                  <a:gd name="T119" fmla="*/ 3458 h 22"/>
                  <a:gd name="T120" fmla="*/ 5275 w 30"/>
                  <a:gd name="T121" fmla="*/ 3458 h 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
                  <a:gd name="T184" fmla="*/ 0 h 22"/>
                  <a:gd name="T185" fmla="*/ 30 w 30"/>
                  <a:gd name="T186" fmla="*/ 22 h 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 h="22">
                    <a:moveTo>
                      <a:pt x="30" y="20"/>
                    </a:moveTo>
                    <a:cubicBezTo>
                      <a:pt x="30" y="20"/>
                      <a:pt x="30" y="20"/>
                      <a:pt x="30" y="20"/>
                    </a:cubicBezTo>
                    <a:cubicBezTo>
                      <a:pt x="30" y="20"/>
                      <a:pt x="30" y="20"/>
                      <a:pt x="30" y="20"/>
                    </a:cubicBezTo>
                    <a:cubicBezTo>
                      <a:pt x="30" y="20"/>
                      <a:pt x="30" y="20"/>
                      <a:pt x="30" y="20"/>
                    </a:cubicBezTo>
                    <a:cubicBezTo>
                      <a:pt x="30" y="20"/>
                      <a:pt x="30" y="20"/>
                      <a:pt x="30" y="20"/>
                    </a:cubicBezTo>
                    <a:cubicBezTo>
                      <a:pt x="30" y="20"/>
                      <a:pt x="29" y="20"/>
                      <a:pt x="29" y="20"/>
                    </a:cubicBezTo>
                    <a:cubicBezTo>
                      <a:pt x="28" y="20"/>
                      <a:pt x="27" y="21"/>
                      <a:pt x="26" y="21"/>
                    </a:cubicBezTo>
                    <a:cubicBezTo>
                      <a:pt x="24" y="21"/>
                      <a:pt x="22" y="22"/>
                      <a:pt x="19" y="20"/>
                    </a:cubicBezTo>
                    <a:cubicBezTo>
                      <a:pt x="19" y="20"/>
                      <a:pt x="19" y="20"/>
                      <a:pt x="19" y="20"/>
                    </a:cubicBezTo>
                    <a:cubicBezTo>
                      <a:pt x="16" y="18"/>
                      <a:pt x="14" y="14"/>
                      <a:pt x="11" y="9"/>
                    </a:cubicBezTo>
                    <a:cubicBezTo>
                      <a:pt x="11" y="7"/>
                      <a:pt x="10" y="6"/>
                      <a:pt x="9" y="5"/>
                    </a:cubicBezTo>
                    <a:cubicBezTo>
                      <a:pt x="8" y="3"/>
                      <a:pt x="7" y="2"/>
                      <a:pt x="7" y="2"/>
                    </a:cubicBezTo>
                    <a:cubicBezTo>
                      <a:pt x="6" y="2"/>
                      <a:pt x="6" y="2"/>
                      <a:pt x="6" y="2"/>
                    </a:cubicBezTo>
                    <a:cubicBezTo>
                      <a:pt x="5" y="1"/>
                      <a:pt x="3" y="1"/>
                      <a:pt x="2"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2" y="1"/>
                    </a:cubicBezTo>
                    <a:cubicBezTo>
                      <a:pt x="3" y="0"/>
                      <a:pt x="5" y="0"/>
                      <a:pt x="7" y="1"/>
                    </a:cubicBezTo>
                    <a:cubicBezTo>
                      <a:pt x="7" y="2"/>
                      <a:pt x="8" y="2"/>
                      <a:pt x="8" y="3"/>
                    </a:cubicBezTo>
                    <a:cubicBezTo>
                      <a:pt x="11" y="5"/>
                      <a:pt x="12" y="10"/>
                      <a:pt x="15" y="15"/>
                    </a:cubicBezTo>
                    <a:cubicBezTo>
                      <a:pt x="17" y="18"/>
                      <a:pt x="18" y="19"/>
                      <a:pt x="19" y="20"/>
                    </a:cubicBezTo>
                    <a:cubicBezTo>
                      <a:pt x="19" y="20"/>
                      <a:pt x="20" y="20"/>
                      <a:pt x="20" y="20"/>
                    </a:cubicBezTo>
                    <a:cubicBezTo>
                      <a:pt x="20" y="20"/>
                      <a:pt x="20" y="20"/>
                      <a:pt x="20" y="20"/>
                    </a:cubicBezTo>
                    <a:cubicBezTo>
                      <a:pt x="20" y="20"/>
                      <a:pt x="20" y="20"/>
                      <a:pt x="20" y="20"/>
                    </a:cubicBezTo>
                    <a:cubicBezTo>
                      <a:pt x="21" y="21"/>
                      <a:pt x="22" y="21"/>
                      <a:pt x="25" y="21"/>
                    </a:cubicBezTo>
                    <a:cubicBezTo>
                      <a:pt x="26" y="21"/>
                      <a:pt x="28" y="21"/>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28" y="20"/>
                      <a:pt x="26" y="21"/>
                      <a:pt x="25" y="21"/>
                    </a:cubicBezTo>
                    <a:cubicBezTo>
                      <a:pt x="22" y="21"/>
                      <a:pt x="21" y="21"/>
                      <a:pt x="20" y="20"/>
                    </a:cubicBezTo>
                    <a:cubicBezTo>
                      <a:pt x="20" y="20"/>
                      <a:pt x="20" y="20"/>
                      <a:pt x="20" y="20"/>
                    </a:cubicBezTo>
                    <a:cubicBezTo>
                      <a:pt x="20" y="20"/>
                      <a:pt x="20" y="20"/>
                      <a:pt x="20" y="20"/>
                    </a:cubicBezTo>
                    <a:cubicBezTo>
                      <a:pt x="20" y="20"/>
                      <a:pt x="20" y="20"/>
                      <a:pt x="19" y="20"/>
                    </a:cubicBezTo>
                    <a:cubicBezTo>
                      <a:pt x="18" y="19"/>
                      <a:pt x="17" y="18"/>
                      <a:pt x="15" y="15"/>
                    </a:cubicBezTo>
                    <a:cubicBezTo>
                      <a:pt x="12" y="10"/>
                      <a:pt x="11" y="5"/>
                      <a:pt x="8" y="3"/>
                    </a:cubicBezTo>
                    <a:cubicBezTo>
                      <a:pt x="8" y="2"/>
                      <a:pt x="7" y="2"/>
                      <a:pt x="7" y="1"/>
                    </a:cubicBezTo>
                    <a:cubicBezTo>
                      <a:pt x="5" y="0"/>
                      <a:pt x="3" y="0"/>
                      <a:pt x="2"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2" y="1"/>
                    </a:cubicBezTo>
                    <a:cubicBezTo>
                      <a:pt x="3" y="1"/>
                      <a:pt x="5" y="1"/>
                      <a:pt x="6" y="2"/>
                    </a:cubicBezTo>
                    <a:cubicBezTo>
                      <a:pt x="6" y="2"/>
                      <a:pt x="6" y="2"/>
                      <a:pt x="7" y="2"/>
                    </a:cubicBezTo>
                    <a:cubicBezTo>
                      <a:pt x="7" y="2"/>
                      <a:pt x="8" y="3"/>
                      <a:pt x="9" y="5"/>
                    </a:cubicBezTo>
                    <a:cubicBezTo>
                      <a:pt x="10" y="6"/>
                      <a:pt x="11" y="7"/>
                      <a:pt x="11" y="9"/>
                    </a:cubicBezTo>
                    <a:cubicBezTo>
                      <a:pt x="14" y="14"/>
                      <a:pt x="16" y="18"/>
                      <a:pt x="19" y="20"/>
                    </a:cubicBezTo>
                    <a:cubicBezTo>
                      <a:pt x="19" y="20"/>
                      <a:pt x="19" y="20"/>
                      <a:pt x="19" y="20"/>
                    </a:cubicBezTo>
                    <a:cubicBezTo>
                      <a:pt x="22" y="22"/>
                      <a:pt x="24" y="22"/>
                      <a:pt x="26" y="21"/>
                    </a:cubicBezTo>
                    <a:cubicBezTo>
                      <a:pt x="28" y="21"/>
                      <a:pt x="29" y="20"/>
                      <a:pt x="29" y="20"/>
                    </a:cubicBezTo>
                    <a:cubicBezTo>
                      <a:pt x="29"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ubicBezTo>
                      <a:pt x="30" y="20"/>
                      <a:pt x="30" y="20"/>
                      <a:pt x="30" y="2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7" name="Freeform 389"/>
              <p:cNvSpPr>
                <a:spLocks noChangeArrowheads="1"/>
              </p:cNvSpPr>
              <p:nvPr/>
            </p:nvSpPr>
            <p:spPr bwMode="auto">
              <a:xfrm>
                <a:off x="1747" y="262"/>
                <a:ext cx="5" cy="7"/>
              </a:xfrm>
              <a:custGeom>
                <a:avLst/>
                <a:gdLst>
                  <a:gd name="T0" fmla="*/ 262 w 2"/>
                  <a:gd name="T1" fmla="*/ 469 h 3"/>
                  <a:gd name="T2" fmla="*/ 0 w 2"/>
                  <a:gd name="T3" fmla="*/ 152 h 3"/>
                  <a:gd name="T4" fmla="*/ 262 w 2"/>
                  <a:gd name="T5" fmla="*/ 152 h 3"/>
                  <a:gd name="T6" fmla="*/ 467 w 2"/>
                  <a:gd name="T7" fmla="*/ 355 h 3"/>
                  <a:gd name="T8" fmla="*/ 262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0" y="3"/>
                      <a:pt x="0" y="2"/>
                      <a:pt x="0" y="1"/>
                    </a:cubicBezTo>
                    <a:cubicBezTo>
                      <a:pt x="0" y="1"/>
                      <a:pt x="1" y="0"/>
                      <a:pt x="1" y="1"/>
                    </a:cubicBezTo>
                    <a:cubicBezTo>
                      <a:pt x="2" y="1"/>
                      <a:pt x="2" y="1"/>
                      <a:pt x="2" y="2"/>
                    </a:cubicBezTo>
                    <a:cubicBezTo>
                      <a:pt x="2"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8" name="Freeform 390"/>
              <p:cNvSpPr>
                <a:spLocks noChangeArrowheads="1"/>
              </p:cNvSpPr>
              <p:nvPr/>
            </p:nvSpPr>
            <p:spPr bwMode="auto">
              <a:xfrm>
                <a:off x="1747" y="262"/>
                <a:ext cx="5" cy="7"/>
              </a:xfrm>
              <a:custGeom>
                <a:avLst/>
                <a:gdLst>
                  <a:gd name="T0" fmla="*/ 262 w 2"/>
                  <a:gd name="T1" fmla="*/ 469 h 3"/>
                  <a:gd name="T2" fmla="*/ 262 w 2"/>
                  <a:gd name="T3" fmla="*/ 469 h 3"/>
                  <a:gd name="T4" fmla="*/ 0 w 2"/>
                  <a:gd name="T5" fmla="*/ 355 h 3"/>
                  <a:gd name="T6" fmla="*/ 0 w 2"/>
                  <a:gd name="T7" fmla="*/ 152 h 3"/>
                  <a:gd name="T8" fmla="*/ 262 w 2"/>
                  <a:gd name="T9" fmla="*/ 152 h 3"/>
                  <a:gd name="T10" fmla="*/ 262 w 2"/>
                  <a:gd name="T11" fmla="*/ 152 h 3"/>
                  <a:gd name="T12" fmla="*/ 467 w 2"/>
                  <a:gd name="T13" fmla="*/ 152 h 3"/>
                  <a:gd name="T14" fmla="*/ 467 w 2"/>
                  <a:gd name="T15" fmla="*/ 355 h 3"/>
                  <a:gd name="T16" fmla="*/ 467 w 2"/>
                  <a:gd name="T17" fmla="*/ 469 h 3"/>
                  <a:gd name="T18" fmla="*/ 262 w 2"/>
                  <a:gd name="T19" fmla="*/ 469 h 3"/>
                  <a:gd name="T20" fmla="*/ 262 w 2"/>
                  <a:gd name="T21" fmla="*/ 469 h 3"/>
                  <a:gd name="T22" fmla="*/ 262 w 2"/>
                  <a:gd name="T23" fmla="*/ 469 h 3"/>
                  <a:gd name="T24" fmla="*/ 467 w 2"/>
                  <a:gd name="T25" fmla="*/ 469 h 3"/>
                  <a:gd name="T26" fmla="*/ 467 w 2"/>
                  <a:gd name="T27" fmla="*/ 355 h 3"/>
                  <a:gd name="T28" fmla="*/ 467 w 2"/>
                  <a:gd name="T29" fmla="*/ 152 h 3"/>
                  <a:gd name="T30" fmla="*/ 262 w 2"/>
                  <a:gd name="T31" fmla="*/ 152 h 3"/>
                  <a:gd name="T32" fmla="*/ 262 w 2"/>
                  <a:gd name="T33" fmla="*/ 152 h 3"/>
                  <a:gd name="T34" fmla="*/ 0 w 2"/>
                  <a:gd name="T35" fmla="*/ 152 h 3"/>
                  <a:gd name="T36" fmla="*/ 0 w 2"/>
                  <a:gd name="T37" fmla="*/ 355 h 3"/>
                  <a:gd name="T38" fmla="*/ 262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0" y="3"/>
                      <a:pt x="0" y="2"/>
                    </a:cubicBezTo>
                    <a:cubicBezTo>
                      <a:pt x="0" y="2"/>
                      <a:pt x="0" y="2"/>
                      <a:pt x="0" y="1"/>
                    </a:cubicBezTo>
                    <a:cubicBezTo>
                      <a:pt x="0" y="1"/>
                      <a:pt x="0" y="1"/>
                      <a:pt x="1" y="1"/>
                    </a:cubicBezTo>
                    <a:cubicBezTo>
                      <a:pt x="1" y="1"/>
                      <a:pt x="1" y="1"/>
                      <a:pt x="1" y="1"/>
                    </a:cubicBezTo>
                    <a:cubicBezTo>
                      <a:pt x="2" y="1"/>
                      <a:pt x="2" y="1"/>
                      <a:pt x="2" y="1"/>
                    </a:cubicBezTo>
                    <a:cubicBezTo>
                      <a:pt x="2" y="1"/>
                      <a:pt x="2" y="2"/>
                      <a:pt x="2" y="2"/>
                    </a:cubicBezTo>
                    <a:cubicBezTo>
                      <a:pt x="2" y="2"/>
                      <a:pt x="2" y="3"/>
                      <a:pt x="2" y="3"/>
                    </a:cubicBezTo>
                    <a:cubicBezTo>
                      <a:pt x="1" y="3"/>
                      <a:pt x="1" y="3"/>
                      <a:pt x="1" y="3"/>
                    </a:cubicBezTo>
                    <a:cubicBezTo>
                      <a:pt x="1" y="3"/>
                      <a:pt x="1" y="3"/>
                      <a:pt x="1" y="3"/>
                    </a:cubicBezTo>
                    <a:cubicBezTo>
                      <a:pt x="1" y="3"/>
                      <a:pt x="1" y="3"/>
                      <a:pt x="1" y="3"/>
                    </a:cubicBezTo>
                    <a:cubicBezTo>
                      <a:pt x="1" y="3"/>
                      <a:pt x="1" y="3"/>
                      <a:pt x="2" y="3"/>
                    </a:cubicBezTo>
                    <a:cubicBezTo>
                      <a:pt x="2" y="3"/>
                      <a:pt x="2" y="2"/>
                      <a:pt x="2" y="2"/>
                    </a:cubicBezTo>
                    <a:cubicBezTo>
                      <a:pt x="2" y="2"/>
                      <a:pt x="2" y="1"/>
                      <a:pt x="2" y="1"/>
                    </a:cubicBezTo>
                    <a:cubicBezTo>
                      <a:pt x="2" y="1"/>
                      <a:pt x="2" y="1"/>
                      <a:pt x="1" y="1"/>
                    </a:cubicBezTo>
                    <a:cubicBezTo>
                      <a:pt x="1" y="0"/>
                      <a:pt x="1" y="1"/>
                      <a:pt x="1" y="1"/>
                    </a:cubicBezTo>
                    <a:cubicBezTo>
                      <a:pt x="0" y="1"/>
                      <a:pt x="0" y="1"/>
                      <a:pt x="0" y="1"/>
                    </a:cubicBezTo>
                    <a:cubicBezTo>
                      <a:pt x="0" y="2"/>
                      <a:pt x="0" y="2"/>
                      <a:pt x="0" y="2"/>
                    </a:cubicBezTo>
                    <a:cubicBezTo>
                      <a:pt x="0"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89" name="Freeform 391"/>
              <p:cNvSpPr>
                <a:spLocks noChangeArrowheads="1"/>
              </p:cNvSpPr>
              <p:nvPr/>
            </p:nvSpPr>
            <p:spPr bwMode="auto">
              <a:xfrm>
                <a:off x="1752" y="269"/>
                <a:ext cx="5" cy="5"/>
              </a:xfrm>
              <a:custGeom>
                <a:avLst/>
                <a:gdLst>
                  <a:gd name="T0" fmla="*/ 262 w 2"/>
                  <a:gd name="T1" fmla="*/ 467 h 2"/>
                  <a:gd name="T2" fmla="*/ 0 w 2"/>
                  <a:gd name="T3" fmla="*/ 262 h 2"/>
                  <a:gd name="T4" fmla="*/ 262 w 2"/>
                  <a:gd name="T5" fmla="*/ 0 h 2"/>
                  <a:gd name="T6" fmla="*/ 467 w 2"/>
                  <a:gd name="T7" fmla="*/ 262 h 2"/>
                  <a:gd name="T8" fmla="*/ 262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2"/>
                      <a:pt x="0" y="1"/>
                    </a:cubicBezTo>
                    <a:cubicBezTo>
                      <a:pt x="0" y="0"/>
                      <a:pt x="1" y="0"/>
                      <a:pt x="1" y="0"/>
                    </a:cubicBezTo>
                    <a:cubicBezTo>
                      <a:pt x="2" y="0"/>
                      <a:pt x="2" y="1"/>
                      <a:pt x="2" y="1"/>
                    </a:cubicBezTo>
                    <a:cubicBezTo>
                      <a:pt x="2"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0" name="Freeform 392"/>
              <p:cNvSpPr>
                <a:spLocks noChangeArrowheads="1"/>
              </p:cNvSpPr>
              <p:nvPr/>
            </p:nvSpPr>
            <p:spPr bwMode="auto">
              <a:xfrm>
                <a:off x="1752" y="269"/>
                <a:ext cx="5" cy="5"/>
              </a:xfrm>
              <a:custGeom>
                <a:avLst/>
                <a:gdLst>
                  <a:gd name="T0" fmla="*/ 262 w 2"/>
                  <a:gd name="T1" fmla="*/ 467 h 2"/>
                  <a:gd name="T2" fmla="*/ 262 w 2"/>
                  <a:gd name="T3" fmla="*/ 467 h 2"/>
                  <a:gd name="T4" fmla="*/ 0 w 2"/>
                  <a:gd name="T5" fmla="*/ 467 h 2"/>
                  <a:gd name="T6" fmla="*/ 0 w 2"/>
                  <a:gd name="T7" fmla="*/ 262 h 2"/>
                  <a:gd name="T8" fmla="*/ 262 w 2"/>
                  <a:gd name="T9" fmla="*/ 0 h 2"/>
                  <a:gd name="T10" fmla="*/ 262 w 2"/>
                  <a:gd name="T11" fmla="*/ 0 h 2"/>
                  <a:gd name="T12" fmla="*/ 467 w 2"/>
                  <a:gd name="T13" fmla="*/ 0 h 2"/>
                  <a:gd name="T14" fmla="*/ 467 w 2"/>
                  <a:gd name="T15" fmla="*/ 262 h 2"/>
                  <a:gd name="T16" fmla="*/ 262 w 2"/>
                  <a:gd name="T17" fmla="*/ 467 h 2"/>
                  <a:gd name="T18" fmla="*/ 262 w 2"/>
                  <a:gd name="T19" fmla="*/ 467 h 2"/>
                  <a:gd name="T20" fmla="*/ 262 w 2"/>
                  <a:gd name="T21" fmla="*/ 467 h 2"/>
                  <a:gd name="T22" fmla="*/ 262 w 2"/>
                  <a:gd name="T23" fmla="*/ 467 h 2"/>
                  <a:gd name="T24" fmla="*/ 262 w 2"/>
                  <a:gd name="T25" fmla="*/ 467 h 2"/>
                  <a:gd name="T26" fmla="*/ 467 w 2"/>
                  <a:gd name="T27" fmla="*/ 262 h 2"/>
                  <a:gd name="T28" fmla="*/ 467 w 2"/>
                  <a:gd name="T29" fmla="*/ 0 h 2"/>
                  <a:gd name="T30" fmla="*/ 262 w 2"/>
                  <a:gd name="T31" fmla="*/ 0 h 2"/>
                  <a:gd name="T32" fmla="*/ 262 w 2"/>
                  <a:gd name="T33" fmla="*/ 0 h 2"/>
                  <a:gd name="T34" fmla="*/ 0 w 2"/>
                  <a:gd name="T35" fmla="*/ 262 h 2"/>
                  <a:gd name="T36" fmla="*/ 0 w 2"/>
                  <a:gd name="T37" fmla="*/ 467 h 2"/>
                  <a:gd name="T38" fmla="*/ 262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0" y="2"/>
                      <a:pt x="0" y="2"/>
                      <a:pt x="0" y="2"/>
                    </a:cubicBezTo>
                    <a:cubicBezTo>
                      <a:pt x="0" y="2"/>
                      <a:pt x="0" y="1"/>
                      <a:pt x="0" y="1"/>
                    </a:cubicBezTo>
                    <a:cubicBezTo>
                      <a:pt x="0" y="1"/>
                      <a:pt x="0" y="0"/>
                      <a:pt x="1" y="0"/>
                    </a:cubicBezTo>
                    <a:cubicBezTo>
                      <a:pt x="1" y="0"/>
                      <a:pt x="1" y="0"/>
                      <a:pt x="1" y="0"/>
                    </a:cubicBezTo>
                    <a:cubicBezTo>
                      <a:pt x="2" y="0"/>
                      <a:pt x="2" y="0"/>
                      <a:pt x="2" y="0"/>
                    </a:cubicBezTo>
                    <a:cubicBezTo>
                      <a:pt x="2" y="1"/>
                      <a:pt x="2" y="1"/>
                      <a:pt x="2" y="1"/>
                    </a:cubicBezTo>
                    <a:cubicBezTo>
                      <a:pt x="2" y="2"/>
                      <a:pt x="2" y="2"/>
                      <a:pt x="1" y="2"/>
                    </a:cubicBezTo>
                    <a:cubicBezTo>
                      <a:pt x="1" y="2"/>
                      <a:pt x="1" y="2"/>
                      <a:pt x="1" y="2"/>
                    </a:cubicBezTo>
                    <a:cubicBezTo>
                      <a:pt x="1" y="2"/>
                      <a:pt x="1" y="2"/>
                      <a:pt x="1" y="2"/>
                    </a:cubicBezTo>
                    <a:cubicBezTo>
                      <a:pt x="1" y="2"/>
                      <a:pt x="1" y="2"/>
                      <a:pt x="1" y="2"/>
                    </a:cubicBezTo>
                    <a:cubicBezTo>
                      <a:pt x="1" y="2"/>
                      <a:pt x="1" y="2"/>
                      <a:pt x="1" y="2"/>
                    </a:cubicBezTo>
                    <a:cubicBezTo>
                      <a:pt x="2" y="2"/>
                      <a:pt x="2" y="2"/>
                      <a:pt x="2" y="1"/>
                    </a:cubicBezTo>
                    <a:cubicBezTo>
                      <a:pt x="2" y="1"/>
                      <a:pt x="2" y="1"/>
                      <a:pt x="2" y="0"/>
                    </a:cubicBezTo>
                    <a:cubicBezTo>
                      <a:pt x="2" y="0"/>
                      <a:pt x="2" y="0"/>
                      <a:pt x="1" y="0"/>
                    </a:cubicBezTo>
                    <a:cubicBezTo>
                      <a:pt x="1" y="0"/>
                      <a:pt x="1" y="0"/>
                      <a:pt x="1" y="0"/>
                    </a:cubicBezTo>
                    <a:cubicBezTo>
                      <a:pt x="0" y="0"/>
                      <a:pt x="0" y="1"/>
                      <a:pt x="0" y="1"/>
                    </a:cubicBezTo>
                    <a:cubicBezTo>
                      <a:pt x="0" y="1"/>
                      <a:pt x="0" y="2"/>
                      <a:pt x="0" y="2"/>
                    </a:cubicBezTo>
                    <a:cubicBezTo>
                      <a:pt x="0" y="2"/>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1" name="Freeform 393"/>
              <p:cNvSpPr>
                <a:spLocks noChangeArrowheads="1"/>
              </p:cNvSpPr>
              <p:nvPr/>
            </p:nvSpPr>
            <p:spPr bwMode="auto">
              <a:xfrm>
                <a:off x="1762" y="276"/>
                <a:ext cx="4" cy="5"/>
              </a:xfrm>
              <a:custGeom>
                <a:avLst/>
                <a:gdLst>
                  <a:gd name="T0" fmla="*/ 64 w 2"/>
                  <a:gd name="T1" fmla="*/ 467 h 2"/>
                  <a:gd name="T2" fmla="*/ 0 w 2"/>
                  <a:gd name="T3" fmla="*/ 262 h 2"/>
                  <a:gd name="T4" fmla="*/ 64 w 2"/>
                  <a:gd name="T5" fmla="*/ 0 h 2"/>
                  <a:gd name="T6" fmla="*/ 128 w 2"/>
                  <a:gd name="T7" fmla="*/ 262 h 2"/>
                  <a:gd name="T8" fmla="*/ 64 w 2"/>
                  <a:gd name="T9" fmla="*/ 46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1" y="0"/>
                      <a:pt x="1" y="0"/>
                      <a:pt x="1" y="0"/>
                    </a:cubicBezTo>
                    <a:cubicBezTo>
                      <a:pt x="2" y="0"/>
                      <a:pt x="2" y="1"/>
                      <a:pt x="2" y="1"/>
                    </a:cubicBezTo>
                    <a:cubicBezTo>
                      <a:pt x="2"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2" name="Freeform 394"/>
              <p:cNvSpPr>
                <a:spLocks noChangeArrowheads="1"/>
              </p:cNvSpPr>
              <p:nvPr/>
            </p:nvSpPr>
            <p:spPr bwMode="auto">
              <a:xfrm>
                <a:off x="1762" y="276"/>
                <a:ext cx="4" cy="5"/>
              </a:xfrm>
              <a:custGeom>
                <a:avLst/>
                <a:gdLst>
                  <a:gd name="T0" fmla="*/ 64 w 2"/>
                  <a:gd name="T1" fmla="*/ 467 h 2"/>
                  <a:gd name="T2" fmla="*/ 64 w 2"/>
                  <a:gd name="T3" fmla="*/ 467 h 2"/>
                  <a:gd name="T4" fmla="*/ 0 w 2"/>
                  <a:gd name="T5" fmla="*/ 467 h 2"/>
                  <a:gd name="T6" fmla="*/ 0 w 2"/>
                  <a:gd name="T7" fmla="*/ 262 h 2"/>
                  <a:gd name="T8" fmla="*/ 64 w 2"/>
                  <a:gd name="T9" fmla="*/ 0 h 2"/>
                  <a:gd name="T10" fmla="*/ 64 w 2"/>
                  <a:gd name="T11" fmla="*/ 0 h 2"/>
                  <a:gd name="T12" fmla="*/ 128 w 2"/>
                  <a:gd name="T13" fmla="*/ 0 h 2"/>
                  <a:gd name="T14" fmla="*/ 128 w 2"/>
                  <a:gd name="T15" fmla="*/ 262 h 2"/>
                  <a:gd name="T16" fmla="*/ 64 w 2"/>
                  <a:gd name="T17" fmla="*/ 467 h 2"/>
                  <a:gd name="T18" fmla="*/ 64 w 2"/>
                  <a:gd name="T19" fmla="*/ 467 h 2"/>
                  <a:gd name="T20" fmla="*/ 64 w 2"/>
                  <a:gd name="T21" fmla="*/ 467 h 2"/>
                  <a:gd name="T22" fmla="*/ 64 w 2"/>
                  <a:gd name="T23" fmla="*/ 467 h 2"/>
                  <a:gd name="T24" fmla="*/ 64 w 2"/>
                  <a:gd name="T25" fmla="*/ 467 h 2"/>
                  <a:gd name="T26" fmla="*/ 128 w 2"/>
                  <a:gd name="T27" fmla="*/ 262 h 2"/>
                  <a:gd name="T28" fmla="*/ 128 w 2"/>
                  <a:gd name="T29" fmla="*/ 0 h 2"/>
                  <a:gd name="T30" fmla="*/ 64 w 2"/>
                  <a:gd name="T31" fmla="*/ 0 h 2"/>
                  <a:gd name="T32" fmla="*/ 64 w 2"/>
                  <a:gd name="T33" fmla="*/ 0 h 2"/>
                  <a:gd name="T34" fmla="*/ 0 w 2"/>
                  <a:gd name="T35" fmla="*/ 262 h 2"/>
                  <a:gd name="T36" fmla="*/ 0 w 2"/>
                  <a:gd name="T37" fmla="*/ 467 h 2"/>
                  <a:gd name="T38" fmla="*/ 64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1" y="2"/>
                      <a:pt x="1" y="2"/>
                      <a:pt x="0" y="2"/>
                    </a:cubicBezTo>
                    <a:cubicBezTo>
                      <a:pt x="0" y="1"/>
                      <a:pt x="0" y="1"/>
                      <a:pt x="0" y="1"/>
                    </a:cubicBezTo>
                    <a:cubicBezTo>
                      <a:pt x="0" y="1"/>
                      <a:pt x="1" y="0"/>
                      <a:pt x="1" y="0"/>
                    </a:cubicBezTo>
                    <a:cubicBezTo>
                      <a:pt x="1" y="0"/>
                      <a:pt x="1" y="0"/>
                      <a:pt x="1" y="0"/>
                    </a:cubicBezTo>
                    <a:cubicBezTo>
                      <a:pt x="2" y="0"/>
                      <a:pt x="2" y="0"/>
                      <a:pt x="2" y="0"/>
                    </a:cubicBezTo>
                    <a:cubicBezTo>
                      <a:pt x="2" y="1"/>
                      <a:pt x="2" y="1"/>
                      <a:pt x="2" y="1"/>
                    </a:cubicBezTo>
                    <a:cubicBezTo>
                      <a:pt x="2" y="1"/>
                      <a:pt x="2" y="2"/>
                      <a:pt x="1" y="2"/>
                    </a:cubicBezTo>
                    <a:cubicBezTo>
                      <a:pt x="1" y="2"/>
                      <a:pt x="1" y="2"/>
                      <a:pt x="1" y="2"/>
                    </a:cubicBezTo>
                    <a:cubicBezTo>
                      <a:pt x="1" y="2"/>
                      <a:pt x="1" y="2"/>
                      <a:pt x="1" y="2"/>
                    </a:cubicBezTo>
                    <a:cubicBezTo>
                      <a:pt x="1" y="2"/>
                      <a:pt x="1" y="2"/>
                      <a:pt x="1" y="2"/>
                    </a:cubicBezTo>
                    <a:cubicBezTo>
                      <a:pt x="1" y="2"/>
                      <a:pt x="1" y="2"/>
                      <a:pt x="1" y="2"/>
                    </a:cubicBezTo>
                    <a:cubicBezTo>
                      <a:pt x="2" y="2"/>
                      <a:pt x="2" y="1"/>
                      <a:pt x="2" y="1"/>
                    </a:cubicBezTo>
                    <a:cubicBezTo>
                      <a:pt x="2" y="1"/>
                      <a:pt x="2" y="1"/>
                      <a:pt x="2" y="0"/>
                    </a:cubicBezTo>
                    <a:cubicBezTo>
                      <a:pt x="2" y="0"/>
                      <a:pt x="2" y="0"/>
                      <a:pt x="1" y="0"/>
                    </a:cubicBezTo>
                    <a:cubicBezTo>
                      <a:pt x="1" y="0"/>
                      <a:pt x="1" y="0"/>
                      <a:pt x="1" y="0"/>
                    </a:cubicBezTo>
                    <a:cubicBezTo>
                      <a:pt x="1" y="0"/>
                      <a:pt x="0" y="1"/>
                      <a:pt x="0" y="1"/>
                    </a:cubicBezTo>
                    <a:cubicBezTo>
                      <a:pt x="0" y="1"/>
                      <a:pt x="0" y="1"/>
                      <a:pt x="0" y="2"/>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3" name="Freeform 395"/>
              <p:cNvSpPr>
                <a:spLocks noChangeArrowheads="1"/>
              </p:cNvSpPr>
              <p:nvPr/>
            </p:nvSpPr>
            <p:spPr bwMode="auto">
              <a:xfrm>
                <a:off x="1757" y="274"/>
                <a:ext cx="5" cy="4"/>
              </a:xfrm>
              <a:custGeom>
                <a:avLst/>
                <a:gdLst>
                  <a:gd name="T0" fmla="*/ 262 w 2"/>
                  <a:gd name="T1" fmla="*/ 128 h 2"/>
                  <a:gd name="T2" fmla="*/ 0 w 2"/>
                  <a:gd name="T3" fmla="*/ 64 h 2"/>
                  <a:gd name="T4" fmla="*/ 262 w 2"/>
                  <a:gd name="T5" fmla="*/ 0 h 2"/>
                  <a:gd name="T6" fmla="*/ 467 w 2"/>
                  <a:gd name="T7" fmla="*/ 64 h 2"/>
                  <a:gd name="T8" fmla="*/ 262 w 2"/>
                  <a:gd name="T9" fmla="*/ 128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2"/>
                    </a:moveTo>
                    <a:cubicBezTo>
                      <a:pt x="0" y="2"/>
                      <a:pt x="0" y="1"/>
                      <a:pt x="0" y="1"/>
                    </a:cubicBezTo>
                    <a:cubicBezTo>
                      <a:pt x="0" y="0"/>
                      <a:pt x="1" y="0"/>
                      <a:pt x="1" y="0"/>
                    </a:cubicBezTo>
                    <a:cubicBezTo>
                      <a:pt x="2" y="0"/>
                      <a:pt x="2" y="1"/>
                      <a:pt x="2" y="1"/>
                    </a:cubicBezTo>
                    <a:cubicBezTo>
                      <a:pt x="2"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4" name="Freeform 396"/>
              <p:cNvSpPr>
                <a:spLocks noChangeArrowheads="1"/>
              </p:cNvSpPr>
              <p:nvPr/>
            </p:nvSpPr>
            <p:spPr bwMode="auto">
              <a:xfrm>
                <a:off x="1757" y="274"/>
                <a:ext cx="5" cy="4"/>
              </a:xfrm>
              <a:custGeom>
                <a:avLst/>
                <a:gdLst>
                  <a:gd name="T0" fmla="*/ 262 w 2"/>
                  <a:gd name="T1" fmla="*/ 128 h 2"/>
                  <a:gd name="T2" fmla="*/ 262 w 2"/>
                  <a:gd name="T3" fmla="*/ 128 h 2"/>
                  <a:gd name="T4" fmla="*/ 0 w 2"/>
                  <a:gd name="T5" fmla="*/ 128 h 2"/>
                  <a:gd name="T6" fmla="*/ 0 w 2"/>
                  <a:gd name="T7" fmla="*/ 64 h 2"/>
                  <a:gd name="T8" fmla="*/ 262 w 2"/>
                  <a:gd name="T9" fmla="*/ 0 h 2"/>
                  <a:gd name="T10" fmla="*/ 262 w 2"/>
                  <a:gd name="T11" fmla="*/ 0 h 2"/>
                  <a:gd name="T12" fmla="*/ 467 w 2"/>
                  <a:gd name="T13" fmla="*/ 0 h 2"/>
                  <a:gd name="T14" fmla="*/ 467 w 2"/>
                  <a:gd name="T15" fmla="*/ 64 h 2"/>
                  <a:gd name="T16" fmla="*/ 262 w 2"/>
                  <a:gd name="T17" fmla="*/ 128 h 2"/>
                  <a:gd name="T18" fmla="*/ 262 w 2"/>
                  <a:gd name="T19" fmla="*/ 128 h 2"/>
                  <a:gd name="T20" fmla="*/ 262 w 2"/>
                  <a:gd name="T21" fmla="*/ 128 h 2"/>
                  <a:gd name="T22" fmla="*/ 262 w 2"/>
                  <a:gd name="T23" fmla="*/ 128 h 2"/>
                  <a:gd name="T24" fmla="*/ 262 w 2"/>
                  <a:gd name="T25" fmla="*/ 128 h 2"/>
                  <a:gd name="T26" fmla="*/ 467 w 2"/>
                  <a:gd name="T27" fmla="*/ 64 h 2"/>
                  <a:gd name="T28" fmla="*/ 467 w 2"/>
                  <a:gd name="T29" fmla="*/ 0 h 2"/>
                  <a:gd name="T30" fmla="*/ 262 w 2"/>
                  <a:gd name="T31" fmla="*/ 0 h 2"/>
                  <a:gd name="T32" fmla="*/ 262 w 2"/>
                  <a:gd name="T33" fmla="*/ 0 h 2"/>
                  <a:gd name="T34" fmla="*/ 0 w 2"/>
                  <a:gd name="T35" fmla="*/ 64 h 2"/>
                  <a:gd name="T36" fmla="*/ 0 w 2"/>
                  <a:gd name="T37" fmla="*/ 128 h 2"/>
                  <a:gd name="T38" fmla="*/ 262 w 2"/>
                  <a:gd name="T39" fmla="*/ 128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2"/>
                    </a:moveTo>
                    <a:cubicBezTo>
                      <a:pt x="1" y="2"/>
                      <a:pt x="1" y="2"/>
                      <a:pt x="1" y="2"/>
                    </a:cubicBezTo>
                    <a:cubicBezTo>
                      <a:pt x="0" y="2"/>
                      <a:pt x="0" y="2"/>
                      <a:pt x="0" y="2"/>
                    </a:cubicBezTo>
                    <a:cubicBezTo>
                      <a:pt x="0" y="1"/>
                      <a:pt x="0" y="1"/>
                      <a:pt x="0" y="1"/>
                    </a:cubicBezTo>
                    <a:cubicBezTo>
                      <a:pt x="0" y="1"/>
                      <a:pt x="0" y="0"/>
                      <a:pt x="1" y="0"/>
                    </a:cubicBezTo>
                    <a:cubicBezTo>
                      <a:pt x="1" y="0"/>
                      <a:pt x="1" y="0"/>
                      <a:pt x="1" y="0"/>
                    </a:cubicBezTo>
                    <a:cubicBezTo>
                      <a:pt x="1" y="0"/>
                      <a:pt x="2" y="0"/>
                      <a:pt x="2" y="0"/>
                    </a:cubicBezTo>
                    <a:cubicBezTo>
                      <a:pt x="2" y="1"/>
                      <a:pt x="2" y="1"/>
                      <a:pt x="2" y="1"/>
                    </a:cubicBezTo>
                    <a:cubicBezTo>
                      <a:pt x="2" y="1"/>
                      <a:pt x="2" y="2"/>
                      <a:pt x="1" y="2"/>
                    </a:cubicBezTo>
                    <a:cubicBezTo>
                      <a:pt x="1" y="2"/>
                      <a:pt x="1" y="2"/>
                      <a:pt x="1" y="2"/>
                    </a:cubicBezTo>
                    <a:cubicBezTo>
                      <a:pt x="1" y="2"/>
                      <a:pt x="1" y="2"/>
                      <a:pt x="1" y="2"/>
                    </a:cubicBezTo>
                    <a:cubicBezTo>
                      <a:pt x="1" y="2"/>
                      <a:pt x="1" y="2"/>
                      <a:pt x="1" y="2"/>
                    </a:cubicBezTo>
                    <a:cubicBezTo>
                      <a:pt x="1" y="2"/>
                      <a:pt x="1" y="2"/>
                      <a:pt x="1" y="2"/>
                    </a:cubicBezTo>
                    <a:cubicBezTo>
                      <a:pt x="2" y="2"/>
                      <a:pt x="2" y="1"/>
                      <a:pt x="2" y="1"/>
                    </a:cubicBezTo>
                    <a:cubicBezTo>
                      <a:pt x="2" y="1"/>
                      <a:pt x="2" y="1"/>
                      <a:pt x="2" y="0"/>
                    </a:cubicBezTo>
                    <a:cubicBezTo>
                      <a:pt x="2" y="0"/>
                      <a:pt x="1" y="0"/>
                      <a:pt x="1" y="0"/>
                    </a:cubicBezTo>
                    <a:cubicBezTo>
                      <a:pt x="1" y="0"/>
                      <a:pt x="1" y="0"/>
                      <a:pt x="1" y="0"/>
                    </a:cubicBezTo>
                    <a:cubicBezTo>
                      <a:pt x="0" y="0"/>
                      <a:pt x="0" y="1"/>
                      <a:pt x="0" y="1"/>
                    </a:cubicBezTo>
                    <a:cubicBezTo>
                      <a:pt x="0" y="1"/>
                      <a:pt x="0" y="1"/>
                      <a:pt x="0" y="2"/>
                    </a:cubicBezTo>
                    <a:cubicBezTo>
                      <a:pt x="0" y="2"/>
                      <a:pt x="0"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5" name="Freeform 397"/>
              <p:cNvSpPr>
                <a:spLocks noChangeArrowheads="1"/>
              </p:cNvSpPr>
              <p:nvPr/>
            </p:nvSpPr>
            <p:spPr bwMode="auto">
              <a:xfrm>
                <a:off x="1769" y="278"/>
                <a:ext cx="2" cy="3"/>
              </a:xfrm>
              <a:custGeom>
                <a:avLst/>
                <a:gdLst>
                  <a:gd name="T0" fmla="*/ 0 w 1"/>
                  <a:gd name="T1" fmla="*/ 729 h 1"/>
                  <a:gd name="T2" fmla="*/ 0 w 1"/>
                  <a:gd name="T3" fmla="*/ 0 h 1"/>
                  <a:gd name="T4" fmla="*/ 0 w 1"/>
                  <a:gd name="T5" fmla="*/ 0 h 1"/>
                  <a:gd name="T6" fmla="*/ 64 w 1"/>
                  <a:gd name="T7" fmla="*/ 729 h 1"/>
                  <a:gd name="T8" fmla="*/ 0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0"/>
                    </a:cubicBezTo>
                    <a:cubicBezTo>
                      <a:pt x="0" y="0"/>
                      <a:pt x="0" y="0"/>
                      <a:pt x="0" y="0"/>
                    </a:cubicBezTo>
                    <a:cubicBezTo>
                      <a:pt x="1" y="0"/>
                      <a:pt x="1" y="0"/>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6" name="Freeform 398"/>
              <p:cNvSpPr>
                <a:spLocks noChangeArrowheads="1"/>
              </p:cNvSpPr>
              <p:nvPr/>
            </p:nvSpPr>
            <p:spPr bwMode="auto">
              <a:xfrm>
                <a:off x="1769" y="278"/>
                <a:ext cx="2" cy="3"/>
              </a:xfrm>
              <a:custGeom>
                <a:avLst/>
                <a:gdLst>
                  <a:gd name="T0" fmla="*/ 0 w 1"/>
                  <a:gd name="T1" fmla="*/ 729 h 1"/>
                  <a:gd name="T2" fmla="*/ 0 w 1"/>
                  <a:gd name="T3" fmla="*/ 729 h 1"/>
                  <a:gd name="T4" fmla="*/ 0 w 1"/>
                  <a:gd name="T5" fmla="*/ 729 h 1"/>
                  <a:gd name="T6" fmla="*/ 0 w 1"/>
                  <a:gd name="T7" fmla="*/ 0 h 1"/>
                  <a:gd name="T8" fmla="*/ 0 w 1"/>
                  <a:gd name="T9" fmla="*/ 0 h 1"/>
                  <a:gd name="T10" fmla="*/ 0 w 1"/>
                  <a:gd name="T11" fmla="*/ 0 h 1"/>
                  <a:gd name="T12" fmla="*/ 64 w 1"/>
                  <a:gd name="T13" fmla="*/ 0 h 1"/>
                  <a:gd name="T14" fmla="*/ 64 w 1"/>
                  <a:gd name="T15" fmla="*/ 729 h 1"/>
                  <a:gd name="T16" fmla="*/ 0 w 1"/>
                  <a:gd name="T17" fmla="*/ 729 h 1"/>
                  <a:gd name="T18" fmla="*/ 0 w 1"/>
                  <a:gd name="T19" fmla="*/ 729 h 1"/>
                  <a:gd name="T20" fmla="*/ 0 w 1"/>
                  <a:gd name="T21" fmla="*/ 729 h 1"/>
                  <a:gd name="T22" fmla="*/ 0 w 1"/>
                  <a:gd name="T23" fmla="*/ 729 h 1"/>
                  <a:gd name="T24" fmla="*/ 0 w 1"/>
                  <a:gd name="T25" fmla="*/ 729 h 1"/>
                  <a:gd name="T26" fmla="*/ 64 w 1"/>
                  <a:gd name="T27" fmla="*/ 729 h 1"/>
                  <a:gd name="T28" fmla="*/ 64 w 1"/>
                  <a:gd name="T29" fmla="*/ 0 h 1"/>
                  <a:gd name="T30" fmla="*/ 0 w 1"/>
                  <a:gd name="T31" fmla="*/ 0 h 1"/>
                  <a:gd name="T32" fmla="*/ 0 w 1"/>
                  <a:gd name="T33" fmla="*/ 0 h 1"/>
                  <a:gd name="T34" fmla="*/ 0 w 1"/>
                  <a:gd name="T35" fmla="*/ 0 h 1"/>
                  <a:gd name="T36" fmla="*/ 0 w 1"/>
                  <a:gd name="T37" fmla="*/ 729 h 1"/>
                  <a:gd name="T38" fmla="*/ 0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1" y="0"/>
                      <a:pt x="1" y="0"/>
                      <a:pt x="1" y="0"/>
                    </a:cubicBezTo>
                    <a:cubicBezTo>
                      <a:pt x="1" y="0"/>
                      <a:pt x="1" y="0"/>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7" name="Freeform 399"/>
              <p:cNvSpPr>
                <a:spLocks noChangeArrowheads="1"/>
              </p:cNvSpPr>
              <p:nvPr/>
            </p:nvSpPr>
            <p:spPr bwMode="auto">
              <a:xfrm>
                <a:off x="1771" y="278"/>
                <a:ext cx="2" cy="3"/>
              </a:xfrm>
              <a:custGeom>
                <a:avLst/>
                <a:gdLst>
                  <a:gd name="T0" fmla="*/ 64 w 1"/>
                  <a:gd name="T1" fmla="*/ 729 h 1"/>
                  <a:gd name="T2" fmla="*/ 0 w 1"/>
                  <a:gd name="T3" fmla="*/ 0 h 1"/>
                  <a:gd name="T4" fmla="*/ 64 w 1"/>
                  <a:gd name="T5" fmla="*/ 0 h 1"/>
                  <a:gd name="T6" fmla="*/ 64 w 1"/>
                  <a:gd name="T7" fmla="*/ 0 h 1"/>
                  <a:gd name="T8" fmla="*/ 64 w 1"/>
                  <a:gd name="T9" fmla="*/ 729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1" y="1"/>
                      <a:pt x="0" y="0"/>
                      <a:pt x="0" y="0"/>
                    </a:cubicBezTo>
                    <a:cubicBezTo>
                      <a:pt x="1" y="0"/>
                      <a:pt x="1" y="0"/>
                      <a:pt x="1" y="0"/>
                    </a:cubicBezTo>
                    <a:cubicBezTo>
                      <a:pt x="1" y="0"/>
                      <a:pt x="1" y="0"/>
                      <a:pt x="1" y="0"/>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8" name="Freeform 400"/>
              <p:cNvSpPr>
                <a:spLocks noChangeArrowheads="1"/>
              </p:cNvSpPr>
              <p:nvPr/>
            </p:nvSpPr>
            <p:spPr bwMode="auto">
              <a:xfrm>
                <a:off x="1771" y="278"/>
                <a:ext cx="2" cy="3"/>
              </a:xfrm>
              <a:custGeom>
                <a:avLst/>
                <a:gdLst>
                  <a:gd name="T0" fmla="*/ 64 w 1"/>
                  <a:gd name="T1" fmla="*/ 729 h 1"/>
                  <a:gd name="T2" fmla="*/ 64 w 1"/>
                  <a:gd name="T3" fmla="*/ 729 h 1"/>
                  <a:gd name="T4" fmla="*/ 0 w 1"/>
                  <a:gd name="T5" fmla="*/ 729 h 1"/>
                  <a:gd name="T6" fmla="*/ 0 w 1"/>
                  <a:gd name="T7" fmla="*/ 0 h 1"/>
                  <a:gd name="T8" fmla="*/ 64 w 1"/>
                  <a:gd name="T9" fmla="*/ 0 h 1"/>
                  <a:gd name="T10" fmla="*/ 64 w 1"/>
                  <a:gd name="T11" fmla="*/ 0 h 1"/>
                  <a:gd name="T12" fmla="*/ 64 w 1"/>
                  <a:gd name="T13" fmla="*/ 0 h 1"/>
                  <a:gd name="T14" fmla="*/ 64 w 1"/>
                  <a:gd name="T15" fmla="*/ 0 h 1"/>
                  <a:gd name="T16" fmla="*/ 64 w 1"/>
                  <a:gd name="T17" fmla="*/ 729 h 1"/>
                  <a:gd name="T18" fmla="*/ 64 w 1"/>
                  <a:gd name="T19" fmla="*/ 729 h 1"/>
                  <a:gd name="T20" fmla="*/ 64 w 1"/>
                  <a:gd name="T21" fmla="*/ 729 h 1"/>
                  <a:gd name="T22" fmla="*/ 64 w 1"/>
                  <a:gd name="T23" fmla="*/ 729 h 1"/>
                  <a:gd name="T24" fmla="*/ 64 w 1"/>
                  <a:gd name="T25" fmla="*/ 729 h 1"/>
                  <a:gd name="T26" fmla="*/ 64 w 1"/>
                  <a:gd name="T27" fmla="*/ 0 h 1"/>
                  <a:gd name="T28" fmla="*/ 64 w 1"/>
                  <a:gd name="T29" fmla="*/ 0 h 1"/>
                  <a:gd name="T30" fmla="*/ 64 w 1"/>
                  <a:gd name="T31" fmla="*/ 0 h 1"/>
                  <a:gd name="T32" fmla="*/ 64 w 1"/>
                  <a:gd name="T33" fmla="*/ 0 h 1"/>
                  <a:gd name="T34" fmla="*/ 0 w 1"/>
                  <a:gd name="T35" fmla="*/ 0 h 1"/>
                  <a:gd name="T36" fmla="*/ 0 w 1"/>
                  <a:gd name="T37" fmla="*/ 729 h 1"/>
                  <a:gd name="T38" fmla="*/ 64 w 1"/>
                  <a:gd name="T39" fmla="*/ 729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1" y="1"/>
                      <a:pt x="1"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1"/>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999" name="Freeform 401"/>
              <p:cNvSpPr>
                <a:spLocks noChangeArrowheads="1"/>
              </p:cNvSpPr>
              <p:nvPr/>
            </p:nvSpPr>
            <p:spPr bwMode="auto">
              <a:xfrm>
                <a:off x="1776" y="276"/>
                <a:ext cx="2" cy="2"/>
              </a:xfrm>
              <a:custGeom>
                <a:avLst/>
                <a:gdLst>
                  <a:gd name="T0" fmla="*/ 0 w 1"/>
                  <a:gd name="T1" fmla="*/ 64 h 1"/>
                  <a:gd name="T2" fmla="*/ 0 w 1"/>
                  <a:gd name="T3" fmla="*/ 64 h 1"/>
                  <a:gd name="T4" fmla="*/ 0 w 1"/>
                  <a:gd name="T5" fmla="*/ 64 h 1"/>
                  <a:gd name="T6" fmla="*/ 64 w 1"/>
                  <a:gd name="T7" fmla="*/ 64 h 1"/>
                  <a:gd name="T8" fmla="*/ 0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cubicBezTo>
                      <a:pt x="0" y="1"/>
                      <a:pt x="0" y="1"/>
                      <a:pt x="0" y="1"/>
                    </a:cubicBezTo>
                    <a:cubicBezTo>
                      <a:pt x="0" y="1"/>
                      <a:pt x="0" y="0"/>
                      <a:pt x="0" y="1"/>
                    </a:cubicBezTo>
                    <a:cubicBezTo>
                      <a:pt x="1" y="1"/>
                      <a:pt x="1" y="1"/>
                      <a:pt x="1" y="1"/>
                    </a:cubicBezTo>
                    <a:cubicBezTo>
                      <a:pt x="1"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0" name="Freeform 402"/>
              <p:cNvSpPr>
                <a:spLocks noChangeArrowheads="1"/>
              </p:cNvSpPr>
              <p:nvPr/>
            </p:nvSpPr>
            <p:spPr bwMode="auto">
              <a:xfrm>
                <a:off x="1776" y="276"/>
                <a:ext cx="2" cy="2"/>
              </a:xfrm>
              <a:custGeom>
                <a:avLst/>
                <a:gdLst>
                  <a:gd name="T0" fmla="*/ 0 w 1"/>
                  <a:gd name="T1" fmla="*/ 64 h 1"/>
                  <a:gd name="T2" fmla="*/ 0 w 1"/>
                  <a:gd name="T3" fmla="*/ 64 h 1"/>
                  <a:gd name="T4" fmla="*/ 0 w 1"/>
                  <a:gd name="T5" fmla="*/ 64 h 1"/>
                  <a:gd name="T6" fmla="*/ 0 w 1"/>
                  <a:gd name="T7" fmla="*/ 64 h 1"/>
                  <a:gd name="T8" fmla="*/ 0 w 1"/>
                  <a:gd name="T9" fmla="*/ 64 h 1"/>
                  <a:gd name="T10" fmla="*/ 0 w 1"/>
                  <a:gd name="T11" fmla="*/ 64 h 1"/>
                  <a:gd name="T12" fmla="*/ 64 w 1"/>
                  <a:gd name="T13" fmla="*/ 64 h 1"/>
                  <a:gd name="T14" fmla="*/ 64 w 1"/>
                  <a:gd name="T15" fmla="*/ 64 h 1"/>
                  <a:gd name="T16" fmla="*/ 64 w 1"/>
                  <a:gd name="T17" fmla="*/ 64 h 1"/>
                  <a:gd name="T18" fmla="*/ 0 w 1"/>
                  <a:gd name="T19" fmla="*/ 64 h 1"/>
                  <a:gd name="T20" fmla="*/ 0 w 1"/>
                  <a:gd name="T21" fmla="*/ 64 h 1"/>
                  <a:gd name="T22" fmla="*/ 0 w 1"/>
                  <a:gd name="T23" fmla="*/ 64 h 1"/>
                  <a:gd name="T24" fmla="*/ 64 w 1"/>
                  <a:gd name="T25" fmla="*/ 64 h 1"/>
                  <a:gd name="T26" fmla="*/ 64 w 1"/>
                  <a:gd name="T27" fmla="*/ 64 h 1"/>
                  <a:gd name="T28" fmla="*/ 64 w 1"/>
                  <a:gd name="T29" fmla="*/ 64 h 1"/>
                  <a:gd name="T30" fmla="*/ 0 w 1"/>
                  <a:gd name="T31" fmla="*/ 0 h 1"/>
                  <a:gd name="T32" fmla="*/ 0 w 1"/>
                  <a:gd name="T33" fmla="*/ 64 h 1"/>
                  <a:gd name="T34" fmla="*/ 0 w 1"/>
                  <a:gd name="T35" fmla="*/ 64 h 1"/>
                  <a:gd name="T36" fmla="*/ 0 w 1"/>
                  <a:gd name="T37" fmla="*/ 64 h 1"/>
                  <a:gd name="T38" fmla="*/ 0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0"/>
                      <a:pt x="0"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0" y="0"/>
                    </a:cubicBezTo>
                    <a:cubicBezTo>
                      <a:pt x="0" y="0"/>
                      <a:pt x="0" y="1"/>
                      <a:pt x="0" y="1"/>
                    </a:cubicBezTo>
                    <a:cubicBezTo>
                      <a:pt x="0" y="1"/>
                      <a:pt x="0" y="1"/>
                      <a:pt x="0" y="1"/>
                    </a:cubicBezTo>
                    <a:cubicBezTo>
                      <a:pt x="0" y="1"/>
                      <a:pt x="0" y="1"/>
                      <a:pt x="0" y="1"/>
                    </a:cubicBezTo>
                    <a:cubicBezTo>
                      <a:pt x="0" y="1"/>
                      <a:pt x="0" y="1"/>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1" name="Freeform 403"/>
              <p:cNvSpPr>
                <a:spLocks noChangeArrowheads="1"/>
              </p:cNvSpPr>
              <p:nvPr/>
            </p:nvSpPr>
            <p:spPr bwMode="auto">
              <a:xfrm>
                <a:off x="1743" y="257"/>
                <a:ext cx="7" cy="5"/>
              </a:xfrm>
              <a:custGeom>
                <a:avLst/>
                <a:gdLst>
                  <a:gd name="T0" fmla="*/ 152 w 3"/>
                  <a:gd name="T1" fmla="*/ 467 h 2"/>
                  <a:gd name="T2" fmla="*/ 152 w 3"/>
                  <a:gd name="T3" fmla="*/ 262 h 2"/>
                  <a:gd name="T4" fmla="*/ 355 w 3"/>
                  <a:gd name="T5" fmla="*/ 0 h 2"/>
                  <a:gd name="T6" fmla="*/ 355 w 3"/>
                  <a:gd name="T7" fmla="*/ 262 h 2"/>
                  <a:gd name="T8" fmla="*/ 152 w 3"/>
                  <a:gd name="T9" fmla="*/ 467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2"/>
                    </a:moveTo>
                    <a:cubicBezTo>
                      <a:pt x="1" y="2"/>
                      <a:pt x="0" y="1"/>
                      <a:pt x="1" y="1"/>
                    </a:cubicBezTo>
                    <a:cubicBezTo>
                      <a:pt x="1" y="0"/>
                      <a:pt x="2" y="0"/>
                      <a:pt x="2" y="0"/>
                    </a:cubicBezTo>
                    <a:cubicBezTo>
                      <a:pt x="2" y="0"/>
                      <a:pt x="3" y="1"/>
                      <a:pt x="2" y="1"/>
                    </a:cubicBezTo>
                    <a:cubicBezTo>
                      <a:pt x="2" y="2"/>
                      <a:pt x="2"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2" name="Freeform 404"/>
              <p:cNvSpPr>
                <a:spLocks noChangeArrowheads="1"/>
              </p:cNvSpPr>
              <p:nvPr/>
            </p:nvSpPr>
            <p:spPr bwMode="auto">
              <a:xfrm>
                <a:off x="1745" y="257"/>
                <a:ext cx="5" cy="5"/>
              </a:xfrm>
              <a:custGeom>
                <a:avLst/>
                <a:gdLst>
                  <a:gd name="T0" fmla="*/ 0 w 2"/>
                  <a:gd name="T1" fmla="*/ 467 h 2"/>
                  <a:gd name="T2" fmla="*/ 0 w 2"/>
                  <a:gd name="T3" fmla="*/ 467 h 2"/>
                  <a:gd name="T4" fmla="*/ 0 w 2"/>
                  <a:gd name="T5" fmla="*/ 262 h 2"/>
                  <a:gd name="T6" fmla="*/ 0 w 2"/>
                  <a:gd name="T7" fmla="*/ 262 h 2"/>
                  <a:gd name="T8" fmla="*/ 0 w 2"/>
                  <a:gd name="T9" fmla="*/ 0 h 2"/>
                  <a:gd name="T10" fmla="*/ 262 w 2"/>
                  <a:gd name="T11" fmla="*/ 0 h 2"/>
                  <a:gd name="T12" fmla="*/ 262 w 2"/>
                  <a:gd name="T13" fmla="*/ 262 h 2"/>
                  <a:gd name="T14" fmla="*/ 262 w 2"/>
                  <a:gd name="T15" fmla="*/ 262 h 2"/>
                  <a:gd name="T16" fmla="*/ 262 w 2"/>
                  <a:gd name="T17" fmla="*/ 467 h 2"/>
                  <a:gd name="T18" fmla="*/ 0 w 2"/>
                  <a:gd name="T19" fmla="*/ 467 h 2"/>
                  <a:gd name="T20" fmla="*/ 0 w 2"/>
                  <a:gd name="T21" fmla="*/ 467 h 2"/>
                  <a:gd name="T22" fmla="*/ 0 w 2"/>
                  <a:gd name="T23" fmla="*/ 467 h 2"/>
                  <a:gd name="T24" fmla="*/ 262 w 2"/>
                  <a:gd name="T25" fmla="*/ 467 h 2"/>
                  <a:gd name="T26" fmla="*/ 262 w 2"/>
                  <a:gd name="T27" fmla="*/ 262 h 2"/>
                  <a:gd name="T28" fmla="*/ 262 w 2"/>
                  <a:gd name="T29" fmla="*/ 262 h 2"/>
                  <a:gd name="T30" fmla="*/ 262 w 2"/>
                  <a:gd name="T31" fmla="*/ 0 h 2"/>
                  <a:gd name="T32" fmla="*/ 0 w 2"/>
                  <a:gd name="T33" fmla="*/ 0 h 2"/>
                  <a:gd name="T34" fmla="*/ 0 w 2"/>
                  <a:gd name="T35" fmla="*/ 262 h 2"/>
                  <a:gd name="T36" fmla="*/ 0 w 2"/>
                  <a:gd name="T37" fmla="*/ 262 h 2"/>
                  <a:gd name="T38" fmla="*/ 0 w 2"/>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0" y="2"/>
                    </a:moveTo>
                    <a:cubicBezTo>
                      <a:pt x="0" y="2"/>
                      <a:pt x="0" y="2"/>
                      <a:pt x="0" y="2"/>
                    </a:cubicBezTo>
                    <a:cubicBezTo>
                      <a:pt x="0" y="2"/>
                      <a:pt x="0" y="2"/>
                      <a:pt x="0" y="1"/>
                    </a:cubicBezTo>
                    <a:cubicBezTo>
                      <a:pt x="0" y="1"/>
                      <a:pt x="0" y="1"/>
                      <a:pt x="0" y="1"/>
                    </a:cubicBezTo>
                    <a:cubicBezTo>
                      <a:pt x="0" y="0"/>
                      <a:pt x="0" y="0"/>
                      <a:pt x="0" y="0"/>
                    </a:cubicBezTo>
                    <a:cubicBezTo>
                      <a:pt x="0" y="0"/>
                      <a:pt x="1" y="0"/>
                      <a:pt x="1" y="0"/>
                    </a:cubicBezTo>
                    <a:cubicBezTo>
                      <a:pt x="1" y="0"/>
                      <a:pt x="1" y="0"/>
                      <a:pt x="1" y="1"/>
                    </a:cubicBezTo>
                    <a:cubicBezTo>
                      <a:pt x="2" y="1"/>
                      <a:pt x="2" y="1"/>
                      <a:pt x="1" y="1"/>
                    </a:cubicBezTo>
                    <a:cubicBezTo>
                      <a:pt x="1" y="2"/>
                      <a:pt x="1" y="2"/>
                      <a:pt x="1" y="2"/>
                    </a:cubicBezTo>
                    <a:cubicBezTo>
                      <a:pt x="1" y="2"/>
                      <a:pt x="0" y="2"/>
                      <a:pt x="0" y="2"/>
                    </a:cubicBezTo>
                    <a:cubicBezTo>
                      <a:pt x="0" y="2"/>
                      <a:pt x="0" y="2"/>
                      <a:pt x="0" y="2"/>
                    </a:cubicBezTo>
                    <a:cubicBezTo>
                      <a:pt x="0" y="2"/>
                      <a:pt x="0" y="2"/>
                      <a:pt x="0" y="2"/>
                    </a:cubicBezTo>
                    <a:cubicBezTo>
                      <a:pt x="0" y="2"/>
                      <a:pt x="1" y="2"/>
                      <a:pt x="1" y="2"/>
                    </a:cubicBezTo>
                    <a:cubicBezTo>
                      <a:pt x="1" y="2"/>
                      <a:pt x="1" y="2"/>
                      <a:pt x="1" y="1"/>
                    </a:cubicBezTo>
                    <a:cubicBezTo>
                      <a:pt x="2" y="1"/>
                      <a:pt x="2" y="1"/>
                      <a:pt x="1" y="1"/>
                    </a:cubicBezTo>
                    <a:cubicBezTo>
                      <a:pt x="1" y="0"/>
                      <a:pt x="1" y="0"/>
                      <a:pt x="1" y="0"/>
                    </a:cubicBezTo>
                    <a:cubicBezTo>
                      <a:pt x="1" y="0"/>
                      <a:pt x="0" y="0"/>
                      <a:pt x="0" y="0"/>
                    </a:cubicBezTo>
                    <a:cubicBezTo>
                      <a:pt x="0" y="0"/>
                      <a:pt x="0" y="0"/>
                      <a:pt x="0" y="1"/>
                    </a:cubicBezTo>
                    <a:cubicBezTo>
                      <a:pt x="0" y="1"/>
                      <a:pt x="0" y="1"/>
                      <a:pt x="0" y="1"/>
                    </a:cubicBezTo>
                    <a:cubicBezTo>
                      <a:pt x="0" y="2"/>
                      <a:pt x="0" y="2"/>
                      <a:pt x="0"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3" name="Freeform 405"/>
              <p:cNvSpPr>
                <a:spLocks noChangeArrowheads="1"/>
              </p:cNvSpPr>
              <p:nvPr/>
            </p:nvSpPr>
            <p:spPr bwMode="auto">
              <a:xfrm>
                <a:off x="1778" y="276"/>
                <a:ext cx="3" cy="2"/>
              </a:xfrm>
              <a:custGeom>
                <a:avLst/>
                <a:gdLst>
                  <a:gd name="T0" fmla="*/ 729 w 1"/>
                  <a:gd name="T1" fmla="*/ 64 h 1"/>
                  <a:gd name="T2" fmla="*/ 0 w 1"/>
                  <a:gd name="T3" fmla="*/ 0 h 1"/>
                  <a:gd name="T4" fmla="*/ 729 w 1"/>
                  <a:gd name="T5" fmla="*/ 0 h 1"/>
                  <a:gd name="T6" fmla="*/ 729 w 1"/>
                  <a:gd name="T7" fmla="*/ 0 h 1"/>
                  <a:gd name="T8" fmla="*/ 729 w 1"/>
                  <a:gd name="T9" fmla="*/ 64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1"/>
                    </a:moveTo>
                    <a:cubicBezTo>
                      <a:pt x="0" y="1"/>
                      <a:pt x="0" y="1"/>
                      <a:pt x="0" y="0"/>
                    </a:cubicBezTo>
                    <a:cubicBezTo>
                      <a:pt x="0" y="0"/>
                      <a:pt x="1" y="0"/>
                      <a:pt x="1" y="0"/>
                    </a:cubicBezTo>
                    <a:cubicBezTo>
                      <a:pt x="1" y="0"/>
                      <a:pt x="1" y="0"/>
                      <a:pt x="1" y="0"/>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4" name="Freeform 406"/>
              <p:cNvSpPr>
                <a:spLocks noChangeArrowheads="1"/>
              </p:cNvSpPr>
              <p:nvPr/>
            </p:nvSpPr>
            <p:spPr bwMode="auto">
              <a:xfrm>
                <a:off x="1778" y="276"/>
                <a:ext cx="3" cy="2"/>
              </a:xfrm>
              <a:custGeom>
                <a:avLst/>
                <a:gdLst>
                  <a:gd name="T0" fmla="*/ 729 w 1"/>
                  <a:gd name="T1" fmla="*/ 64 h 1"/>
                  <a:gd name="T2" fmla="*/ 729 w 1"/>
                  <a:gd name="T3" fmla="*/ 64 h 1"/>
                  <a:gd name="T4" fmla="*/ 0 w 1"/>
                  <a:gd name="T5" fmla="*/ 64 h 1"/>
                  <a:gd name="T6" fmla="*/ 0 w 1"/>
                  <a:gd name="T7" fmla="*/ 0 h 1"/>
                  <a:gd name="T8" fmla="*/ 0 w 1"/>
                  <a:gd name="T9" fmla="*/ 0 h 1"/>
                  <a:gd name="T10" fmla="*/ 729 w 1"/>
                  <a:gd name="T11" fmla="*/ 0 h 1"/>
                  <a:gd name="T12" fmla="*/ 729 w 1"/>
                  <a:gd name="T13" fmla="*/ 0 h 1"/>
                  <a:gd name="T14" fmla="*/ 729 w 1"/>
                  <a:gd name="T15" fmla="*/ 0 h 1"/>
                  <a:gd name="T16" fmla="*/ 729 w 1"/>
                  <a:gd name="T17" fmla="*/ 64 h 1"/>
                  <a:gd name="T18" fmla="*/ 729 w 1"/>
                  <a:gd name="T19" fmla="*/ 64 h 1"/>
                  <a:gd name="T20" fmla="*/ 729 w 1"/>
                  <a:gd name="T21" fmla="*/ 64 h 1"/>
                  <a:gd name="T22" fmla="*/ 729 w 1"/>
                  <a:gd name="T23" fmla="*/ 64 h 1"/>
                  <a:gd name="T24" fmla="*/ 729 w 1"/>
                  <a:gd name="T25" fmla="*/ 64 h 1"/>
                  <a:gd name="T26" fmla="*/ 729 w 1"/>
                  <a:gd name="T27" fmla="*/ 0 h 1"/>
                  <a:gd name="T28" fmla="*/ 729 w 1"/>
                  <a:gd name="T29" fmla="*/ 0 h 1"/>
                  <a:gd name="T30" fmla="*/ 729 w 1"/>
                  <a:gd name="T31" fmla="*/ 0 h 1"/>
                  <a:gd name="T32" fmla="*/ 0 w 1"/>
                  <a:gd name="T33" fmla="*/ 0 h 1"/>
                  <a:gd name="T34" fmla="*/ 0 w 1"/>
                  <a:gd name="T35" fmla="*/ 0 h 1"/>
                  <a:gd name="T36" fmla="*/ 0 w 1"/>
                  <a:gd name="T37" fmla="*/ 64 h 1"/>
                  <a:gd name="T38" fmla="*/ 729 w 1"/>
                  <a:gd name="T39" fmla="*/ 64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1"/>
                    </a:moveTo>
                    <a:cubicBezTo>
                      <a:pt x="1" y="1"/>
                      <a:pt x="1" y="1"/>
                      <a:pt x="1" y="1"/>
                    </a:cubicBez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1"/>
                      <a:pt x="0" y="1"/>
                    </a:cubicBezTo>
                    <a:cubicBezTo>
                      <a:pt x="0" y="1"/>
                      <a:pt x="0"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5" name="Freeform 407"/>
              <p:cNvSpPr>
                <a:spLocks noChangeArrowheads="1"/>
              </p:cNvSpPr>
              <p:nvPr/>
            </p:nvSpPr>
            <p:spPr bwMode="auto">
              <a:xfrm>
                <a:off x="1738" y="243"/>
                <a:ext cx="5" cy="7"/>
              </a:xfrm>
              <a:custGeom>
                <a:avLst/>
                <a:gdLst>
                  <a:gd name="T0" fmla="*/ 467 w 2"/>
                  <a:gd name="T1" fmla="*/ 152 h 3"/>
                  <a:gd name="T2" fmla="*/ 467 w 2"/>
                  <a:gd name="T3" fmla="*/ 355 h 3"/>
                  <a:gd name="T4" fmla="*/ 262 w 2"/>
                  <a:gd name="T5" fmla="*/ 469 h 3"/>
                  <a:gd name="T6" fmla="*/ 0 w 2"/>
                  <a:gd name="T7" fmla="*/ 152 h 3"/>
                  <a:gd name="T8" fmla="*/ 467 w 2"/>
                  <a:gd name="T9" fmla="*/ 152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1"/>
                    </a:moveTo>
                    <a:cubicBezTo>
                      <a:pt x="2" y="1"/>
                      <a:pt x="2" y="2"/>
                      <a:pt x="2" y="2"/>
                    </a:cubicBezTo>
                    <a:cubicBezTo>
                      <a:pt x="2" y="3"/>
                      <a:pt x="1" y="3"/>
                      <a:pt x="1" y="3"/>
                    </a:cubicBezTo>
                    <a:cubicBezTo>
                      <a:pt x="0" y="3"/>
                      <a:pt x="0" y="2"/>
                      <a:pt x="0" y="1"/>
                    </a:cubicBezTo>
                    <a:cubicBezTo>
                      <a:pt x="1" y="1"/>
                      <a:pt x="1" y="0"/>
                      <a:pt x="2"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6" name="Freeform 408"/>
              <p:cNvSpPr>
                <a:spLocks noChangeArrowheads="1"/>
              </p:cNvSpPr>
              <p:nvPr/>
            </p:nvSpPr>
            <p:spPr bwMode="auto">
              <a:xfrm>
                <a:off x="1738" y="245"/>
                <a:ext cx="5" cy="5"/>
              </a:xfrm>
              <a:custGeom>
                <a:avLst/>
                <a:gdLst>
                  <a:gd name="T0" fmla="*/ 467 w 2"/>
                  <a:gd name="T1" fmla="*/ 0 h 2"/>
                  <a:gd name="T2" fmla="*/ 467 w 2"/>
                  <a:gd name="T3" fmla="*/ 0 h 2"/>
                  <a:gd name="T4" fmla="*/ 467 w 2"/>
                  <a:gd name="T5" fmla="*/ 0 h 2"/>
                  <a:gd name="T6" fmla="*/ 467 w 2"/>
                  <a:gd name="T7" fmla="*/ 262 h 2"/>
                  <a:gd name="T8" fmla="*/ 467 w 2"/>
                  <a:gd name="T9" fmla="*/ 467 h 2"/>
                  <a:gd name="T10" fmla="*/ 262 w 2"/>
                  <a:gd name="T11" fmla="*/ 467 h 2"/>
                  <a:gd name="T12" fmla="*/ 0 w 2"/>
                  <a:gd name="T13" fmla="*/ 262 h 2"/>
                  <a:gd name="T14" fmla="*/ 0 w 2"/>
                  <a:gd name="T15" fmla="*/ 0 h 2"/>
                  <a:gd name="T16" fmla="*/ 262 w 2"/>
                  <a:gd name="T17" fmla="*/ 0 h 2"/>
                  <a:gd name="T18" fmla="*/ 467 w 2"/>
                  <a:gd name="T19" fmla="*/ 0 h 2"/>
                  <a:gd name="T20" fmla="*/ 467 w 2"/>
                  <a:gd name="T21" fmla="*/ 0 h 2"/>
                  <a:gd name="T22" fmla="*/ 467 w 2"/>
                  <a:gd name="T23" fmla="*/ 0 h 2"/>
                  <a:gd name="T24" fmla="*/ 262 w 2"/>
                  <a:gd name="T25" fmla="*/ 0 h 2"/>
                  <a:gd name="T26" fmla="*/ 0 w 2"/>
                  <a:gd name="T27" fmla="*/ 0 h 2"/>
                  <a:gd name="T28" fmla="*/ 0 w 2"/>
                  <a:gd name="T29" fmla="*/ 262 h 2"/>
                  <a:gd name="T30" fmla="*/ 262 w 2"/>
                  <a:gd name="T31" fmla="*/ 467 h 2"/>
                  <a:gd name="T32" fmla="*/ 467 w 2"/>
                  <a:gd name="T33" fmla="*/ 467 h 2"/>
                  <a:gd name="T34" fmla="*/ 467 w 2"/>
                  <a:gd name="T35" fmla="*/ 262 h 2"/>
                  <a:gd name="T36" fmla="*/ 467 w 2"/>
                  <a:gd name="T37" fmla="*/ 0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0"/>
                      <a:pt x="2" y="0"/>
                      <a:pt x="2" y="0"/>
                    </a:cubicBezTo>
                    <a:cubicBezTo>
                      <a:pt x="2" y="0"/>
                      <a:pt x="2" y="1"/>
                      <a:pt x="2" y="1"/>
                    </a:cubicBezTo>
                    <a:cubicBezTo>
                      <a:pt x="2" y="1"/>
                      <a:pt x="2" y="2"/>
                      <a:pt x="2" y="2"/>
                    </a:cubicBezTo>
                    <a:cubicBezTo>
                      <a:pt x="1" y="2"/>
                      <a:pt x="1" y="2"/>
                      <a:pt x="1" y="2"/>
                    </a:cubicBezTo>
                    <a:cubicBezTo>
                      <a:pt x="1" y="2"/>
                      <a:pt x="0" y="1"/>
                      <a:pt x="0" y="1"/>
                    </a:cubicBezTo>
                    <a:cubicBezTo>
                      <a:pt x="0" y="1"/>
                      <a:pt x="0" y="1"/>
                      <a:pt x="0" y="0"/>
                    </a:cubicBez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1" y="0"/>
                      <a:pt x="0" y="0"/>
                      <a:pt x="0" y="0"/>
                    </a:cubicBezTo>
                    <a:cubicBezTo>
                      <a:pt x="0" y="1"/>
                      <a:pt x="0" y="1"/>
                      <a:pt x="0" y="1"/>
                    </a:cubicBezTo>
                    <a:cubicBezTo>
                      <a:pt x="0" y="1"/>
                      <a:pt x="1" y="2"/>
                      <a:pt x="1" y="2"/>
                    </a:cubicBezTo>
                    <a:cubicBezTo>
                      <a:pt x="1" y="2"/>
                      <a:pt x="1" y="2"/>
                      <a:pt x="2" y="2"/>
                    </a:cubicBezTo>
                    <a:cubicBezTo>
                      <a:pt x="2" y="2"/>
                      <a:pt x="2" y="1"/>
                      <a:pt x="2" y="1"/>
                    </a:cubicBezTo>
                    <a:cubicBezTo>
                      <a:pt x="2" y="1"/>
                      <a:pt x="2" y="0"/>
                      <a:pt x="2" y="0"/>
                    </a:cubicBezTo>
                    <a:cubicBezTo>
                      <a:pt x="2" y="0"/>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7" name="Freeform 409"/>
              <p:cNvSpPr>
                <a:spLocks noChangeArrowheads="1"/>
              </p:cNvSpPr>
              <p:nvPr/>
            </p:nvSpPr>
            <p:spPr bwMode="auto">
              <a:xfrm>
                <a:off x="1736" y="238"/>
                <a:ext cx="4" cy="5"/>
              </a:xfrm>
              <a:custGeom>
                <a:avLst/>
                <a:gdLst>
                  <a:gd name="T0" fmla="*/ 64 w 2"/>
                  <a:gd name="T1" fmla="*/ 0 h 2"/>
                  <a:gd name="T2" fmla="*/ 128 w 2"/>
                  <a:gd name="T3" fmla="*/ 467 h 2"/>
                  <a:gd name="T4" fmla="*/ 0 w 2"/>
                  <a:gd name="T5" fmla="*/ 467 h 2"/>
                  <a:gd name="T6" fmla="*/ 0 w 2"/>
                  <a:gd name="T7" fmla="*/ 262 h 2"/>
                  <a:gd name="T8" fmla="*/ 64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cubicBezTo>
                      <a:pt x="2" y="0"/>
                      <a:pt x="2" y="1"/>
                      <a:pt x="2" y="2"/>
                    </a:cubicBezTo>
                    <a:cubicBezTo>
                      <a:pt x="1" y="2"/>
                      <a:pt x="1" y="2"/>
                      <a:pt x="0" y="2"/>
                    </a:cubicBezTo>
                    <a:cubicBezTo>
                      <a:pt x="0" y="2"/>
                      <a:pt x="0" y="1"/>
                      <a:pt x="0" y="1"/>
                    </a:cubicBezTo>
                    <a:cubicBezTo>
                      <a:pt x="0"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8" name="Freeform 410"/>
              <p:cNvSpPr>
                <a:spLocks noChangeArrowheads="1"/>
              </p:cNvSpPr>
              <p:nvPr/>
            </p:nvSpPr>
            <p:spPr bwMode="auto">
              <a:xfrm>
                <a:off x="1736" y="238"/>
                <a:ext cx="4" cy="5"/>
              </a:xfrm>
              <a:custGeom>
                <a:avLst/>
                <a:gdLst>
                  <a:gd name="T0" fmla="*/ 64 w 2"/>
                  <a:gd name="T1" fmla="*/ 0 h 2"/>
                  <a:gd name="T2" fmla="*/ 64 w 2"/>
                  <a:gd name="T3" fmla="*/ 0 h 2"/>
                  <a:gd name="T4" fmla="*/ 128 w 2"/>
                  <a:gd name="T5" fmla="*/ 262 h 2"/>
                  <a:gd name="T6" fmla="*/ 128 w 2"/>
                  <a:gd name="T7" fmla="*/ 467 h 2"/>
                  <a:gd name="T8" fmla="*/ 64 w 2"/>
                  <a:gd name="T9" fmla="*/ 467 h 2"/>
                  <a:gd name="T10" fmla="*/ 0 w 2"/>
                  <a:gd name="T11" fmla="*/ 467 h 2"/>
                  <a:gd name="T12" fmla="*/ 0 w 2"/>
                  <a:gd name="T13" fmla="*/ 467 h 2"/>
                  <a:gd name="T14" fmla="*/ 0 w 2"/>
                  <a:gd name="T15" fmla="*/ 262 h 2"/>
                  <a:gd name="T16" fmla="*/ 0 w 2"/>
                  <a:gd name="T17" fmla="*/ 0 h 2"/>
                  <a:gd name="T18" fmla="*/ 64 w 2"/>
                  <a:gd name="T19" fmla="*/ 0 h 2"/>
                  <a:gd name="T20" fmla="*/ 64 w 2"/>
                  <a:gd name="T21" fmla="*/ 0 h 2"/>
                  <a:gd name="T22" fmla="*/ 64 w 2"/>
                  <a:gd name="T23" fmla="*/ 0 h 2"/>
                  <a:gd name="T24" fmla="*/ 0 w 2"/>
                  <a:gd name="T25" fmla="*/ 0 h 2"/>
                  <a:gd name="T26" fmla="*/ 0 w 2"/>
                  <a:gd name="T27" fmla="*/ 262 h 2"/>
                  <a:gd name="T28" fmla="*/ 0 w 2"/>
                  <a:gd name="T29" fmla="*/ 467 h 2"/>
                  <a:gd name="T30" fmla="*/ 0 w 2"/>
                  <a:gd name="T31" fmla="*/ 467 h 2"/>
                  <a:gd name="T32" fmla="*/ 64 w 2"/>
                  <a:gd name="T33" fmla="*/ 467 h 2"/>
                  <a:gd name="T34" fmla="*/ 128 w 2"/>
                  <a:gd name="T35" fmla="*/ 467 h 2"/>
                  <a:gd name="T36" fmla="*/ 128 w 2"/>
                  <a:gd name="T37" fmla="*/ 262 h 2"/>
                  <a:gd name="T38" fmla="*/ 64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1" y="0"/>
                    </a:moveTo>
                    <a:cubicBezTo>
                      <a:pt x="1" y="0"/>
                      <a:pt x="1" y="0"/>
                      <a:pt x="1" y="0"/>
                    </a:cubicBezTo>
                    <a:cubicBezTo>
                      <a:pt x="1" y="0"/>
                      <a:pt x="2" y="1"/>
                      <a:pt x="2" y="1"/>
                    </a:cubicBezTo>
                    <a:cubicBezTo>
                      <a:pt x="2" y="1"/>
                      <a:pt x="2" y="1"/>
                      <a:pt x="2" y="2"/>
                    </a:cubicBezTo>
                    <a:cubicBezTo>
                      <a:pt x="1" y="2"/>
                      <a:pt x="1" y="2"/>
                      <a:pt x="1" y="2"/>
                    </a:cubicBezTo>
                    <a:cubicBezTo>
                      <a:pt x="1" y="2"/>
                      <a:pt x="1" y="2"/>
                      <a:pt x="0" y="2"/>
                    </a:cubicBezTo>
                    <a:cubicBezTo>
                      <a:pt x="0" y="2"/>
                      <a:pt x="0" y="2"/>
                      <a:pt x="0" y="2"/>
                    </a:cubicBezTo>
                    <a:cubicBezTo>
                      <a:pt x="0" y="1"/>
                      <a:pt x="0" y="1"/>
                      <a:pt x="0" y="1"/>
                    </a:cubicBezTo>
                    <a:cubicBezTo>
                      <a:pt x="0" y="1"/>
                      <a:pt x="0" y="0"/>
                      <a:pt x="0" y="0"/>
                    </a:cubicBezTo>
                    <a:cubicBezTo>
                      <a:pt x="1" y="0"/>
                      <a:pt x="1" y="0"/>
                      <a:pt x="1" y="0"/>
                    </a:cubicBezTo>
                    <a:cubicBezTo>
                      <a:pt x="1" y="0"/>
                      <a:pt x="1" y="0"/>
                      <a:pt x="1" y="0"/>
                    </a:cubicBezTo>
                    <a:cubicBezTo>
                      <a:pt x="1" y="0"/>
                      <a:pt x="1" y="0"/>
                      <a:pt x="1" y="0"/>
                    </a:cubicBezTo>
                    <a:cubicBezTo>
                      <a:pt x="1" y="0"/>
                      <a:pt x="1" y="0"/>
                      <a:pt x="0" y="0"/>
                    </a:cubicBezTo>
                    <a:cubicBezTo>
                      <a:pt x="0" y="0"/>
                      <a:pt x="0" y="1"/>
                      <a:pt x="0" y="1"/>
                    </a:cubicBezTo>
                    <a:cubicBezTo>
                      <a:pt x="0" y="1"/>
                      <a:pt x="0" y="2"/>
                      <a:pt x="0" y="2"/>
                    </a:cubicBezTo>
                    <a:cubicBezTo>
                      <a:pt x="0" y="2"/>
                      <a:pt x="0" y="2"/>
                      <a:pt x="0" y="2"/>
                    </a:cubicBezTo>
                    <a:cubicBezTo>
                      <a:pt x="1" y="2"/>
                      <a:pt x="1" y="2"/>
                      <a:pt x="1" y="2"/>
                    </a:cubicBezTo>
                    <a:cubicBezTo>
                      <a:pt x="1" y="2"/>
                      <a:pt x="1" y="2"/>
                      <a:pt x="2" y="2"/>
                    </a:cubicBezTo>
                    <a:cubicBezTo>
                      <a:pt x="2" y="1"/>
                      <a:pt x="2" y="1"/>
                      <a:pt x="2" y="1"/>
                    </a:cubicBezTo>
                    <a:cubicBezTo>
                      <a:pt x="2" y="1"/>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09" name="Freeform 411"/>
              <p:cNvSpPr>
                <a:spLocks noChangeArrowheads="1"/>
              </p:cNvSpPr>
              <p:nvPr/>
            </p:nvSpPr>
            <p:spPr bwMode="auto">
              <a:xfrm>
                <a:off x="1726" y="231"/>
                <a:ext cx="5" cy="5"/>
              </a:xfrm>
              <a:custGeom>
                <a:avLst/>
                <a:gdLst>
                  <a:gd name="T0" fmla="*/ 467 w 2"/>
                  <a:gd name="T1" fmla="*/ 0 h 2"/>
                  <a:gd name="T2" fmla="*/ 467 w 2"/>
                  <a:gd name="T3" fmla="*/ 262 h 2"/>
                  <a:gd name="T4" fmla="*/ 262 w 2"/>
                  <a:gd name="T5" fmla="*/ 467 h 2"/>
                  <a:gd name="T6" fmla="*/ 262 w 2"/>
                  <a:gd name="T7" fmla="*/ 262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0"/>
                      <a:pt x="2" y="1"/>
                      <a:pt x="2" y="1"/>
                    </a:cubicBezTo>
                    <a:cubicBezTo>
                      <a:pt x="2" y="2"/>
                      <a:pt x="1" y="2"/>
                      <a:pt x="1" y="2"/>
                    </a:cubicBezTo>
                    <a:cubicBezTo>
                      <a:pt x="0" y="2"/>
                      <a:pt x="0" y="1"/>
                      <a:pt x="1" y="1"/>
                    </a:cubicBezTo>
                    <a:cubicBezTo>
                      <a:pt x="1" y="0"/>
                      <a:pt x="1"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0" name="Freeform 412"/>
              <p:cNvSpPr>
                <a:spLocks noChangeArrowheads="1"/>
              </p:cNvSpPr>
              <p:nvPr/>
            </p:nvSpPr>
            <p:spPr bwMode="auto">
              <a:xfrm>
                <a:off x="1726" y="231"/>
                <a:ext cx="5" cy="5"/>
              </a:xfrm>
              <a:custGeom>
                <a:avLst/>
                <a:gdLst>
                  <a:gd name="T0" fmla="*/ 467 w 2"/>
                  <a:gd name="T1" fmla="*/ 0 h 2"/>
                  <a:gd name="T2" fmla="*/ 467 w 2"/>
                  <a:gd name="T3" fmla="*/ 0 h 2"/>
                  <a:gd name="T4" fmla="*/ 467 w 2"/>
                  <a:gd name="T5" fmla="*/ 262 h 2"/>
                  <a:gd name="T6" fmla="*/ 467 w 2"/>
                  <a:gd name="T7" fmla="*/ 262 h 2"/>
                  <a:gd name="T8" fmla="*/ 262 w 2"/>
                  <a:gd name="T9" fmla="*/ 467 h 2"/>
                  <a:gd name="T10" fmla="*/ 262 w 2"/>
                  <a:gd name="T11" fmla="*/ 467 h 2"/>
                  <a:gd name="T12" fmla="*/ 0 w 2"/>
                  <a:gd name="T13" fmla="*/ 262 h 2"/>
                  <a:gd name="T14" fmla="*/ 262 w 2"/>
                  <a:gd name="T15" fmla="*/ 262 h 2"/>
                  <a:gd name="T16" fmla="*/ 262 w 2"/>
                  <a:gd name="T17" fmla="*/ 0 h 2"/>
                  <a:gd name="T18" fmla="*/ 467 w 2"/>
                  <a:gd name="T19" fmla="*/ 0 h 2"/>
                  <a:gd name="T20" fmla="*/ 467 w 2"/>
                  <a:gd name="T21" fmla="*/ 0 h 2"/>
                  <a:gd name="T22" fmla="*/ 467 w 2"/>
                  <a:gd name="T23" fmla="*/ 0 h 2"/>
                  <a:gd name="T24" fmla="*/ 262 w 2"/>
                  <a:gd name="T25" fmla="*/ 0 h 2"/>
                  <a:gd name="T26" fmla="*/ 262 w 2"/>
                  <a:gd name="T27" fmla="*/ 262 h 2"/>
                  <a:gd name="T28" fmla="*/ 0 w 2"/>
                  <a:gd name="T29" fmla="*/ 262 h 2"/>
                  <a:gd name="T30" fmla="*/ 262 w 2"/>
                  <a:gd name="T31" fmla="*/ 467 h 2"/>
                  <a:gd name="T32" fmla="*/ 262 w 2"/>
                  <a:gd name="T33" fmla="*/ 467 h 2"/>
                  <a:gd name="T34" fmla="*/ 467 w 2"/>
                  <a:gd name="T35" fmla="*/ 262 h 2"/>
                  <a:gd name="T36" fmla="*/ 467 w 2"/>
                  <a:gd name="T37" fmla="*/ 262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0"/>
                      <a:pt x="2" y="0"/>
                      <a:pt x="2" y="1"/>
                    </a:cubicBezTo>
                    <a:cubicBezTo>
                      <a:pt x="2" y="1"/>
                      <a:pt x="2" y="1"/>
                      <a:pt x="2" y="1"/>
                    </a:cubicBezTo>
                    <a:cubicBezTo>
                      <a:pt x="2" y="1"/>
                      <a:pt x="2" y="2"/>
                      <a:pt x="1" y="2"/>
                    </a:cubicBezTo>
                    <a:cubicBezTo>
                      <a:pt x="1" y="2"/>
                      <a:pt x="1" y="2"/>
                      <a:pt x="1" y="2"/>
                    </a:cubicBezTo>
                    <a:cubicBezTo>
                      <a:pt x="1" y="2"/>
                      <a:pt x="1" y="2"/>
                      <a:pt x="0" y="1"/>
                    </a:cubicBezTo>
                    <a:cubicBezTo>
                      <a:pt x="0" y="1"/>
                      <a:pt x="0" y="1"/>
                      <a:pt x="1" y="1"/>
                    </a:cubicBezTo>
                    <a:cubicBezTo>
                      <a:pt x="1" y="1"/>
                      <a:pt x="1" y="0"/>
                      <a:pt x="1" y="0"/>
                    </a:cubicBezTo>
                    <a:cubicBezTo>
                      <a:pt x="1" y="0"/>
                      <a:pt x="1" y="0"/>
                      <a:pt x="2" y="0"/>
                    </a:cubicBezTo>
                    <a:cubicBezTo>
                      <a:pt x="2" y="0"/>
                      <a:pt x="2" y="0"/>
                      <a:pt x="2" y="0"/>
                    </a:cubicBezTo>
                    <a:cubicBezTo>
                      <a:pt x="2" y="0"/>
                      <a:pt x="2" y="0"/>
                      <a:pt x="2" y="0"/>
                    </a:cubicBezTo>
                    <a:cubicBezTo>
                      <a:pt x="1" y="0"/>
                      <a:pt x="1" y="0"/>
                      <a:pt x="1" y="0"/>
                    </a:cubicBezTo>
                    <a:cubicBezTo>
                      <a:pt x="1" y="0"/>
                      <a:pt x="1" y="1"/>
                      <a:pt x="1" y="1"/>
                    </a:cubicBezTo>
                    <a:cubicBezTo>
                      <a:pt x="0" y="1"/>
                      <a:pt x="0" y="1"/>
                      <a:pt x="0" y="1"/>
                    </a:cubicBezTo>
                    <a:cubicBezTo>
                      <a:pt x="1" y="2"/>
                      <a:pt x="1" y="2"/>
                      <a:pt x="1" y="2"/>
                    </a:cubicBezTo>
                    <a:cubicBezTo>
                      <a:pt x="1" y="2"/>
                      <a:pt x="1" y="2"/>
                      <a:pt x="1" y="2"/>
                    </a:cubicBezTo>
                    <a:cubicBezTo>
                      <a:pt x="2" y="2"/>
                      <a:pt x="2" y="1"/>
                      <a:pt x="2" y="1"/>
                    </a:cubicBezTo>
                    <a:cubicBezTo>
                      <a:pt x="2" y="1"/>
                      <a:pt x="2" y="1"/>
                      <a:pt x="2" y="1"/>
                    </a:cubicBezTo>
                    <a:cubicBezTo>
                      <a:pt x="2" y="0"/>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1" name="Freeform 413"/>
              <p:cNvSpPr>
                <a:spLocks noChangeArrowheads="1"/>
              </p:cNvSpPr>
              <p:nvPr/>
            </p:nvSpPr>
            <p:spPr bwMode="auto">
              <a:xfrm>
                <a:off x="1731" y="233"/>
                <a:ext cx="5" cy="5"/>
              </a:xfrm>
              <a:custGeom>
                <a:avLst/>
                <a:gdLst>
                  <a:gd name="T0" fmla="*/ 467 w 2"/>
                  <a:gd name="T1" fmla="*/ 0 h 2"/>
                  <a:gd name="T2" fmla="*/ 467 w 2"/>
                  <a:gd name="T3" fmla="*/ 467 h 2"/>
                  <a:gd name="T4" fmla="*/ 262 w 2"/>
                  <a:gd name="T5" fmla="*/ 467 h 2"/>
                  <a:gd name="T6" fmla="*/ 0 w 2"/>
                  <a:gd name="T7" fmla="*/ 262 h 2"/>
                  <a:gd name="T8" fmla="*/ 467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cubicBezTo>
                      <a:pt x="2" y="1"/>
                      <a:pt x="2" y="1"/>
                      <a:pt x="2" y="2"/>
                    </a:cubicBezTo>
                    <a:cubicBezTo>
                      <a:pt x="2" y="2"/>
                      <a:pt x="1" y="2"/>
                      <a:pt x="1" y="2"/>
                    </a:cubicBezTo>
                    <a:cubicBezTo>
                      <a:pt x="0" y="2"/>
                      <a:pt x="0" y="2"/>
                      <a:pt x="0" y="1"/>
                    </a:cubicBezTo>
                    <a:cubicBezTo>
                      <a:pt x="1" y="1"/>
                      <a:pt x="1"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2" name="Freeform 414"/>
              <p:cNvSpPr>
                <a:spLocks noChangeArrowheads="1"/>
              </p:cNvSpPr>
              <p:nvPr/>
            </p:nvSpPr>
            <p:spPr bwMode="auto">
              <a:xfrm>
                <a:off x="1731" y="233"/>
                <a:ext cx="5" cy="5"/>
              </a:xfrm>
              <a:custGeom>
                <a:avLst/>
                <a:gdLst>
                  <a:gd name="T0" fmla="*/ 467 w 2"/>
                  <a:gd name="T1" fmla="*/ 0 h 2"/>
                  <a:gd name="T2" fmla="*/ 467 w 2"/>
                  <a:gd name="T3" fmla="*/ 0 h 2"/>
                  <a:gd name="T4" fmla="*/ 467 w 2"/>
                  <a:gd name="T5" fmla="*/ 262 h 2"/>
                  <a:gd name="T6" fmla="*/ 467 w 2"/>
                  <a:gd name="T7" fmla="*/ 467 h 2"/>
                  <a:gd name="T8" fmla="*/ 262 w 2"/>
                  <a:gd name="T9" fmla="*/ 467 h 2"/>
                  <a:gd name="T10" fmla="*/ 262 w 2"/>
                  <a:gd name="T11" fmla="*/ 467 h 2"/>
                  <a:gd name="T12" fmla="*/ 0 w 2"/>
                  <a:gd name="T13" fmla="*/ 467 h 2"/>
                  <a:gd name="T14" fmla="*/ 0 w 2"/>
                  <a:gd name="T15" fmla="*/ 262 h 2"/>
                  <a:gd name="T16" fmla="*/ 262 w 2"/>
                  <a:gd name="T17" fmla="*/ 262 h 2"/>
                  <a:gd name="T18" fmla="*/ 467 w 2"/>
                  <a:gd name="T19" fmla="*/ 0 h 2"/>
                  <a:gd name="T20" fmla="*/ 467 w 2"/>
                  <a:gd name="T21" fmla="*/ 0 h 2"/>
                  <a:gd name="T22" fmla="*/ 467 w 2"/>
                  <a:gd name="T23" fmla="*/ 0 h 2"/>
                  <a:gd name="T24" fmla="*/ 262 w 2"/>
                  <a:gd name="T25" fmla="*/ 262 h 2"/>
                  <a:gd name="T26" fmla="*/ 0 w 2"/>
                  <a:gd name="T27" fmla="*/ 262 h 2"/>
                  <a:gd name="T28" fmla="*/ 0 w 2"/>
                  <a:gd name="T29" fmla="*/ 467 h 2"/>
                  <a:gd name="T30" fmla="*/ 262 w 2"/>
                  <a:gd name="T31" fmla="*/ 467 h 2"/>
                  <a:gd name="T32" fmla="*/ 262 w 2"/>
                  <a:gd name="T33" fmla="*/ 467 h 2"/>
                  <a:gd name="T34" fmla="*/ 467 w 2"/>
                  <a:gd name="T35" fmla="*/ 467 h 2"/>
                  <a:gd name="T36" fmla="*/ 467 w 2"/>
                  <a:gd name="T37" fmla="*/ 262 h 2"/>
                  <a:gd name="T38" fmla="*/ 467 w 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2"/>
                  <a:gd name="T62" fmla="*/ 2 w 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2">
                    <a:moveTo>
                      <a:pt x="2" y="0"/>
                    </a:moveTo>
                    <a:cubicBezTo>
                      <a:pt x="2" y="0"/>
                      <a:pt x="2" y="0"/>
                      <a:pt x="2" y="0"/>
                    </a:cubicBezTo>
                    <a:cubicBezTo>
                      <a:pt x="2" y="1"/>
                      <a:pt x="2" y="1"/>
                      <a:pt x="2" y="1"/>
                    </a:cubicBezTo>
                    <a:cubicBezTo>
                      <a:pt x="2" y="1"/>
                      <a:pt x="2" y="1"/>
                      <a:pt x="2" y="2"/>
                    </a:cubicBezTo>
                    <a:cubicBezTo>
                      <a:pt x="2" y="2"/>
                      <a:pt x="2" y="2"/>
                      <a:pt x="1" y="2"/>
                    </a:cubicBezTo>
                    <a:cubicBezTo>
                      <a:pt x="1" y="2"/>
                      <a:pt x="1" y="2"/>
                      <a:pt x="1" y="2"/>
                    </a:cubicBezTo>
                    <a:cubicBezTo>
                      <a:pt x="1" y="2"/>
                      <a:pt x="0" y="2"/>
                      <a:pt x="0" y="2"/>
                    </a:cubicBezTo>
                    <a:cubicBezTo>
                      <a:pt x="0" y="2"/>
                      <a:pt x="0" y="1"/>
                      <a:pt x="0" y="1"/>
                    </a:cubicBezTo>
                    <a:cubicBezTo>
                      <a:pt x="0" y="1"/>
                      <a:pt x="1" y="1"/>
                      <a:pt x="1" y="1"/>
                    </a:cubicBezTo>
                    <a:cubicBezTo>
                      <a:pt x="1" y="0"/>
                      <a:pt x="1" y="0"/>
                      <a:pt x="2" y="0"/>
                    </a:cubicBezTo>
                    <a:cubicBezTo>
                      <a:pt x="2" y="0"/>
                      <a:pt x="2" y="0"/>
                      <a:pt x="2" y="0"/>
                    </a:cubicBezTo>
                    <a:cubicBezTo>
                      <a:pt x="2" y="0"/>
                      <a:pt x="2" y="0"/>
                      <a:pt x="2" y="0"/>
                    </a:cubicBezTo>
                    <a:cubicBezTo>
                      <a:pt x="1" y="0"/>
                      <a:pt x="1" y="0"/>
                      <a:pt x="1" y="1"/>
                    </a:cubicBezTo>
                    <a:cubicBezTo>
                      <a:pt x="1" y="1"/>
                      <a:pt x="0" y="1"/>
                      <a:pt x="0" y="1"/>
                    </a:cubicBezTo>
                    <a:cubicBezTo>
                      <a:pt x="0" y="1"/>
                      <a:pt x="0" y="2"/>
                      <a:pt x="0" y="2"/>
                    </a:cubicBezTo>
                    <a:cubicBezTo>
                      <a:pt x="0" y="2"/>
                      <a:pt x="1" y="2"/>
                      <a:pt x="1" y="2"/>
                    </a:cubicBezTo>
                    <a:cubicBezTo>
                      <a:pt x="1" y="2"/>
                      <a:pt x="1" y="2"/>
                      <a:pt x="1" y="2"/>
                    </a:cubicBezTo>
                    <a:cubicBezTo>
                      <a:pt x="2" y="2"/>
                      <a:pt x="2" y="2"/>
                      <a:pt x="2" y="2"/>
                    </a:cubicBezTo>
                    <a:cubicBezTo>
                      <a:pt x="2" y="1"/>
                      <a:pt x="2" y="1"/>
                      <a:pt x="2" y="1"/>
                    </a:cubicBezTo>
                    <a:cubicBezTo>
                      <a:pt x="2" y="1"/>
                      <a:pt x="2" y="0"/>
                      <a:pt x="2"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3" name="Freeform 415"/>
              <p:cNvSpPr>
                <a:spLocks noChangeArrowheads="1"/>
              </p:cNvSpPr>
              <p:nvPr/>
            </p:nvSpPr>
            <p:spPr bwMode="auto">
              <a:xfrm>
                <a:off x="1724" y="231"/>
                <a:ext cx="2" cy="2"/>
              </a:xfrm>
              <a:custGeom>
                <a:avLst/>
                <a:gdLst>
                  <a:gd name="T0" fmla="*/ 64 w 1"/>
                  <a:gd name="T1" fmla="*/ 0 h 1"/>
                  <a:gd name="T2" fmla="*/ 64 w 1"/>
                  <a:gd name="T3" fmla="*/ 0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1" y="1"/>
                      <a:pt x="0" y="1"/>
                      <a:pt x="0" y="1"/>
                    </a:cubicBezTo>
                    <a:cubicBezTo>
                      <a:pt x="0" y="1"/>
                      <a:pt x="0" y="0"/>
                      <a:pt x="0" y="0"/>
                    </a:cubicBezTo>
                    <a:cubicBezTo>
                      <a:pt x="0" y="0"/>
                      <a:pt x="0"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4" name="Freeform 416"/>
              <p:cNvSpPr>
                <a:spLocks noChangeArrowheads="1"/>
              </p:cNvSpPr>
              <p:nvPr/>
            </p:nvSpPr>
            <p:spPr bwMode="auto">
              <a:xfrm>
                <a:off x="1724" y="231"/>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0 w 1"/>
                  <a:gd name="T11" fmla="*/ 64 h 1"/>
                  <a:gd name="T12" fmla="*/ 0 w 1"/>
                  <a:gd name="T13" fmla="*/ 64 h 1"/>
                  <a:gd name="T14" fmla="*/ 0 w 1"/>
                  <a:gd name="T15" fmla="*/ 0 h 1"/>
                  <a:gd name="T16" fmla="*/ 0 w 1"/>
                  <a:gd name="T17" fmla="*/ 0 h 1"/>
                  <a:gd name="T18" fmla="*/ 64 w 1"/>
                  <a:gd name="T19" fmla="*/ 0 h 1"/>
                  <a:gd name="T20" fmla="*/ 64 w 1"/>
                  <a:gd name="T21" fmla="*/ 0 h 1"/>
                  <a:gd name="T22" fmla="*/ 64 w 1"/>
                  <a:gd name="T23" fmla="*/ 0 h 1"/>
                  <a:gd name="T24" fmla="*/ 0 w 1"/>
                  <a:gd name="T25" fmla="*/ 0 h 1"/>
                  <a:gd name="T26" fmla="*/ 0 w 1"/>
                  <a:gd name="T27" fmla="*/ 0 h 1"/>
                  <a:gd name="T28" fmla="*/ 0 w 1"/>
                  <a:gd name="T29" fmla="*/ 64 h 1"/>
                  <a:gd name="T30" fmla="*/ 0 w 1"/>
                  <a:gd name="T31" fmla="*/ 64 h 1"/>
                  <a:gd name="T32" fmla="*/ 0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1" y="1"/>
                      <a:pt x="1" y="1"/>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5" name="Freeform 417"/>
              <p:cNvSpPr>
                <a:spLocks noChangeArrowheads="1"/>
              </p:cNvSpPr>
              <p:nvPr/>
            </p:nvSpPr>
            <p:spPr bwMode="auto">
              <a:xfrm>
                <a:off x="1719" y="231"/>
                <a:ext cx="2" cy="2"/>
              </a:xfrm>
              <a:custGeom>
                <a:avLst/>
                <a:gdLst>
                  <a:gd name="T0" fmla="*/ 64 w 1"/>
                  <a:gd name="T1" fmla="*/ 0 h 1"/>
                  <a:gd name="T2" fmla="*/ 64 w 1"/>
                  <a:gd name="T3" fmla="*/ 0 h 1"/>
                  <a:gd name="T4" fmla="*/ 0 w 1"/>
                  <a:gd name="T5" fmla="*/ 64 h 1"/>
                  <a:gd name="T6" fmla="*/ 0 w 1"/>
                  <a:gd name="T7" fmla="*/ 0 h 1"/>
                  <a:gd name="T8" fmla="*/ 64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cubicBezTo>
                      <a:pt x="1" y="0"/>
                      <a:pt x="1" y="0"/>
                      <a:pt x="1" y="0"/>
                    </a:cubicBezTo>
                    <a:cubicBezTo>
                      <a:pt x="1" y="1"/>
                      <a:pt x="1" y="1"/>
                      <a:pt x="0" y="1"/>
                    </a:cubicBezTo>
                    <a:cubicBezTo>
                      <a:pt x="0" y="1"/>
                      <a:pt x="0" y="0"/>
                      <a:pt x="0" y="0"/>
                    </a:cubicBezTo>
                    <a:cubicBezTo>
                      <a:pt x="0"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6" name="Freeform 418"/>
              <p:cNvSpPr>
                <a:spLocks noChangeArrowheads="1"/>
              </p:cNvSpPr>
              <p:nvPr/>
            </p:nvSpPr>
            <p:spPr bwMode="auto">
              <a:xfrm>
                <a:off x="1719" y="231"/>
                <a:ext cx="2" cy="2"/>
              </a:xfrm>
              <a:custGeom>
                <a:avLst/>
                <a:gdLst>
                  <a:gd name="T0" fmla="*/ 64 w 1"/>
                  <a:gd name="T1" fmla="*/ 0 h 1"/>
                  <a:gd name="T2" fmla="*/ 64 w 1"/>
                  <a:gd name="T3" fmla="*/ 0 h 1"/>
                  <a:gd name="T4" fmla="*/ 64 w 1"/>
                  <a:gd name="T5" fmla="*/ 0 h 1"/>
                  <a:gd name="T6" fmla="*/ 64 w 1"/>
                  <a:gd name="T7" fmla="*/ 0 h 1"/>
                  <a:gd name="T8" fmla="*/ 64 w 1"/>
                  <a:gd name="T9" fmla="*/ 64 h 1"/>
                  <a:gd name="T10" fmla="*/ 0 w 1"/>
                  <a:gd name="T11" fmla="*/ 64 h 1"/>
                  <a:gd name="T12" fmla="*/ 0 w 1"/>
                  <a:gd name="T13" fmla="*/ 64 h 1"/>
                  <a:gd name="T14" fmla="*/ 0 w 1"/>
                  <a:gd name="T15" fmla="*/ 0 h 1"/>
                  <a:gd name="T16" fmla="*/ 64 w 1"/>
                  <a:gd name="T17" fmla="*/ 0 h 1"/>
                  <a:gd name="T18" fmla="*/ 64 w 1"/>
                  <a:gd name="T19" fmla="*/ 0 h 1"/>
                  <a:gd name="T20" fmla="*/ 64 w 1"/>
                  <a:gd name="T21" fmla="*/ 0 h 1"/>
                  <a:gd name="T22" fmla="*/ 64 w 1"/>
                  <a:gd name="T23" fmla="*/ 0 h 1"/>
                  <a:gd name="T24" fmla="*/ 64 w 1"/>
                  <a:gd name="T25" fmla="*/ 0 h 1"/>
                  <a:gd name="T26" fmla="*/ 0 w 1"/>
                  <a:gd name="T27" fmla="*/ 0 h 1"/>
                  <a:gd name="T28" fmla="*/ 0 w 1"/>
                  <a:gd name="T29" fmla="*/ 64 h 1"/>
                  <a:gd name="T30" fmla="*/ 0 w 1"/>
                  <a:gd name="T31" fmla="*/ 64 h 1"/>
                  <a:gd name="T32" fmla="*/ 64 w 1"/>
                  <a:gd name="T33" fmla="*/ 64 h 1"/>
                  <a:gd name="T34" fmla="*/ 64 w 1"/>
                  <a:gd name="T35" fmla="*/ 0 h 1"/>
                  <a:gd name="T36" fmla="*/ 64 w 1"/>
                  <a:gd name="T37" fmla="*/ 0 h 1"/>
                  <a:gd name="T38" fmla="*/ 64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1" y="0"/>
                    </a:move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1"/>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7" name="Freeform 419"/>
              <p:cNvSpPr>
                <a:spLocks noChangeArrowheads="1"/>
              </p:cNvSpPr>
              <p:nvPr/>
            </p:nvSpPr>
            <p:spPr bwMode="auto">
              <a:xfrm>
                <a:off x="1717" y="231"/>
                <a:ext cx="2" cy="2"/>
              </a:xfrm>
              <a:custGeom>
                <a:avLst/>
                <a:gdLst>
                  <a:gd name="T0" fmla="*/ 0 w 1"/>
                  <a:gd name="T1" fmla="*/ 0 h 1"/>
                  <a:gd name="T2" fmla="*/ 64 w 1"/>
                  <a:gd name="T3" fmla="*/ 0 h 1"/>
                  <a:gd name="T4" fmla="*/ 0 w 1"/>
                  <a:gd name="T5" fmla="*/ 64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1" y="0"/>
                      <a:pt x="1" y="0"/>
                      <a:pt x="1" y="0"/>
                    </a:cubicBezTo>
                    <a:cubicBezTo>
                      <a:pt x="0" y="1"/>
                      <a:pt x="0" y="1"/>
                      <a:pt x="0" y="1"/>
                    </a:cubicBezTo>
                    <a:cubicBezTo>
                      <a:pt x="0" y="1"/>
                      <a:pt x="0" y="0"/>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8" name="Freeform 420"/>
              <p:cNvSpPr>
                <a:spLocks noChangeArrowheads="1"/>
              </p:cNvSpPr>
              <p:nvPr/>
            </p:nvSpPr>
            <p:spPr bwMode="auto">
              <a:xfrm>
                <a:off x="1717" y="231"/>
                <a:ext cx="2" cy="2"/>
              </a:xfrm>
              <a:custGeom>
                <a:avLst/>
                <a:gdLst>
                  <a:gd name="T0" fmla="*/ 0 w 1"/>
                  <a:gd name="T1" fmla="*/ 0 h 1"/>
                  <a:gd name="T2" fmla="*/ 0 w 1"/>
                  <a:gd name="T3" fmla="*/ 0 h 1"/>
                  <a:gd name="T4" fmla="*/ 64 w 1"/>
                  <a:gd name="T5" fmla="*/ 0 h 1"/>
                  <a:gd name="T6" fmla="*/ 64 w 1"/>
                  <a:gd name="T7" fmla="*/ 0 h 1"/>
                  <a:gd name="T8" fmla="*/ 0 w 1"/>
                  <a:gd name="T9" fmla="*/ 64 h 1"/>
                  <a:gd name="T10" fmla="*/ 0 w 1"/>
                  <a:gd name="T11" fmla="*/ 64 h 1"/>
                  <a:gd name="T12" fmla="*/ 0 w 1"/>
                  <a:gd name="T13" fmla="*/ 64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64 h 1"/>
                  <a:gd name="T30" fmla="*/ 0 w 1"/>
                  <a:gd name="T31" fmla="*/ 64 h 1"/>
                  <a:gd name="T32" fmla="*/ 0 w 1"/>
                  <a:gd name="T33" fmla="*/ 64 h 1"/>
                  <a:gd name="T34" fmla="*/ 64 w 1"/>
                  <a:gd name="T35" fmla="*/ 0 h 1"/>
                  <a:gd name="T36" fmla="*/ 64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1" y="0"/>
                      <a:pt x="1" y="0"/>
                    </a:cubicBezTo>
                    <a:cubicBezTo>
                      <a:pt x="1" y="0"/>
                      <a:pt x="1" y="0"/>
                      <a:pt x="1" y="0"/>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1" y="0"/>
                    </a:cubicBezTo>
                    <a:cubicBezTo>
                      <a:pt x="1" y="0"/>
                      <a:pt x="1" y="0"/>
                      <a:pt x="1" y="0"/>
                    </a:cubicBezTo>
                    <a:cubicBezTo>
                      <a:pt x="1"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19" name="Freeform 421"/>
              <p:cNvSpPr>
                <a:spLocks noChangeArrowheads="1"/>
              </p:cNvSpPr>
              <p:nvPr/>
            </p:nvSpPr>
            <p:spPr bwMode="auto">
              <a:xfrm>
                <a:off x="1740" y="250"/>
                <a:ext cx="5" cy="7"/>
              </a:xfrm>
              <a:custGeom>
                <a:avLst/>
                <a:gdLst>
                  <a:gd name="T0" fmla="*/ 467 w 2"/>
                  <a:gd name="T1" fmla="*/ 152 h 3"/>
                  <a:gd name="T2" fmla="*/ 467 w 2"/>
                  <a:gd name="T3" fmla="*/ 355 h 3"/>
                  <a:gd name="T4" fmla="*/ 262 w 2"/>
                  <a:gd name="T5" fmla="*/ 355 h 3"/>
                  <a:gd name="T6" fmla="*/ 262 w 2"/>
                  <a:gd name="T7" fmla="*/ 152 h 3"/>
                  <a:gd name="T8" fmla="*/ 467 w 2"/>
                  <a:gd name="T9" fmla="*/ 152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1"/>
                    </a:moveTo>
                    <a:cubicBezTo>
                      <a:pt x="2" y="1"/>
                      <a:pt x="2" y="1"/>
                      <a:pt x="2" y="2"/>
                    </a:cubicBezTo>
                    <a:cubicBezTo>
                      <a:pt x="2" y="2"/>
                      <a:pt x="1" y="3"/>
                      <a:pt x="1" y="2"/>
                    </a:cubicBezTo>
                    <a:cubicBezTo>
                      <a:pt x="0" y="2"/>
                      <a:pt x="0" y="1"/>
                      <a:pt x="1" y="1"/>
                    </a:cubicBezTo>
                    <a:cubicBezTo>
                      <a:pt x="1" y="0"/>
                      <a:pt x="1" y="0"/>
                      <a:pt x="2"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0" name="Freeform 422"/>
              <p:cNvSpPr>
                <a:spLocks noChangeArrowheads="1"/>
              </p:cNvSpPr>
              <p:nvPr/>
            </p:nvSpPr>
            <p:spPr bwMode="auto">
              <a:xfrm>
                <a:off x="1740" y="250"/>
                <a:ext cx="5" cy="7"/>
              </a:xfrm>
              <a:custGeom>
                <a:avLst/>
                <a:gdLst>
                  <a:gd name="T0" fmla="*/ 467 w 2"/>
                  <a:gd name="T1" fmla="*/ 152 h 3"/>
                  <a:gd name="T2" fmla="*/ 467 w 2"/>
                  <a:gd name="T3" fmla="*/ 152 h 3"/>
                  <a:gd name="T4" fmla="*/ 467 w 2"/>
                  <a:gd name="T5" fmla="*/ 152 h 3"/>
                  <a:gd name="T6" fmla="*/ 467 w 2"/>
                  <a:gd name="T7" fmla="*/ 355 h 3"/>
                  <a:gd name="T8" fmla="*/ 262 w 2"/>
                  <a:gd name="T9" fmla="*/ 355 h 3"/>
                  <a:gd name="T10" fmla="*/ 262 w 2"/>
                  <a:gd name="T11" fmla="*/ 355 h 3"/>
                  <a:gd name="T12" fmla="*/ 0 w 2"/>
                  <a:gd name="T13" fmla="*/ 355 h 3"/>
                  <a:gd name="T14" fmla="*/ 262 w 2"/>
                  <a:gd name="T15" fmla="*/ 152 h 3"/>
                  <a:gd name="T16" fmla="*/ 262 w 2"/>
                  <a:gd name="T17" fmla="*/ 0 h 3"/>
                  <a:gd name="T18" fmla="*/ 467 w 2"/>
                  <a:gd name="T19" fmla="*/ 152 h 3"/>
                  <a:gd name="T20" fmla="*/ 467 w 2"/>
                  <a:gd name="T21" fmla="*/ 152 h 3"/>
                  <a:gd name="T22" fmla="*/ 467 w 2"/>
                  <a:gd name="T23" fmla="*/ 152 h 3"/>
                  <a:gd name="T24" fmla="*/ 262 w 2"/>
                  <a:gd name="T25" fmla="*/ 0 h 3"/>
                  <a:gd name="T26" fmla="*/ 262 w 2"/>
                  <a:gd name="T27" fmla="*/ 152 h 3"/>
                  <a:gd name="T28" fmla="*/ 0 w 2"/>
                  <a:gd name="T29" fmla="*/ 355 h 3"/>
                  <a:gd name="T30" fmla="*/ 262 w 2"/>
                  <a:gd name="T31" fmla="*/ 355 h 3"/>
                  <a:gd name="T32" fmla="*/ 262 w 2"/>
                  <a:gd name="T33" fmla="*/ 355 h 3"/>
                  <a:gd name="T34" fmla="*/ 467 w 2"/>
                  <a:gd name="T35" fmla="*/ 355 h 3"/>
                  <a:gd name="T36" fmla="*/ 467 w 2"/>
                  <a:gd name="T37" fmla="*/ 152 h 3"/>
                  <a:gd name="T38" fmla="*/ 467 w 2"/>
                  <a:gd name="T39" fmla="*/ 152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1"/>
                    </a:moveTo>
                    <a:cubicBezTo>
                      <a:pt x="2" y="1"/>
                      <a:pt x="2" y="1"/>
                      <a:pt x="2" y="1"/>
                    </a:cubicBezTo>
                    <a:cubicBezTo>
                      <a:pt x="2" y="1"/>
                      <a:pt x="2" y="1"/>
                      <a:pt x="2" y="1"/>
                    </a:cubicBezTo>
                    <a:cubicBezTo>
                      <a:pt x="2" y="1"/>
                      <a:pt x="2" y="2"/>
                      <a:pt x="2" y="2"/>
                    </a:cubicBezTo>
                    <a:cubicBezTo>
                      <a:pt x="2" y="2"/>
                      <a:pt x="2" y="2"/>
                      <a:pt x="1" y="2"/>
                    </a:cubicBezTo>
                    <a:cubicBezTo>
                      <a:pt x="1" y="2"/>
                      <a:pt x="1" y="2"/>
                      <a:pt x="1" y="2"/>
                    </a:cubicBezTo>
                    <a:cubicBezTo>
                      <a:pt x="1" y="2"/>
                      <a:pt x="0" y="2"/>
                      <a:pt x="0" y="2"/>
                    </a:cubicBezTo>
                    <a:cubicBezTo>
                      <a:pt x="0" y="2"/>
                      <a:pt x="0" y="1"/>
                      <a:pt x="1" y="1"/>
                    </a:cubicBezTo>
                    <a:cubicBezTo>
                      <a:pt x="1" y="1"/>
                      <a:pt x="1" y="1"/>
                      <a:pt x="1" y="0"/>
                    </a:cubicBezTo>
                    <a:cubicBezTo>
                      <a:pt x="1" y="0"/>
                      <a:pt x="2" y="0"/>
                      <a:pt x="2" y="1"/>
                    </a:cubicBezTo>
                    <a:cubicBezTo>
                      <a:pt x="2" y="1"/>
                      <a:pt x="2" y="1"/>
                      <a:pt x="2" y="1"/>
                    </a:cubicBezTo>
                    <a:cubicBezTo>
                      <a:pt x="2" y="1"/>
                      <a:pt x="2" y="1"/>
                      <a:pt x="2" y="1"/>
                    </a:cubicBezTo>
                    <a:cubicBezTo>
                      <a:pt x="2" y="0"/>
                      <a:pt x="1" y="0"/>
                      <a:pt x="1" y="0"/>
                    </a:cubicBezTo>
                    <a:cubicBezTo>
                      <a:pt x="1" y="1"/>
                      <a:pt x="1" y="1"/>
                      <a:pt x="1" y="1"/>
                    </a:cubicBezTo>
                    <a:cubicBezTo>
                      <a:pt x="0" y="1"/>
                      <a:pt x="0" y="2"/>
                      <a:pt x="0" y="2"/>
                    </a:cubicBezTo>
                    <a:cubicBezTo>
                      <a:pt x="0" y="2"/>
                      <a:pt x="1" y="2"/>
                      <a:pt x="1" y="2"/>
                    </a:cubicBezTo>
                    <a:cubicBezTo>
                      <a:pt x="1" y="2"/>
                      <a:pt x="1" y="3"/>
                      <a:pt x="1" y="2"/>
                    </a:cubicBezTo>
                    <a:cubicBezTo>
                      <a:pt x="2" y="2"/>
                      <a:pt x="2" y="2"/>
                      <a:pt x="2" y="2"/>
                    </a:cubicBezTo>
                    <a:cubicBezTo>
                      <a:pt x="2" y="2"/>
                      <a:pt x="2" y="1"/>
                      <a:pt x="2" y="1"/>
                    </a:cubicBezTo>
                    <a:cubicBezTo>
                      <a:pt x="2" y="1"/>
                      <a:pt x="2" y="1"/>
                      <a:pt x="2"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1" name="Freeform 423"/>
              <p:cNvSpPr>
                <a:spLocks noChangeArrowheads="1"/>
              </p:cNvSpPr>
              <p:nvPr/>
            </p:nvSpPr>
            <p:spPr bwMode="auto">
              <a:xfrm>
                <a:off x="1714" y="231"/>
                <a:ext cx="1" cy="2"/>
              </a:xfrm>
              <a:custGeom>
                <a:avLst/>
                <a:gdLst>
                  <a:gd name="T0" fmla="*/ 0 w 1"/>
                  <a:gd name="T1" fmla="*/ 0 h 1"/>
                  <a:gd name="T2" fmla="*/ 0 w 1"/>
                  <a:gd name="T3" fmla="*/ 64 h 1"/>
                  <a:gd name="T4" fmla="*/ 0 w 1"/>
                  <a:gd name="T5" fmla="*/ 64 h 1"/>
                  <a:gd name="T6" fmla="*/ 0 w 1"/>
                  <a:gd name="T7" fmla="*/ 6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1"/>
                      <a:pt x="0" y="1"/>
                    </a:cubicBezTo>
                    <a:cubicBezTo>
                      <a:pt x="0" y="1"/>
                      <a:pt x="0" y="1"/>
                      <a:pt x="0" y="1"/>
                    </a:cubicBezTo>
                    <a:cubicBezTo>
                      <a:pt x="0" y="1"/>
                      <a:pt x="0" y="1"/>
                      <a:pt x="0" y="1"/>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2" name="Freeform 424"/>
              <p:cNvSpPr>
                <a:spLocks noChangeArrowheads="1"/>
              </p:cNvSpPr>
              <p:nvPr/>
            </p:nvSpPr>
            <p:spPr bwMode="auto">
              <a:xfrm>
                <a:off x="1714" y="231"/>
                <a:ext cx="1" cy="2"/>
              </a:xfrm>
              <a:custGeom>
                <a:avLst/>
                <a:gdLst>
                  <a:gd name="T0" fmla="*/ 0 w 1"/>
                  <a:gd name="T1" fmla="*/ 0 h 1"/>
                  <a:gd name="T2" fmla="*/ 0 w 1"/>
                  <a:gd name="T3" fmla="*/ 0 h 1"/>
                  <a:gd name="T4" fmla="*/ 0 w 1"/>
                  <a:gd name="T5" fmla="*/ 0 h 1"/>
                  <a:gd name="T6" fmla="*/ 0 w 1"/>
                  <a:gd name="T7" fmla="*/ 64 h 1"/>
                  <a:gd name="T8" fmla="*/ 0 w 1"/>
                  <a:gd name="T9" fmla="*/ 64 h 1"/>
                  <a:gd name="T10" fmla="*/ 0 w 1"/>
                  <a:gd name="T11" fmla="*/ 64 h 1"/>
                  <a:gd name="T12" fmla="*/ 0 w 1"/>
                  <a:gd name="T13" fmla="*/ 64 h 1"/>
                  <a:gd name="T14" fmla="*/ 0 w 1"/>
                  <a:gd name="T15" fmla="*/ 64 h 1"/>
                  <a:gd name="T16" fmla="*/ 0 w 1"/>
                  <a:gd name="T17" fmla="*/ 0 h 1"/>
                  <a:gd name="T18" fmla="*/ 0 w 1"/>
                  <a:gd name="T19" fmla="*/ 0 h 1"/>
                  <a:gd name="T20" fmla="*/ 0 w 1"/>
                  <a:gd name="T21" fmla="*/ 0 h 1"/>
                  <a:gd name="T22" fmla="*/ 0 w 1"/>
                  <a:gd name="T23" fmla="*/ 0 h 1"/>
                  <a:gd name="T24" fmla="*/ 0 w 1"/>
                  <a:gd name="T25" fmla="*/ 0 h 1"/>
                  <a:gd name="T26" fmla="*/ 0 w 1"/>
                  <a:gd name="T27" fmla="*/ 64 h 1"/>
                  <a:gd name="T28" fmla="*/ 0 w 1"/>
                  <a:gd name="T29" fmla="*/ 64 h 1"/>
                  <a:gd name="T30" fmla="*/ 0 w 1"/>
                  <a:gd name="T31" fmla="*/ 64 h 1"/>
                  <a:gd name="T32" fmla="*/ 0 w 1"/>
                  <a:gd name="T33" fmla="*/ 64 h 1"/>
                  <a:gd name="T34" fmla="*/ 0 w 1"/>
                  <a:gd name="T35" fmla="*/ 64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3" name="Freeform 425"/>
              <p:cNvSpPr>
                <a:spLocks noChangeArrowheads="1"/>
              </p:cNvSpPr>
              <p:nvPr/>
            </p:nvSpPr>
            <p:spPr bwMode="auto">
              <a:xfrm>
                <a:off x="1580" y="179"/>
                <a:ext cx="139" cy="83"/>
              </a:xfrm>
              <a:custGeom>
                <a:avLst/>
                <a:gdLst>
                  <a:gd name="T0" fmla="*/ 0 w 59"/>
                  <a:gd name="T1" fmla="*/ 157 h 35"/>
                  <a:gd name="T2" fmla="*/ 4773 w 59"/>
                  <a:gd name="T3" fmla="*/ 3892 h 35"/>
                  <a:gd name="T4" fmla="*/ 155 w 59"/>
                  <a:gd name="T5" fmla="*/ 0 h 35"/>
                  <a:gd name="T6" fmla="*/ 10069 w 59"/>
                  <a:gd name="T7" fmla="*/ 4269 h 35"/>
                  <a:gd name="T8" fmla="*/ 499 w 59"/>
                  <a:gd name="T9" fmla="*/ 1428 h 35"/>
                  <a:gd name="T10" fmla="*/ 0 w 59"/>
                  <a:gd name="T11" fmla="*/ 157 h 35"/>
                  <a:gd name="T12" fmla="*/ 0 60000 65536"/>
                  <a:gd name="T13" fmla="*/ 0 60000 65536"/>
                  <a:gd name="T14" fmla="*/ 0 60000 65536"/>
                  <a:gd name="T15" fmla="*/ 0 60000 65536"/>
                  <a:gd name="T16" fmla="*/ 0 60000 65536"/>
                  <a:gd name="T17" fmla="*/ 0 60000 65536"/>
                  <a:gd name="T18" fmla="*/ 0 w 59"/>
                  <a:gd name="T19" fmla="*/ 0 h 35"/>
                  <a:gd name="T20" fmla="*/ 59 w 59"/>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9" h="35">
                    <a:moveTo>
                      <a:pt x="0" y="1"/>
                    </a:moveTo>
                    <a:cubicBezTo>
                      <a:pt x="8" y="12"/>
                      <a:pt x="15" y="21"/>
                      <a:pt x="28" y="22"/>
                    </a:cubicBezTo>
                    <a:cubicBezTo>
                      <a:pt x="15" y="17"/>
                      <a:pt x="11" y="9"/>
                      <a:pt x="1" y="0"/>
                    </a:cubicBezTo>
                    <a:cubicBezTo>
                      <a:pt x="23" y="7"/>
                      <a:pt x="33" y="24"/>
                      <a:pt x="59" y="24"/>
                    </a:cubicBezTo>
                    <a:cubicBezTo>
                      <a:pt x="48" y="30"/>
                      <a:pt x="14" y="35"/>
                      <a:pt x="3" y="8"/>
                    </a:cubicBezTo>
                    <a:cubicBezTo>
                      <a:pt x="1" y="4"/>
                      <a:pt x="1" y="2"/>
                      <a:pt x="0"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4" name="Freeform 426"/>
              <p:cNvSpPr>
                <a:spLocks noChangeArrowheads="1"/>
              </p:cNvSpPr>
              <p:nvPr/>
            </p:nvSpPr>
            <p:spPr bwMode="auto">
              <a:xfrm>
                <a:off x="1582" y="137"/>
                <a:ext cx="113" cy="82"/>
              </a:xfrm>
              <a:custGeom>
                <a:avLst/>
                <a:gdLst>
                  <a:gd name="T0" fmla="*/ 0 w 48"/>
                  <a:gd name="T1" fmla="*/ 2624 h 35"/>
                  <a:gd name="T2" fmla="*/ 4920 w 48"/>
                  <a:gd name="T3" fmla="*/ 2959 h 35"/>
                  <a:gd name="T4" fmla="*/ 0 w 48"/>
                  <a:gd name="T5" fmla="*/ 2828 h 35"/>
                  <a:gd name="T6" fmla="*/ 8169 w 48"/>
                  <a:gd name="T7" fmla="*/ 5785 h 35"/>
                  <a:gd name="T8" fmla="*/ 859 w 48"/>
                  <a:gd name="T9" fmla="*/ 1839 h 35"/>
                  <a:gd name="T10" fmla="*/ 0 w 48"/>
                  <a:gd name="T11" fmla="*/ 2624 h 35"/>
                  <a:gd name="T12" fmla="*/ 0 60000 65536"/>
                  <a:gd name="T13" fmla="*/ 0 60000 65536"/>
                  <a:gd name="T14" fmla="*/ 0 60000 65536"/>
                  <a:gd name="T15" fmla="*/ 0 60000 65536"/>
                  <a:gd name="T16" fmla="*/ 0 60000 65536"/>
                  <a:gd name="T17" fmla="*/ 0 60000 65536"/>
                  <a:gd name="T18" fmla="*/ 0 w 48"/>
                  <a:gd name="T19" fmla="*/ 0 h 35"/>
                  <a:gd name="T20" fmla="*/ 48 w 48"/>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48" h="35">
                    <a:moveTo>
                      <a:pt x="0" y="16"/>
                    </a:moveTo>
                    <a:cubicBezTo>
                      <a:pt x="11" y="14"/>
                      <a:pt x="20" y="11"/>
                      <a:pt x="29" y="18"/>
                    </a:cubicBezTo>
                    <a:cubicBezTo>
                      <a:pt x="18" y="13"/>
                      <a:pt x="11" y="17"/>
                      <a:pt x="0" y="17"/>
                    </a:cubicBezTo>
                    <a:cubicBezTo>
                      <a:pt x="23" y="27"/>
                      <a:pt x="36" y="21"/>
                      <a:pt x="48" y="35"/>
                    </a:cubicBezTo>
                    <a:cubicBezTo>
                      <a:pt x="40" y="21"/>
                      <a:pt x="25" y="0"/>
                      <a:pt x="5" y="11"/>
                    </a:cubicBezTo>
                    <a:cubicBezTo>
                      <a:pt x="2" y="13"/>
                      <a:pt x="1" y="16"/>
                      <a:pt x="0" y="16"/>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5" name="Freeform 427"/>
              <p:cNvSpPr>
                <a:spLocks noChangeArrowheads="1"/>
              </p:cNvSpPr>
              <p:nvPr/>
            </p:nvSpPr>
            <p:spPr bwMode="auto">
              <a:xfrm>
                <a:off x="1651" y="155"/>
                <a:ext cx="115" cy="78"/>
              </a:xfrm>
              <a:custGeom>
                <a:avLst/>
                <a:gdLst>
                  <a:gd name="T0" fmla="*/ 7341 w 49"/>
                  <a:gd name="T1" fmla="*/ 156 h 33"/>
                  <a:gd name="T2" fmla="*/ 8043 w 49"/>
                  <a:gd name="T3" fmla="*/ 1402 h 33"/>
                  <a:gd name="T4" fmla="*/ 7832 w 49"/>
                  <a:gd name="T5" fmla="*/ 2586 h 33"/>
                  <a:gd name="T6" fmla="*/ 1488 w 49"/>
                  <a:gd name="T7" fmla="*/ 4715 h 33"/>
                  <a:gd name="T8" fmla="*/ 155 w 49"/>
                  <a:gd name="T9" fmla="*/ 3999 h 33"/>
                  <a:gd name="T10" fmla="*/ 0 w 49"/>
                  <a:gd name="T11" fmla="*/ 3843 h 33"/>
                  <a:gd name="T12" fmla="*/ 3851 w 49"/>
                  <a:gd name="T13" fmla="*/ 5084 h 33"/>
                  <a:gd name="T14" fmla="*/ 7034 w 49"/>
                  <a:gd name="T15" fmla="*/ 3843 h 33"/>
                  <a:gd name="T16" fmla="*/ 8043 w 49"/>
                  <a:gd name="T17" fmla="*/ 2286 h 33"/>
                  <a:gd name="T18" fmla="*/ 7832 w 49"/>
                  <a:gd name="T19" fmla="*/ 659 h 33"/>
                  <a:gd name="T20" fmla="*/ 7341 w 49"/>
                  <a:gd name="T21" fmla="*/ 156 h 33"/>
                  <a:gd name="T22" fmla="*/ 6710 w 49"/>
                  <a:gd name="T23" fmla="*/ 369 h 33"/>
                  <a:gd name="T24" fmla="*/ 6346 w 49"/>
                  <a:gd name="T25" fmla="*/ 872 h 33"/>
                  <a:gd name="T26" fmla="*/ 6346 w 49"/>
                  <a:gd name="T27" fmla="*/ 1028 h 33"/>
                  <a:gd name="T28" fmla="*/ 6346 w 49"/>
                  <a:gd name="T29" fmla="*/ 1028 h 33"/>
                  <a:gd name="T30" fmla="*/ 6346 w 49"/>
                  <a:gd name="T31" fmla="*/ 872 h 33"/>
                  <a:gd name="T32" fmla="*/ 6710 w 49"/>
                  <a:gd name="T33" fmla="*/ 156 h 33"/>
                  <a:gd name="T34" fmla="*/ 7341 w 49"/>
                  <a:gd name="T35" fmla="*/ 156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33"/>
                  <a:gd name="T56" fmla="*/ 49 w 49"/>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33">
                    <a:moveTo>
                      <a:pt x="44" y="1"/>
                    </a:moveTo>
                    <a:cubicBezTo>
                      <a:pt x="47" y="2"/>
                      <a:pt x="48" y="6"/>
                      <a:pt x="48" y="8"/>
                    </a:cubicBezTo>
                    <a:cubicBezTo>
                      <a:pt x="49" y="11"/>
                      <a:pt x="48" y="13"/>
                      <a:pt x="47" y="15"/>
                    </a:cubicBezTo>
                    <a:cubicBezTo>
                      <a:pt x="42" y="28"/>
                      <a:pt x="25" y="33"/>
                      <a:pt x="9" y="27"/>
                    </a:cubicBezTo>
                    <a:cubicBezTo>
                      <a:pt x="6" y="26"/>
                      <a:pt x="4" y="24"/>
                      <a:pt x="1" y="23"/>
                    </a:cubicBezTo>
                    <a:cubicBezTo>
                      <a:pt x="1" y="22"/>
                      <a:pt x="1" y="22"/>
                      <a:pt x="0" y="22"/>
                    </a:cubicBezTo>
                    <a:cubicBezTo>
                      <a:pt x="7" y="26"/>
                      <a:pt x="15" y="29"/>
                      <a:pt x="23" y="29"/>
                    </a:cubicBezTo>
                    <a:cubicBezTo>
                      <a:pt x="31" y="29"/>
                      <a:pt x="38" y="26"/>
                      <a:pt x="42" y="22"/>
                    </a:cubicBezTo>
                    <a:cubicBezTo>
                      <a:pt x="45" y="19"/>
                      <a:pt x="47" y="17"/>
                      <a:pt x="48" y="13"/>
                    </a:cubicBezTo>
                    <a:cubicBezTo>
                      <a:pt x="49" y="10"/>
                      <a:pt x="49" y="7"/>
                      <a:pt x="47" y="4"/>
                    </a:cubicBezTo>
                    <a:cubicBezTo>
                      <a:pt x="46" y="3"/>
                      <a:pt x="45" y="2"/>
                      <a:pt x="44" y="1"/>
                    </a:cubicBezTo>
                    <a:cubicBezTo>
                      <a:pt x="42" y="1"/>
                      <a:pt x="41" y="1"/>
                      <a:pt x="40" y="2"/>
                    </a:cubicBezTo>
                    <a:cubicBezTo>
                      <a:pt x="39" y="3"/>
                      <a:pt x="38" y="4"/>
                      <a:pt x="38" y="5"/>
                    </a:cubicBezTo>
                    <a:cubicBezTo>
                      <a:pt x="38" y="5"/>
                      <a:pt x="38" y="6"/>
                      <a:pt x="38" y="6"/>
                    </a:cubicBezTo>
                    <a:cubicBezTo>
                      <a:pt x="38" y="6"/>
                      <a:pt x="38" y="6"/>
                      <a:pt x="38" y="6"/>
                    </a:cubicBezTo>
                    <a:cubicBezTo>
                      <a:pt x="38" y="6"/>
                      <a:pt x="38" y="5"/>
                      <a:pt x="38" y="5"/>
                    </a:cubicBezTo>
                    <a:cubicBezTo>
                      <a:pt x="38" y="3"/>
                      <a:pt x="39" y="2"/>
                      <a:pt x="40" y="1"/>
                    </a:cubicBezTo>
                    <a:cubicBezTo>
                      <a:pt x="41" y="0"/>
                      <a:pt x="42" y="0"/>
                      <a:pt x="44"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6" name="Freeform 428"/>
              <p:cNvSpPr>
                <a:spLocks noChangeArrowheads="1"/>
              </p:cNvSpPr>
              <p:nvPr/>
            </p:nvSpPr>
            <p:spPr bwMode="auto">
              <a:xfrm>
                <a:off x="1714" y="219"/>
                <a:ext cx="7" cy="10"/>
              </a:xfrm>
              <a:custGeom>
                <a:avLst/>
                <a:gdLst>
                  <a:gd name="T0" fmla="*/ 469 w 3"/>
                  <a:gd name="T1" fmla="*/ 655 h 4"/>
                  <a:gd name="T2" fmla="*/ 0 w 3"/>
                  <a:gd name="T3" fmla="*/ 655 h 4"/>
                  <a:gd name="T4" fmla="*/ 0 w 3"/>
                  <a:gd name="T5" fmla="*/ 0 h 4"/>
                  <a:gd name="T6" fmla="*/ 469 w 3"/>
                  <a:gd name="T7" fmla="*/ 0 h 4"/>
                  <a:gd name="T8" fmla="*/ 469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cubicBezTo>
                      <a:pt x="2" y="4"/>
                      <a:pt x="1" y="4"/>
                      <a:pt x="0" y="3"/>
                    </a:cubicBezTo>
                    <a:cubicBezTo>
                      <a:pt x="0" y="3"/>
                      <a:pt x="0" y="1"/>
                      <a:pt x="0" y="0"/>
                    </a:cubicBezTo>
                    <a:cubicBezTo>
                      <a:pt x="1" y="0"/>
                      <a:pt x="2" y="0"/>
                      <a:pt x="3" y="0"/>
                    </a:cubicBezTo>
                    <a:cubicBezTo>
                      <a:pt x="3" y="1"/>
                      <a:pt x="3" y="3"/>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7" name="Freeform 429"/>
              <p:cNvSpPr>
                <a:spLocks noChangeArrowheads="1"/>
              </p:cNvSpPr>
              <p:nvPr/>
            </p:nvSpPr>
            <p:spPr bwMode="auto">
              <a:xfrm>
                <a:off x="1714" y="219"/>
                <a:ext cx="7" cy="10"/>
              </a:xfrm>
              <a:custGeom>
                <a:avLst/>
                <a:gdLst>
                  <a:gd name="T0" fmla="*/ 469 w 3"/>
                  <a:gd name="T1" fmla="*/ 655 h 4"/>
                  <a:gd name="T2" fmla="*/ 469 w 3"/>
                  <a:gd name="T3" fmla="*/ 655 h 4"/>
                  <a:gd name="T4" fmla="*/ 355 w 3"/>
                  <a:gd name="T5" fmla="*/ 967 h 4"/>
                  <a:gd name="T6" fmla="*/ 0 w 3"/>
                  <a:gd name="T7" fmla="*/ 655 h 4"/>
                  <a:gd name="T8" fmla="*/ 0 w 3"/>
                  <a:gd name="T9" fmla="*/ 467 h 4"/>
                  <a:gd name="T10" fmla="*/ 0 w 3"/>
                  <a:gd name="T11" fmla="*/ 0 h 4"/>
                  <a:gd name="T12" fmla="*/ 152 w 3"/>
                  <a:gd name="T13" fmla="*/ 0 h 4"/>
                  <a:gd name="T14" fmla="*/ 469 w 3"/>
                  <a:gd name="T15" fmla="*/ 0 h 4"/>
                  <a:gd name="T16" fmla="*/ 469 w 3"/>
                  <a:gd name="T17" fmla="*/ 467 h 4"/>
                  <a:gd name="T18" fmla="*/ 469 w 3"/>
                  <a:gd name="T19" fmla="*/ 655 h 4"/>
                  <a:gd name="T20" fmla="*/ 469 w 3"/>
                  <a:gd name="T21" fmla="*/ 655 h 4"/>
                  <a:gd name="T22" fmla="*/ 469 w 3"/>
                  <a:gd name="T23" fmla="*/ 655 h 4"/>
                  <a:gd name="T24" fmla="*/ 469 w 3"/>
                  <a:gd name="T25" fmla="*/ 467 h 4"/>
                  <a:gd name="T26" fmla="*/ 469 w 3"/>
                  <a:gd name="T27" fmla="*/ 0 h 4"/>
                  <a:gd name="T28" fmla="*/ 152 w 3"/>
                  <a:gd name="T29" fmla="*/ 0 h 4"/>
                  <a:gd name="T30" fmla="*/ 0 w 3"/>
                  <a:gd name="T31" fmla="*/ 0 h 4"/>
                  <a:gd name="T32" fmla="*/ 0 w 3"/>
                  <a:gd name="T33" fmla="*/ 467 h 4"/>
                  <a:gd name="T34" fmla="*/ 0 w 3"/>
                  <a:gd name="T35" fmla="*/ 655 h 4"/>
                  <a:gd name="T36" fmla="*/ 355 w 3"/>
                  <a:gd name="T37" fmla="*/ 967 h 4"/>
                  <a:gd name="T38" fmla="*/ 469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3"/>
                    </a:moveTo>
                    <a:cubicBezTo>
                      <a:pt x="3" y="3"/>
                      <a:pt x="3" y="3"/>
                      <a:pt x="3" y="3"/>
                    </a:cubicBezTo>
                    <a:cubicBezTo>
                      <a:pt x="2" y="4"/>
                      <a:pt x="2" y="4"/>
                      <a:pt x="2" y="4"/>
                    </a:cubicBezTo>
                    <a:cubicBezTo>
                      <a:pt x="1" y="4"/>
                      <a:pt x="1" y="4"/>
                      <a:pt x="0" y="3"/>
                    </a:cubicBezTo>
                    <a:cubicBezTo>
                      <a:pt x="0" y="3"/>
                      <a:pt x="0" y="2"/>
                      <a:pt x="0" y="2"/>
                    </a:cubicBezTo>
                    <a:cubicBezTo>
                      <a:pt x="0" y="1"/>
                      <a:pt x="0" y="1"/>
                      <a:pt x="0" y="0"/>
                    </a:cubicBezTo>
                    <a:cubicBezTo>
                      <a:pt x="1" y="0"/>
                      <a:pt x="1" y="0"/>
                      <a:pt x="1" y="0"/>
                    </a:cubicBezTo>
                    <a:cubicBezTo>
                      <a:pt x="2" y="0"/>
                      <a:pt x="2" y="0"/>
                      <a:pt x="3" y="0"/>
                    </a:cubicBezTo>
                    <a:cubicBezTo>
                      <a:pt x="3" y="1"/>
                      <a:pt x="3" y="1"/>
                      <a:pt x="3" y="2"/>
                    </a:cubicBezTo>
                    <a:cubicBezTo>
                      <a:pt x="3" y="3"/>
                      <a:pt x="3" y="3"/>
                      <a:pt x="3" y="3"/>
                    </a:cubicBezTo>
                    <a:cubicBezTo>
                      <a:pt x="3" y="3"/>
                      <a:pt x="3" y="3"/>
                      <a:pt x="3" y="3"/>
                    </a:cubicBezTo>
                    <a:cubicBezTo>
                      <a:pt x="3" y="3"/>
                      <a:pt x="3" y="3"/>
                      <a:pt x="3" y="3"/>
                    </a:cubicBezTo>
                    <a:cubicBezTo>
                      <a:pt x="3" y="3"/>
                      <a:pt x="3" y="3"/>
                      <a:pt x="3" y="2"/>
                    </a:cubicBezTo>
                    <a:cubicBezTo>
                      <a:pt x="3" y="1"/>
                      <a:pt x="3" y="1"/>
                      <a:pt x="3" y="0"/>
                    </a:cubicBezTo>
                    <a:cubicBezTo>
                      <a:pt x="2" y="0"/>
                      <a:pt x="2" y="0"/>
                      <a:pt x="1" y="0"/>
                    </a:cubicBezTo>
                    <a:cubicBezTo>
                      <a:pt x="1" y="0"/>
                      <a:pt x="1" y="0"/>
                      <a:pt x="0" y="0"/>
                    </a:cubicBezTo>
                    <a:cubicBezTo>
                      <a:pt x="0" y="1"/>
                      <a:pt x="0" y="1"/>
                      <a:pt x="0" y="2"/>
                    </a:cubicBezTo>
                    <a:cubicBezTo>
                      <a:pt x="0" y="3"/>
                      <a:pt x="0" y="3"/>
                      <a:pt x="0" y="3"/>
                    </a:cubicBezTo>
                    <a:cubicBezTo>
                      <a:pt x="1" y="4"/>
                      <a:pt x="1" y="4"/>
                      <a:pt x="2" y="4"/>
                    </a:cubicBezTo>
                    <a:cubicBezTo>
                      <a:pt x="2" y="4"/>
                      <a:pt x="2" y="4"/>
                      <a:pt x="3"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8" name="Freeform 430"/>
              <p:cNvSpPr>
                <a:spLocks noChangeArrowheads="1"/>
              </p:cNvSpPr>
              <p:nvPr/>
            </p:nvSpPr>
            <p:spPr bwMode="auto">
              <a:xfrm>
                <a:off x="1726" y="215"/>
                <a:ext cx="10" cy="11"/>
              </a:xfrm>
              <a:custGeom>
                <a:avLst/>
                <a:gdLst>
                  <a:gd name="T0" fmla="*/ 655 w 4"/>
                  <a:gd name="T1" fmla="*/ 469 h 5"/>
                  <a:gd name="T2" fmla="*/ 262 w 4"/>
                  <a:gd name="T3" fmla="*/ 469 h 5"/>
                  <a:gd name="T4" fmla="*/ 262 w 4"/>
                  <a:gd name="T5" fmla="*/ 97 h 5"/>
                  <a:gd name="T6" fmla="*/ 655 w 4"/>
                  <a:gd name="T7" fmla="*/ 97 h 5"/>
                  <a:gd name="T8" fmla="*/ 655 w 4"/>
                  <a:gd name="T9" fmla="*/ 469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4"/>
                    </a:moveTo>
                    <a:cubicBezTo>
                      <a:pt x="2" y="5"/>
                      <a:pt x="1" y="5"/>
                      <a:pt x="1" y="4"/>
                    </a:cubicBezTo>
                    <a:cubicBezTo>
                      <a:pt x="0" y="3"/>
                      <a:pt x="0" y="2"/>
                      <a:pt x="1" y="1"/>
                    </a:cubicBezTo>
                    <a:cubicBezTo>
                      <a:pt x="1" y="0"/>
                      <a:pt x="2" y="0"/>
                      <a:pt x="3" y="1"/>
                    </a:cubicBezTo>
                    <a:cubicBezTo>
                      <a:pt x="4" y="2"/>
                      <a:pt x="4" y="3"/>
                      <a:pt x="3"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29" name="Freeform 431"/>
              <p:cNvSpPr>
                <a:spLocks noChangeArrowheads="1"/>
              </p:cNvSpPr>
              <p:nvPr/>
            </p:nvSpPr>
            <p:spPr bwMode="auto">
              <a:xfrm>
                <a:off x="1726" y="215"/>
                <a:ext cx="7" cy="11"/>
              </a:xfrm>
              <a:custGeom>
                <a:avLst/>
                <a:gdLst>
                  <a:gd name="T0" fmla="*/ 469 w 3"/>
                  <a:gd name="T1" fmla="*/ 469 h 5"/>
                  <a:gd name="T2" fmla="*/ 469 w 3"/>
                  <a:gd name="T3" fmla="*/ 469 h 5"/>
                  <a:gd name="T4" fmla="*/ 355 w 3"/>
                  <a:gd name="T5" fmla="*/ 565 h 5"/>
                  <a:gd name="T6" fmla="*/ 152 w 3"/>
                  <a:gd name="T7" fmla="*/ 469 h 5"/>
                  <a:gd name="T8" fmla="*/ 0 w 3"/>
                  <a:gd name="T9" fmla="*/ 354 h 5"/>
                  <a:gd name="T10" fmla="*/ 152 w 3"/>
                  <a:gd name="T11" fmla="*/ 97 h 5"/>
                  <a:gd name="T12" fmla="*/ 355 w 3"/>
                  <a:gd name="T13" fmla="*/ 97 h 5"/>
                  <a:gd name="T14" fmla="*/ 469 w 3"/>
                  <a:gd name="T15" fmla="*/ 97 h 5"/>
                  <a:gd name="T16" fmla="*/ 469 w 3"/>
                  <a:gd name="T17" fmla="*/ 354 h 5"/>
                  <a:gd name="T18" fmla="*/ 469 w 3"/>
                  <a:gd name="T19" fmla="*/ 469 h 5"/>
                  <a:gd name="T20" fmla="*/ 469 w 3"/>
                  <a:gd name="T21" fmla="*/ 469 h 5"/>
                  <a:gd name="T22" fmla="*/ 469 w 3"/>
                  <a:gd name="T23" fmla="*/ 469 h 5"/>
                  <a:gd name="T24" fmla="*/ 469 w 3"/>
                  <a:gd name="T25" fmla="*/ 354 h 5"/>
                  <a:gd name="T26" fmla="*/ 469 w 3"/>
                  <a:gd name="T27" fmla="*/ 97 h 5"/>
                  <a:gd name="T28" fmla="*/ 355 w 3"/>
                  <a:gd name="T29" fmla="*/ 0 h 5"/>
                  <a:gd name="T30" fmla="*/ 152 w 3"/>
                  <a:gd name="T31" fmla="*/ 97 h 5"/>
                  <a:gd name="T32" fmla="*/ 0 w 3"/>
                  <a:gd name="T33" fmla="*/ 354 h 5"/>
                  <a:gd name="T34" fmla="*/ 152 w 3"/>
                  <a:gd name="T35" fmla="*/ 469 h 5"/>
                  <a:gd name="T36" fmla="*/ 355 w 3"/>
                  <a:gd name="T37" fmla="*/ 565 h 5"/>
                  <a:gd name="T38" fmla="*/ 469 w 3"/>
                  <a:gd name="T39" fmla="*/ 469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5"/>
                  <a:gd name="T62" fmla="*/ 3 w 3"/>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5">
                    <a:moveTo>
                      <a:pt x="3" y="4"/>
                    </a:moveTo>
                    <a:cubicBezTo>
                      <a:pt x="3" y="4"/>
                      <a:pt x="3" y="4"/>
                      <a:pt x="3" y="4"/>
                    </a:cubicBezTo>
                    <a:cubicBezTo>
                      <a:pt x="3" y="4"/>
                      <a:pt x="2" y="5"/>
                      <a:pt x="2" y="5"/>
                    </a:cubicBezTo>
                    <a:cubicBezTo>
                      <a:pt x="1" y="5"/>
                      <a:pt x="1" y="4"/>
                      <a:pt x="1" y="4"/>
                    </a:cubicBezTo>
                    <a:cubicBezTo>
                      <a:pt x="0" y="4"/>
                      <a:pt x="0" y="3"/>
                      <a:pt x="0" y="3"/>
                    </a:cubicBezTo>
                    <a:cubicBezTo>
                      <a:pt x="0" y="2"/>
                      <a:pt x="0" y="2"/>
                      <a:pt x="1" y="1"/>
                    </a:cubicBezTo>
                    <a:cubicBezTo>
                      <a:pt x="1" y="1"/>
                      <a:pt x="1" y="1"/>
                      <a:pt x="2" y="1"/>
                    </a:cubicBezTo>
                    <a:cubicBezTo>
                      <a:pt x="2" y="1"/>
                      <a:pt x="3" y="1"/>
                      <a:pt x="3" y="1"/>
                    </a:cubicBezTo>
                    <a:cubicBezTo>
                      <a:pt x="3" y="2"/>
                      <a:pt x="3" y="2"/>
                      <a:pt x="3" y="3"/>
                    </a:cubicBezTo>
                    <a:cubicBezTo>
                      <a:pt x="3" y="3"/>
                      <a:pt x="3" y="4"/>
                      <a:pt x="3" y="4"/>
                    </a:cubicBezTo>
                    <a:cubicBezTo>
                      <a:pt x="3" y="4"/>
                      <a:pt x="3" y="4"/>
                      <a:pt x="3" y="4"/>
                    </a:cubicBezTo>
                    <a:cubicBezTo>
                      <a:pt x="3" y="4"/>
                      <a:pt x="3" y="4"/>
                      <a:pt x="3" y="4"/>
                    </a:cubicBezTo>
                    <a:cubicBezTo>
                      <a:pt x="3" y="4"/>
                      <a:pt x="3" y="3"/>
                      <a:pt x="3" y="3"/>
                    </a:cubicBezTo>
                    <a:cubicBezTo>
                      <a:pt x="3" y="2"/>
                      <a:pt x="3" y="2"/>
                      <a:pt x="3" y="1"/>
                    </a:cubicBezTo>
                    <a:cubicBezTo>
                      <a:pt x="3" y="1"/>
                      <a:pt x="2" y="0"/>
                      <a:pt x="2" y="0"/>
                    </a:cubicBezTo>
                    <a:cubicBezTo>
                      <a:pt x="1" y="0"/>
                      <a:pt x="1" y="1"/>
                      <a:pt x="1" y="1"/>
                    </a:cubicBezTo>
                    <a:cubicBezTo>
                      <a:pt x="0" y="1"/>
                      <a:pt x="0" y="2"/>
                      <a:pt x="0" y="3"/>
                    </a:cubicBezTo>
                    <a:cubicBezTo>
                      <a:pt x="0" y="3"/>
                      <a:pt x="0" y="4"/>
                      <a:pt x="1" y="4"/>
                    </a:cubicBezTo>
                    <a:cubicBezTo>
                      <a:pt x="1" y="4"/>
                      <a:pt x="1" y="5"/>
                      <a:pt x="2" y="5"/>
                    </a:cubicBezTo>
                    <a:cubicBezTo>
                      <a:pt x="2" y="5"/>
                      <a:pt x="3" y="5"/>
                      <a:pt x="3"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0" name="Freeform 432"/>
              <p:cNvSpPr>
                <a:spLocks noChangeArrowheads="1"/>
              </p:cNvSpPr>
              <p:nvPr/>
            </p:nvSpPr>
            <p:spPr bwMode="auto">
              <a:xfrm>
                <a:off x="1747" y="205"/>
                <a:ext cx="5" cy="10"/>
              </a:xfrm>
              <a:custGeom>
                <a:avLst/>
                <a:gdLst>
                  <a:gd name="T0" fmla="*/ 467 w 2"/>
                  <a:gd name="T1" fmla="*/ 655 h 4"/>
                  <a:gd name="T2" fmla="*/ 0 w 2"/>
                  <a:gd name="T3" fmla="*/ 655 h 4"/>
                  <a:gd name="T4" fmla="*/ 0 w 2"/>
                  <a:gd name="T5" fmla="*/ 262 h 4"/>
                  <a:gd name="T6" fmla="*/ 467 w 2"/>
                  <a:gd name="T7" fmla="*/ 262 h 4"/>
                  <a:gd name="T8" fmla="*/ 467 w 2"/>
                  <a:gd name="T9" fmla="*/ 655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3"/>
                    </a:moveTo>
                    <a:cubicBezTo>
                      <a:pt x="1" y="4"/>
                      <a:pt x="1" y="4"/>
                      <a:pt x="0" y="3"/>
                    </a:cubicBezTo>
                    <a:cubicBezTo>
                      <a:pt x="0" y="2"/>
                      <a:pt x="0" y="1"/>
                      <a:pt x="0" y="1"/>
                    </a:cubicBezTo>
                    <a:cubicBezTo>
                      <a:pt x="1" y="0"/>
                      <a:pt x="1" y="0"/>
                      <a:pt x="2" y="1"/>
                    </a:cubicBezTo>
                    <a:cubicBezTo>
                      <a:pt x="2" y="1"/>
                      <a:pt x="2" y="2"/>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1" name="Freeform 433"/>
              <p:cNvSpPr>
                <a:spLocks noChangeArrowheads="1"/>
              </p:cNvSpPr>
              <p:nvPr/>
            </p:nvSpPr>
            <p:spPr bwMode="auto">
              <a:xfrm>
                <a:off x="1747" y="205"/>
                <a:ext cx="5" cy="7"/>
              </a:xfrm>
              <a:custGeom>
                <a:avLst/>
                <a:gdLst>
                  <a:gd name="T0" fmla="*/ 467 w 2"/>
                  <a:gd name="T1" fmla="*/ 469 h 3"/>
                  <a:gd name="T2" fmla="*/ 467 w 2"/>
                  <a:gd name="T3" fmla="*/ 469 h 3"/>
                  <a:gd name="T4" fmla="*/ 262 w 2"/>
                  <a:gd name="T5" fmla="*/ 469 h 3"/>
                  <a:gd name="T6" fmla="*/ 0 w 2"/>
                  <a:gd name="T7" fmla="*/ 469 h 3"/>
                  <a:gd name="T8" fmla="*/ 0 w 2"/>
                  <a:gd name="T9" fmla="*/ 355 h 3"/>
                  <a:gd name="T10" fmla="*/ 0 w 2"/>
                  <a:gd name="T11" fmla="*/ 152 h 3"/>
                  <a:gd name="T12" fmla="*/ 262 w 2"/>
                  <a:gd name="T13" fmla="*/ 0 h 3"/>
                  <a:gd name="T14" fmla="*/ 467 w 2"/>
                  <a:gd name="T15" fmla="*/ 152 h 3"/>
                  <a:gd name="T16" fmla="*/ 467 w 2"/>
                  <a:gd name="T17" fmla="*/ 355 h 3"/>
                  <a:gd name="T18" fmla="*/ 467 w 2"/>
                  <a:gd name="T19" fmla="*/ 469 h 3"/>
                  <a:gd name="T20" fmla="*/ 467 w 2"/>
                  <a:gd name="T21" fmla="*/ 469 h 3"/>
                  <a:gd name="T22" fmla="*/ 467 w 2"/>
                  <a:gd name="T23" fmla="*/ 469 h 3"/>
                  <a:gd name="T24" fmla="*/ 467 w 2"/>
                  <a:gd name="T25" fmla="*/ 355 h 3"/>
                  <a:gd name="T26" fmla="*/ 467 w 2"/>
                  <a:gd name="T27" fmla="*/ 152 h 3"/>
                  <a:gd name="T28" fmla="*/ 262 w 2"/>
                  <a:gd name="T29" fmla="*/ 0 h 3"/>
                  <a:gd name="T30" fmla="*/ 0 w 2"/>
                  <a:gd name="T31" fmla="*/ 152 h 3"/>
                  <a:gd name="T32" fmla="*/ 0 w 2"/>
                  <a:gd name="T33" fmla="*/ 355 h 3"/>
                  <a:gd name="T34" fmla="*/ 0 w 2"/>
                  <a:gd name="T35" fmla="*/ 469 h 3"/>
                  <a:gd name="T36" fmla="*/ 262 w 2"/>
                  <a:gd name="T37" fmla="*/ 469 h 3"/>
                  <a:gd name="T38" fmla="*/ 467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3"/>
                    </a:moveTo>
                    <a:cubicBezTo>
                      <a:pt x="2" y="3"/>
                      <a:pt x="2" y="3"/>
                      <a:pt x="2" y="3"/>
                    </a:cubicBezTo>
                    <a:cubicBezTo>
                      <a:pt x="2" y="3"/>
                      <a:pt x="1" y="3"/>
                      <a:pt x="1" y="3"/>
                    </a:cubicBezTo>
                    <a:cubicBezTo>
                      <a:pt x="1" y="3"/>
                      <a:pt x="0" y="3"/>
                      <a:pt x="0" y="3"/>
                    </a:cubicBezTo>
                    <a:cubicBezTo>
                      <a:pt x="0" y="3"/>
                      <a:pt x="0" y="2"/>
                      <a:pt x="0" y="2"/>
                    </a:cubicBezTo>
                    <a:cubicBezTo>
                      <a:pt x="0" y="1"/>
                      <a:pt x="0" y="1"/>
                      <a:pt x="0" y="1"/>
                    </a:cubicBezTo>
                    <a:cubicBezTo>
                      <a:pt x="0" y="0"/>
                      <a:pt x="1" y="0"/>
                      <a:pt x="1" y="0"/>
                    </a:cubicBezTo>
                    <a:cubicBezTo>
                      <a:pt x="1" y="0"/>
                      <a:pt x="2" y="0"/>
                      <a:pt x="2" y="1"/>
                    </a:cubicBezTo>
                    <a:cubicBezTo>
                      <a:pt x="2" y="1"/>
                      <a:pt x="2" y="1"/>
                      <a:pt x="2" y="2"/>
                    </a:cubicBezTo>
                    <a:cubicBezTo>
                      <a:pt x="2" y="2"/>
                      <a:pt x="2" y="3"/>
                      <a:pt x="2" y="3"/>
                    </a:cubicBezTo>
                    <a:cubicBezTo>
                      <a:pt x="2" y="3"/>
                      <a:pt x="2" y="3"/>
                      <a:pt x="2" y="3"/>
                    </a:cubicBezTo>
                    <a:cubicBezTo>
                      <a:pt x="2" y="3"/>
                      <a:pt x="2" y="3"/>
                      <a:pt x="2" y="3"/>
                    </a:cubicBezTo>
                    <a:cubicBezTo>
                      <a:pt x="2" y="3"/>
                      <a:pt x="2" y="2"/>
                      <a:pt x="2" y="2"/>
                    </a:cubicBezTo>
                    <a:cubicBezTo>
                      <a:pt x="2" y="1"/>
                      <a:pt x="2" y="1"/>
                      <a:pt x="2" y="1"/>
                    </a:cubicBezTo>
                    <a:cubicBezTo>
                      <a:pt x="2" y="0"/>
                      <a:pt x="1" y="0"/>
                      <a:pt x="1" y="0"/>
                    </a:cubicBezTo>
                    <a:cubicBezTo>
                      <a:pt x="1" y="0"/>
                      <a:pt x="0" y="0"/>
                      <a:pt x="0" y="1"/>
                    </a:cubicBezTo>
                    <a:cubicBezTo>
                      <a:pt x="0" y="1"/>
                      <a:pt x="0" y="1"/>
                      <a:pt x="0" y="2"/>
                    </a:cubicBezTo>
                    <a:cubicBezTo>
                      <a:pt x="0" y="2"/>
                      <a:pt x="0" y="3"/>
                      <a:pt x="0" y="3"/>
                    </a:cubicBezTo>
                    <a:cubicBezTo>
                      <a:pt x="0" y="3"/>
                      <a:pt x="1" y="3"/>
                      <a:pt x="1" y="3"/>
                    </a:cubicBezTo>
                    <a:cubicBezTo>
                      <a:pt x="1" y="3"/>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2" name="Freeform 434"/>
              <p:cNvSpPr>
                <a:spLocks noChangeArrowheads="1"/>
              </p:cNvSpPr>
              <p:nvPr/>
            </p:nvSpPr>
            <p:spPr bwMode="auto">
              <a:xfrm>
                <a:off x="1738" y="212"/>
                <a:ext cx="7" cy="10"/>
              </a:xfrm>
              <a:custGeom>
                <a:avLst/>
                <a:gdLst>
                  <a:gd name="T0" fmla="*/ 355 w 3"/>
                  <a:gd name="T1" fmla="*/ 655 h 4"/>
                  <a:gd name="T2" fmla="*/ 0 w 3"/>
                  <a:gd name="T3" fmla="*/ 655 h 4"/>
                  <a:gd name="T4" fmla="*/ 0 w 3"/>
                  <a:gd name="T5" fmla="*/ 0 h 4"/>
                  <a:gd name="T6" fmla="*/ 355 w 3"/>
                  <a:gd name="T7" fmla="*/ 0 h 4"/>
                  <a:gd name="T8" fmla="*/ 355 w 3"/>
                  <a:gd name="T9" fmla="*/ 655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3"/>
                    </a:moveTo>
                    <a:cubicBezTo>
                      <a:pt x="2" y="4"/>
                      <a:pt x="1" y="4"/>
                      <a:pt x="0" y="3"/>
                    </a:cubicBezTo>
                    <a:cubicBezTo>
                      <a:pt x="0" y="2"/>
                      <a:pt x="0" y="1"/>
                      <a:pt x="0" y="0"/>
                    </a:cubicBezTo>
                    <a:cubicBezTo>
                      <a:pt x="1" y="0"/>
                      <a:pt x="2" y="0"/>
                      <a:pt x="2" y="0"/>
                    </a:cubicBezTo>
                    <a:cubicBezTo>
                      <a:pt x="3" y="1"/>
                      <a:pt x="3" y="2"/>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3" name="Freeform 435"/>
              <p:cNvSpPr>
                <a:spLocks noChangeArrowheads="1"/>
              </p:cNvSpPr>
              <p:nvPr/>
            </p:nvSpPr>
            <p:spPr bwMode="auto">
              <a:xfrm>
                <a:off x="1738" y="212"/>
                <a:ext cx="7" cy="10"/>
              </a:xfrm>
              <a:custGeom>
                <a:avLst/>
                <a:gdLst>
                  <a:gd name="T0" fmla="*/ 355 w 3"/>
                  <a:gd name="T1" fmla="*/ 655 h 4"/>
                  <a:gd name="T2" fmla="*/ 355 w 3"/>
                  <a:gd name="T3" fmla="*/ 655 h 4"/>
                  <a:gd name="T4" fmla="*/ 152 w 3"/>
                  <a:gd name="T5" fmla="*/ 655 h 4"/>
                  <a:gd name="T6" fmla="*/ 0 w 3"/>
                  <a:gd name="T7" fmla="*/ 655 h 4"/>
                  <a:gd name="T8" fmla="*/ 0 w 3"/>
                  <a:gd name="T9" fmla="*/ 467 h 4"/>
                  <a:gd name="T10" fmla="*/ 0 w 3"/>
                  <a:gd name="T11" fmla="*/ 0 h 4"/>
                  <a:gd name="T12" fmla="*/ 152 w 3"/>
                  <a:gd name="T13" fmla="*/ 0 h 4"/>
                  <a:gd name="T14" fmla="*/ 355 w 3"/>
                  <a:gd name="T15" fmla="*/ 0 h 4"/>
                  <a:gd name="T16" fmla="*/ 469 w 3"/>
                  <a:gd name="T17" fmla="*/ 467 h 4"/>
                  <a:gd name="T18" fmla="*/ 355 w 3"/>
                  <a:gd name="T19" fmla="*/ 655 h 4"/>
                  <a:gd name="T20" fmla="*/ 355 w 3"/>
                  <a:gd name="T21" fmla="*/ 655 h 4"/>
                  <a:gd name="T22" fmla="*/ 355 w 3"/>
                  <a:gd name="T23" fmla="*/ 655 h 4"/>
                  <a:gd name="T24" fmla="*/ 469 w 3"/>
                  <a:gd name="T25" fmla="*/ 467 h 4"/>
                  <a:gd name="T26" fmla="*/ 355 w 3"/>
                  <a:gd name="T27" fmla="*/ 0 h 4"/>
                  <a:gd name="T28" fmla="*/ 152 w 3"/>
                  <a:gd name="T29" fmla="*/ 0 h 4"/>
                  <a:gd name="T30" fmla="*/ 0 w 3"/>
                  <a:gd name="T31" fmla="*/ 0 h 4"/>
                  <a:gd name="T32" fmla="*/ 0 w 3"/>
                  <a:gd name="T33" fmla="*/ 467 h 4"/>
                  <a:gd name="T34" fmla="*/ 0 w 3"/>
                  <a:gd name="T35" fmla="*/ 655 h 4"/>
                  <a:gd name="T36" fmla="*/ 152 w 3"/>
                  <a:gd name="T37" fmla="*/ 655 h 4"/>
                  <a:gd name="T38" fmla="*/ 355 w 3"/>
                  <a:gd name="T39" fmla="*/ 655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2" y="3"/>
                    </a:moveTo>
                    <a:cubicBezTo>
                      <a:pt x="2" y="3"/>
                      <a:pt x="2" y="3"/>
                      <a:pt x="2" y="3"/>
                    </a:cubicBezTo>
                    <a:cubicBezTo>
                      <a:pt x="2" y="3"/>
                      <a:pt x="2" y="3"/>
                      <a:pt x="1" y="3"/>
                    </a:cubicBezTo>
                    <a:cubicBezTo>
                      <a:pt x="1" y="3"/>
                      <a:pt x="0" y="3"/>
                      <a:pt x="0" y="3"/>
                    </a:cubicBezTo>
                    <a:cubicBezTo>
                      <a:pt x="0" y="3"/>
                      <a:pt x="0" y="2"/>
                      <a:pt x="0" y="2"/>
                    </a:cubicBezTo>
                    <a:cubicBezTo>
                      <a:pt x="0" y="1"/>
                      <a:pt x="0" y="1"/>
                      <a:pt x="0" y="0"/>
                    </a:cubicBezTo>
                    <a:cubicBezTo>
                      <a:pt x="0" y="0"/>
                      <a:pt x="1" y="0"/>
                      <a:pt x="1" y="0"/>
                    </a:cubicBezTo>
                    <a:cubicBezTo>
                      <a:pt x="2" y="0"/>
                      <a:pt x="2" y="0"/>
                      <a:pt x="2" y="0"/>
                    </a:cubicBezTo>
                    <a:cubicBezTo>
                      <a:pt x="3" y="1"/>
                      <a:pt x="3" y="1"/>
                      <a:pt x="3" y="2"/>
                    </a:cubicBezTo>
                    <a:cubicBezTo>
                      <a:pt x="3" y="2"/>
                      <a:pt x="3" y="3"/>
                      <a:pt x="2" y="3"/>
                    </a:cubicBezTo>
                    <a:cubicBezTo>
                      <a:pt x="2" y="3"/>
                      <a:pt x="2" y="3"/>
                      <a:pt x="2" y="3"/>
                    </a:cubicBezTo>
                    <a:cubicBezTo>
                      <a:pt x="2" y="3"/>
                      <a:pt x="2" y="3"/>
                      <a:pt x="2" y="3"/>
                    </a:cubicBezTo>
                    <a:cubicBezTo>
                      <a:pt x="3" y="3"/>
                      <a:pt x="3" y="2"/>
                      <a:pt x="3" y="2"/>
                    </a:cubicBezTo>
                    <a:cubicBezTo>
                      <a:pt x="3" y="1"/>
                      <a:pt x="3" y="1"/>
                      <a:pt x="2" y="0"/>
                    </a:cubicBezTo>
                    <a:cubicBezTo>
                      <a:pt x="2" y="0"/>
                      <a:pt x="2" y="0"/>
                      <a:pt x="1" y="0"/>
                    </a:cubicBezTo>
                    <a:cubicBezTo>
                      <a:pt x="1" y="0"/>
                      <a:pt x="0" y="0"/>
                      <a:pt x="0" y="0"/>
                    </a:cubicBezTo>
                    <a:cubicBezTo>
                      <a:pt x="0" y="1"/>
                      <a:pt x="0" y="1"/>
                      <a:pt x="0" y="2"/>
                    </a:cubicBezTo>
                    <a:cubicBezTo>
                      <a:pt x="0" y="2"/>
                      <a:pt x="0" y="3"/>
                      <a:pt x="0" y="3"/>
                    </a:cubicBezTo>
                    <a:cubicBezTo>
                      <a:pt x="0" y="3"/>
                      <a:pt x="1" y="3"/>
                      <a:pt x="1" y="3"/>
                    </a:cubicBezTo>
                    <a:cubicBezTo>
                      <a:pt x="2" y="4"/>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4" name="Freeform 436"/>
              <p:cNvSpPr>
                <a:spLocks noChangeArrowheads="1"/>
              </p:cNvSpPr>
              <p:nvPr/>
            </p:nvSpPr>
            <p:spPr bwMode="auto">
              <a:xfrm>
                <a:off x="1755" y="198"/>
                <a:ext cx="4" cy="7"/>
              </a:xfrm>
              <a:custGeom>
                <a:avLst/>
                <a:gdLst>
                  <a:gd name="T0" fmla="*/ 64 w 2"/>
                  <a:gd name="T1" fmla="*/ 469 h 3"/>
                  <a:gd name="T2" fmla="*/ 0 w 2"/>
                  <a:gd name="T3" fmla="*/ 469 h 3"/>
                  <a:gd name="T4" fmla="*/ 0 w 2"/>
                  <a:gd name="T5" fmla="*/ 152 h 3"/>
                  <a:gd name="T6" fmla="*/ 64 w 2"/>
                  <a:gd name="T7" fmla="*/ 152 h 3"/>
                  <a:gd name="T8" fmla="*/ 64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3"/>
                    </a:moveTo>
                    <a:cubicBezTo>
                      <a:pt x="1" y="3"/>
                      <a:pt x="0" y="3"/>
                      <a:pt x="0" y="3"/>
                    </a:cubicBezTo>
                    <a:cubicBezTo>
                      <a:pt x="0" y="2"/>
                      <a:pt x="0" y="1"/>
                      <a:pt x="0" y="1"/>
                    </a:cubicBezTo>
                    <a:cubicBezTo>
                      <a:pt x="0" y="0"/>
                      <a:pt x="1" y="0"/>
                      <a:pt x="1" y="1"/>
                    </a:cubicBezTo>
                    <a:cubicBezTo>
                      <a:pt x="2" y="1"/>
                      <a:pt x="2" y="2"/>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5" name="Freeform 437"/>
              <p:cNvSpPr>
                <a:spLocks noChangeArrowheads="1"/>
              </p:cNvSpPr>
              <p:nvPr/>
            </p:nvSpPr>
            <p:spPr bwMode="auto">
              <a:xfrm>
                <a:off x="1755" y="198"/>
                <a:ext cx="4" cy="7"/>
              </a:xfrm>
              <a:custGeom>
                <a:avLst/>
                <a:gdLst>
                  <a:gd name="T0" fmla="*/ 64 w 2"/>
                  <a:gd name="T1" fmla="*/ 469 h 3"/>
                  <a:gd name="T2" fmla="*/ 64 w 2"/>
                  <a:gd name="T3" fmla="*/ 469 h 3"/>
                  <a:gd name="T4" fmla="*/ 64 w 2"/>
                  <a:gd name="T5" fmla="*/ 469 h 3"/>
                  <a:gd name="T6" fmla="*/ 0 w 2"/>
                  <a:gd name="T7" fmla="*/ 469 h 3"/>
                  <a:gd name="T8" fmla="*/ 0 w 2"/>
                  <a:gd name="T9" fmla="*/ 355 h 3"/>
                  <a:gd name="T10" fmla="*/ 0 w 2"/>
                  <a:gd name="T11" fmla="*/ 152 h 3"/>
                  <a:gd name="T12" fmla="*/ 64 w 2"/>
                  <a:gd name="T13" fmla="*/ 0 h 3"/>
                  <a:gd name="T14" fmla="*/ 64 w 2"/>
                  <a:gd name="T15" fmla="*/ 152 h 3"/>
                  <a:gd name="T16" fmla="*/ 128 w 2"/>
                  <a:gd name="T17" fmla="*/ 355 h 3"/>
                  <a:gd name="T18" fmla="*/ 64 w 2"/>
                  <a:gd name="T19" fmla="*/ 469 h 3"/>
                  <a:gd name="T20" fmla="*/ 64 w 2"/>
                  <a:gd name="T21" fmla="*/ 469 h 3"/>
                  <a:gd name="T22" fmla="*/ 64 w 2"/>
                  <a:gd name="T23" fmla="*/ 469 h 3"/>
                  <a:gd name="T24" fmla="*/ 128 w 2"/>
                  <a:gd name="T25" fmla="*/ 355 h 3"/>
                  <a:gd name="T26" fmla="*/ 64 w 2"/>
                  <a:gd name="T27" fmla="*/ 152 h 3"/>
                  <a:gd name="T28" fmla="*/ 64 w 2"/>
                  <a:gd name="T29" fmla="*/ 0 h 3"/>
                  <a:gd name="T30" fmla="*/ 0 w 2"/>
                  <a:gd name="T31" fmla="*/ 152 h 3"/>
                  <a:gd name="T32" fmla="*/ 0 w 2"/>
                  <a:gd name="T33" fmla="*/ 355 h 3"/>
                  <a:gd name="T34" fmla="*/ 0 w 2"/>
                  <a:gd name="T35" fmla="*/ 469 h 3"/>
                  <a:gd name="T36" fmla="*/ 64 w 2"/>
                  <a:gd name="T37" fmla="*/ 469 h 3"/>
                  <a:gd name="T38" fmla="*/ 64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1" y="3"/>
                    </a:moveTo>
                    <a:cubicBezTo>
                      <a:pt x="1" y="3"/>
                      <a:pt x="1" y="3"/>
                      <a:pt x="1" y="3"/>
                    </a:cubicBezTo>
                    <a:cubicBezTo>
                      <a:pt x="1" y="3"/>
                      <a:pt x="1" y="3"/>
                      <a:pt x="1" y="3"/>
                    </a:cubicBezTo>
                    <a:cubicBezTo>
                      <a:pt x="0" y="3"/>
                      <a:pt x="0" y="3"/>
                      <a:pt x="0" y="3"/>
                    </a:cubicBezTo>
                    <a:cubicBezTo>
                      <a:pt x="0" y="2"/>
                      <a:pt x="0" y="2"/>
                      <a:pt x="0" y="2"/>
                    </a:cubicBezTo>
                    <a:cubicBezTo>
                      <a:pt x="0" y="1"/>
                      <a:pt x="0" y="1"/>
                      <a:pt x="0" y="1"/>
                    </a:cubicBezTo>
                    <a:cubicBezTo>
                      <a:pt x="0" y="1"/>
                      <a:pt x="0" y="0"/>
                      <a:pt x="1" y="0"/>
                    </a:cubicBezTo>
                    <a:cubicBezTo>
                      <a:pt x="1" y="0"/>
                      <a:pt x="1" y="1"/>
                      <a:pt x="1" y="1"/>
                    </a:cubicBezTo>
                    <a:cubicBezTo>
                      <a:pt x="2" y="1"/>
                      <a:pt x="2" y="1"/>
                      <a:pt x="2" y="2"/>
                    </a:cubicBezTo>
                    <a:cubicBezTo>
                      <a:pt x="2" y="2"/>
                      <a:pt x="2" y="2"/>
                      <a:pt x="1" y="3"/>
                    </a:cubicBezTo>
                    <a:cubicBezTo>
                      <a:pt x="1" y="3"/>
                      <a:pt x="1" y="3"/>
                      <a:pt x="1" y="3"/>
                    </a:cubicBezTo>
                    <a:cubicBezTo>
                      <a:pt x="1" y="3"/>
                      <a:pt x="1" y="3"/>
                      <a:pt x="1" y="3"/>
                    </a:cubicBezTo>
                    <a:cubicBezTo>
                      <a:pt x="2" y="2"/>
                      <a:pt x="2" y="2"/>
                      <a:pt x="2" y="2"/>
                    </a:cubicBezTo>
                    <a:cubicBezTo>
                      <a:pt x="2" y="1"/>
                      <a:pt x="2" y="1"/>
                      <a:pt x="1" y="1"/>
                    </a:cubicBezTo>
                    <a:cubicBezTo>
                      <a:pt x="1" y="1"/>
                      <a:pt x="1" y="0"/>
                      <a:pt x="1" y="0"/>
                    </a:cubicBezTo>
                    <a:cubicBezTo>
                      <a:pt x="0" y="0"/>
                      <a:pt x="0" y="1"/>
                      <a:pt x="0" y="1"/>
                    </a:cubicBezTo>
                    <a:cubicBezTo>
                      <a:pt x="0" y="1"/>
                      <a:pt x="0" y="1"/>
                      <a:pt x="0" y="2"/>
                    </a:cubicBezTo>
                    <a:cubicBezTo>
                      <a:pt x="0" y="2"/>
                      <a:pt x="0" y="2"/>
                      <a:pt x="0" y="3"/>
                    </a:cubicBezTo>
                    <a:cubicBezTo>
                      <a:pt x="0" y="3"/>
                      <a:pt x="0" y="3"/>
                      <a:pt x="1" y="3"/>
                    </a:cubicBezTo>
                    <a:cubicBezTo>
                      <a:pt x="1" y="3"/>
                      <a:pt x="1" y="3"/>
                      <a:pt x="1"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6" name="Freeform 438"/>
              <p:cNvSpPr>
                <a:spLocks noChangeArrowheads="1"/>
              </p:cNvSpPr>
              <p:nvPr/>
            </p:nvSpPr>
            <p:spPr bwMode="auto">
              <a:xfrm>
                <a:off x="1759" y="193"/>
                <a:ext cx="3" cy="5"/>
              </a:xfrm>
              <a:custGeom>
                <a:avLst/>
                <a:gdLst>
                  <a:gd name="T0" fmla="*/ 729 w 1"/>
                  <a:gd name="T1" fmla="*/ 467 h 2"/>
                  <a:gd name="T2" fmla="*/ 0 w 1"/>
                  <a:gd name="T3" fmla="*/ 467 h 2"/>
                  <a:gd name="T4" fmla="*/ 0 w 1"/>
                  <a:gd name="T5" fmla="*/ 0 h 2"/>
                  <a:gd name="T6" fmla="*/ 729 w 1"/>
                  <a:gd name="T7" fmla="*/ 0 h 2"/>
                  <a:gd name="T8" fmla="*/ 729 w 1"/>
                  <a:gd name="T9" fmla="*/ 467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cubicBezTo>
                      <a:pt x="1" y="2"/>
                      <a:pt x="0" y="2"/>
                      <a:pt x="0" y="2"/>
                    </a:cubicBezTo>
                    <a:cubicBezTo>
                      <a:pt x="0" y="1"/>
                      <a:pt x="0" y="1"/>
                      <a:pt x="0" y="0"/>
                    </a:cubicBezTo>
                    <a:cubicBezTo>
                      <a:pt x="0" y="0"/>
                      <a:pt x="1" y="0"/>
                      <a:pt x="1" y="0"/>
                    </a:cubicBezTo>
                    <a:cubicBezTo>
                      <a:pt x="1" y="1"/>
                      <a:pt x="1" y="1"/>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7" name="Freeform 439"/>
              <p:cNvSpPr>
                <a:spLocks noChangeArrowheads="1"/>
              </p:cNvSpPr>
              <p:nvPr/>
            </p:nvSpPr>
            <p:spPr bwMode="auto">
              <a:xfrm>
                <a:off x="1759" y="193"/>
                <a:ext cx="3" cy="5"/>
              </a:xfrm>
              <a:custGeom>
                <a:avLst/>
                <a:gdLst>
                  <a:gd name="T0" fmla="*/ 729 w 1"/>
                  <a:gd name="T1" fmla="*/ 467 h 2"/>
                  <a:gd name="T2" fmla="*/ 729 w 1"/>
                  <a:gd name="T3" fmla="*/ 467 h 2"/>
                  <a:gd name="T4" fmla="*/ 0 w 1"/>
                  <a:gd name="T5" fmla="*/ 467 h 2"/>
                  <a:gd name="T6" fmla="*/ 0 w 1"/>
                  <a:gd name="T7" fmla="*/ 467 h 2"/>
                  <a:gd name="T8" fmla="*/ 0 w 1"/>
                  <a:gd name="T9" fmla="*/ 262 h 2"/>
                  <a:gd name="T10" fmla="*/ 0 w 1"/>
                  <a:gd name="T11" fmla="*/ 0 h 2"/>
                  <a:gd name="T12" fmla="*/ 0 w 1"/>
                  <a:gd name="T13" fmla="*/ 0 h 2"/>
                  <a:gd name="T14" fmla="*/ 729 w 1"/>
                  <a:gd name="T15" fmla="*/ 0 h 2"/>
                  <a:gd name="T16" fmla="*/ 729 w 1"/>
                  <a:gd name="T17" fmla="*/ 262 h 2"/>
                  <a:gd name="T18" fmla="*/ 729 w 1"/>
                  <a:gd name="T19" fmla="*/ 467 h 2"/>
                  <a:gd name="T20" fmla="*/ 729 w 1"/>
                  <a:gd name="T21" fmla="*/ 467 h 2"/>
                  <a:gd name="T22" fmla="*/ 729 w 1"/>
                  <a:gd name="T23" fmla="*/ 467 h 2"/>
                  <a:gd name="T24" fmla="*/ 729 w 1"/>
                  <a:gd name="T25" fmla="*/ 262 h 2"/>
                  <a:gd name="T26" fmla="*/ 729 w 1"/>
                  <a:gd name="T27" fmla="*/ 0 h 2"/>
                  <a:gd name="T28" fmla="*/ 0 w 1"/>
                  <a:gd name="T29" fmla="*/ 0 h 2"/>
                  <a:gd name="T30" fmla="*/ 0 w 1"/>
                  <a:gd name="T31" fmla="*/ 0 h 2"/>
                  <a:gd name="T32" fmla="*/ 0 w 1"/>
                  <a:gd name="T33" fmla="*/ 262 h 2"/>
                  <a:gd name="T34" fmla="*/ 0 w 1"/>
                  <a:gd name="T35" fmla="*/ 467 h 2"/>
                  <a:gd name="T36" fmla="*/ 0 w 1"/>
                  <a:gd name="T37" fmla="*/ 467 h 2"/>
                  <a:gd name="T38" fmla="*/ 729 w 1"/>
                  <a:gd name="T39" fmla="*/ 467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2"/>
                    </a:moveTo>
                    <a:cubicBezTo>
                      <a:pt x="1" y="2"/>
                      <a:pt x="1" y="2"/>
                      <a:pt x="1" y="2"/>
                    </a:cubicBezTo>
                    <a:cubicBezTo>
                      <a:pt x="1" y="2"/>
                      <a:pt x="1" y="2"/>
                      <a:pt x="0" y="2"/>
                    </a:cubicBezTo>
                    <a:cubicBezTo>
                      <a:pt x="0" y="2"/>
                      <a:pt x="0" y="2"/>
                      <a:pt x="0" y="2"/>
                    </a:cubicBezTo>
                    <a:cubicBezTo>
                      <a:pt x="0" y="1"/>
                      <a:pt x="0" y="1"/>
                      <a:pt x="0" y="1"/>
                    </a:cubicBezTo>
                    <a:cubicBezTo>
                      <a:pt x="0" y="1"/>
                      <a:pt x="0" y="0"/>
                      <a:pt x="0" y="0"/>
                    </a:cubicBezTo>
                    <a:cubicBezTo>
                      <a:pt x="0" y="0"/>
                      <a:pt x="0" y="0"/>
                      <a:pt x="0" y="0"/>
                    </a:cubicBezTo>
                    <a:cubicBezTo>
                      <a:pt x="1" y="0"/>
                      <a:pt x="1" y="0"/>
                      <a:pt x="1" y="0"/>
                    </a:cubicBezTo>
                    <a:cubicBezTo>
                      <a:pt x="1" y="0"/>
                      <a:pt x="1" y="1"/>
                      <a:pt x="1" y="1"/>
                    </a:cubicBezTo>
                    <a:cubicBezTo>
                      <a:pt x="1" y="1"/>
                      <a:pt x="1" y="1"/>
                      <a:pt x="1" y="2"/>
                    </a:cubicBezTo>
                    <a:cubicBezTo>
                      <a:pt x="1" y="2"/>
                      <a:pt x="1" y="2"/>
                      <a:pt x="1" y="2"/>
                    </a:cubicBezTo>
                    <a:cubicBezTo>
                      <a:pt x="1" y="2"/>
                      <a:pt x="1" y="2"/>
                      <a:pt x="1" y="2"/>
                    </a:cubicBezTo>
                    <a:cubicBezTo>
                      <a:pt x="1" y="1"/>
                      <a:pt x="1" y="1"/>
                      <a:pt x="1" y="1"/>
                    </a:cubicBezTo>
                    <a:cubicBezTo>
                      <a:pt x="1" y="1"/>
                      <a:pt x="1" y="0"/>
                      <a:pt x="1" y="0"/>
                    </a:cubicBezTo>
                    <a:cubicBezTo>
                      <a:pt x="1" y="0"/>
                      <a:pt x="1" y="0"/>
                      <a:pt x="0" y="0"/>
                    </a:cubicBezTo>
                    <a:cubicBezTo>
                      <a:pt x="0" y="0"/>
                      <a:pt x="0" y="0"/>
                      <a:pt x="0" y="0"/>
                    </a:cubicBezTo>
                    <a:cubicBezTo>
                      <a:pt x="0" y="0"/>
                      <a:pt x="0" y="1"/>
                      <a:pt x="0" y="1"/>
                    </a:cubicBezTo>
                    <a:cubicBezTo>
                      <a:pt x="0" y="1"/>
                      <a:pt x="0" y="1"/>
                      <a:pt x="0" y="2"/>
                    </a:cubicBezTo>
                    <a:cubicBezTo>
                      <a:pt x="0" y="2"/>
                      <a:pt x="0" y="2"/>
                      <a:pt x="0" y="2"/>
                    </a:cubicBezTo>
                    <a:cubicBezTo>
                      <a:pt x="1" y="2"/>
                      <a:pt x="1" y="2"/>
                      <a:pt x="1" y="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8" name="Freeform 440"/>
              <p:cNvSpPr>
                <a:spLocks noChangeArrowheads="1"/>
              </p:cNvSpPr>
              <p:nvPr/>
            </p:nvSpPr>
            <p:spPr bwMode="auto">
              <a:xfrm>
                <a:off x="1762" y="186"/>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1" y="2"/>
                      <a:pt x="0" y="2"/>
                      <a:pt x="0" y="1"/>
                    </a:cubicBezTo>
                    <a:cubicBezTo>
                      <a:pt x="0" y="1"/>
                      <a:pt x="0" y="1"/>
                      <a:pt x="0" y="0"/>
                    </a:cubicBezTo>
                    <a:cubicBezTo>
                      <a:pt x="0" y="0"/>
                      <a:pt x="1" y="0"/>
                      <a:pt x="1" y="0"/>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39" name="Freeform 441"/>
              <p:cNvSpPr>
                <a:spLocks noChangeArrowheads="1"/>
              </p:cNvSpPr>
              <p:nvPr/>
            </p:nvSpPr>
            <p:spPr bwMode="auto">
              <a:xfrm>
                <a:off x="1762" y="186"/>
                <a:ext cx="2" cy="5"/>
              </a:xfrm>
              <a:custGeom>
                <a:avLst/>
                <a:gdLst>
                  <a:gd name="T0" fmla="*/ 64 w 1"/>
                  <a:gd name="T1" fmla="*/ 262 h 2"/>
                  <a:gd name="T2" fmla="*/ 64 w 1"/>
                  <a:gd name="T3" fmla="*/ 262 h 2"/>
                  <a:gd name="T4" fmla="*/ 64 w 1"/>
                  <a:gd name="T5" fmla="*/ 467 h 2"/>
                  <a:gd name="T6" fmla="*/ 0 w 1"/>
                  <a:gd name="T7" fmla="*/ 262 h 2"/>
                  <a:gd name="T8" fmla="*/ 0 w 1"/>
                  <a:gd name="T9" fmla="*/ 262 h 2"/>
                  <a:gd name="T10" fmla="*/ 0 w 1"/>
                  <a:gd name="T11" fmla="*/ 0 h 2"/>
                  <a:gd name="T12" fmla="*/ 0 w 1"/>
                  <a:gd name="T13" fmla="*/ 0 h 2"/>
                  <a:gd name="T14" fmla="*/ 64 w 1"/>
                  <a:gd name="T15" fmla="*/ 0 h 2"/>
                  <a:gd name="T16" fmla="*/ 64 w 1"/>
                  <a:gd name="T17" fmla="*/ 262 h 2"/>
                  <a:gd name="T18" fmla="*/ 64 w 1"/>
                  <a:gd name="T19" fmla="*/ 262 h 2"/>
                  <a:gd name="T20" fmla="*/ 64 w 1"/>
                  <a:gd name="T21" fmla="*/ 262 h 2"/>
                  <a:gd name="T22" fmla="*/ 64 w 1"/>
                  <a:gd name="T23" fmla="*/ 262 h 2"/>
                  <a:gd name="T24" fmla="*/ 64 w 1"/>
                  <a:gd name="T25" fmla="*/ 262 h 2"/>
                  <a:gd name="T26" fmla="*/ 64 w 1"/>
                  <a:gd name="T27" fmla="*/ 0 h 2"/>
                  <a:gd name="T28" fmla="*/ 0 w 1"/>
                  <a:gd name="T29" fmla="*/ 0 h 2"/>
                  <a:gd name="T30" fmla="*/ 0 w 1"/>
                  <a:gd name="T31" fmla="*/ 0 h 2"/>
                  <a:gd name="T32" fmla="*/ 0 w 1"/>
                  <a:gd name="T33" fmla="*/ 262 h 2"/>
                  <a:gd name="T34" fmla="*/ 0 w 1"/>
                  <a:gd name="T35" fmla="*/ 262 h 2"/>
                  <a:gd name="T36" fmla="*/ 64 w 1"/>
                  <a:gd name="T37" fmla="*/ 467 h 2"/>
                  <a:gd name="T38" fmla="*/ 64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1"/>
                    </a:moveTo>
                    <a:cubicBezTo>
                      <a:pt x="1" y="1"/>
                      <a:pt x="1" y="1"/>
                      <a:pt x="1" y="1"/>
                    </a:cubicBezTo>
                    <a:cubicBezTo>
                      <a:pt x="1" y="2"/>
                      <a:pt x="1" y="2"/>
                      <a:pt x="1" y="2"/>
                    </a:cubicBezTo>
                    <a:cubicBezTo>
                      <a:pt x="0" y="2"/>
                      <a:pt x="0" y="2"/>
                      <a:pt x="0" y="1"/>
                    </a:cubicBezTo>
                    <a:cubicBezTo>
                      <a:pt x="0" y="1"/>
                      <a:pt x="0" y="1"/>
                      <a:pt x="0" y="1"/>
                    </a:cubicBezTo>
                    <a:cubicBezTo>
                      <a:pt x="0" y="1"/>
                      <a:pt x="0" y="1"/>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1" y="0"/>
                      <a:pt x="1" y="0"/>
                      <a:pt x="0" y="0"/>
                    </a:cubicBezTo>
                    <a:cubicBezTo>
                      <a:pt x="0" y="0"/>
                      <a:pt x="0" y="0"/>
                      <a:pt x="0" y="0"/>
                    </a:cubicBezTo>
                    <a:cubicBezTo>
                      <a:pt x="0" y="1"/>
                      <a:pt x="0" y="1"/>
                      <a:pt x="0" y="1"/>
                    </a:cubicBezTo>
                    <a:cubicBezTo>
                      <a:pt x="0" y="1"/>
                      <a:pt x="0" y="1"/>
                      <a:pt x="0" y="1"/>
                    </a:cubicBezTo>
                    <a:cubicBezTo>
                      <a:pt x="0" y="2"/>
                      <a:pt x="0" y="2"/>
                      <a:pt x="1" y="2"/>
                    </a:cubicBezTo>
                    <a:cubicBezTo>
                      <a:pt x="1" y="2"/>
                      <a:pt x="1" y="2"/>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0" name="Freeform 442"/>
              <p:cNvSpPr>
                <a:spLocks noChangeArrowheads="1"/>
              </p:cNvSpPr>
              <p:nvPr/>
            </p:nvSpPr>
            <p:spPr bwMode="auto">
              <a:xfrm>
                <a:off x="1703" y="219"/>
                <a:ext cx="9" cy="12"/>
              </a:xfrm>
              <a:custGeom>
                <a:avLst/>
                <a:gdLst>
                  <a:gd name="T0" fmla="*/ 409 w 4"/>
                  <a:gd name="T1" fmla="*/ 802 h 5"/>
                  <a:gd name="T2" fmla="*/ 0 w 4"/>
                  <a:gd name="T3" fmla="*/ 564 h 5"/>
                  <a:gd name="T4" fmla="*/ 126 w 4"/>
                  <a:gd name="T5" fmla="*/ 168 h 5"/>
                  <a:gd name="T6" fmla="*/ 409 w 4"/>
                  <a:gd name="T7" fmla="*/ 168 h 5"/>
                  <a:gd name="T8" fmla="*/ 409 w 4"/>
                  <a:gd name="T9" fmla="*/ 802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3" y="4"/>
                    </a:moveTo>
                    <a:cubicBezTo>
                      <a:pt x="2" y="5"/>
                      <a:pt x="1" y="4"/>
                      <a:pt x="0" y="3"/>
                    </a:cubicBezTo>
                    <a:cubicBezTo>
                      <a:pt x="0" y="2"/>
                      <a:pt x="0" y="1"/>
                      <a:pt x="1" y="1"/>
                    </a:cubicBezTo>
                    <a:cubicBezTo>
                      <a:pt x="1" y="0"/>
                      <a:pt x="2" y="0"/>
                      <a:pt x="3" y="1"/>
                    </a:cubicBezTo>
                    <a:cubicBezTo>
                      <a:pt x="4" y="2"/>
                      <a:pt x="3" y="3"/>
                      <a:pt x="3"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1" name="Freeform 443"/>
              <p:cNvSpPr>
                <a:spLocks noChangeArrowheads="1"/>
              </p:cNvSpPr>
              <p:nvPr/>
            </p:nvSpPr>
            <p:spPr bwMode="auto">
              <a:xfrm>
                <a:off x="1703" y="219"/>
                <a:ext cx="7" cy="10"/>
              </a:xfrm>
              <a:custGeom>
                <a:avLst/>
                <a:gdLst>
                  <a:gd name="T0" fmla="*/ 469 w 3"/>
                  <a:gd name="T1" fmla="*/ 967 h 4"/>
                  <a:gd name="T2" fmla="*/ 469 w 3"/>
                  <a:gd name="T3" fmla="*/ 967 h 4"/>
                  <a:gd name="T4" fmla="*/ 152 w 3"/>
                  <a:gd name="T5" fmla="*/ 967 h 4"/>
                  <a:gd name="T6" fmla="*/ 0 w 3"/>
                  <a:gd name="T7" fmla="*/ 655 h 4"/>
                  <a:gd name="T8" fmla="*/ 0 w 3"/>
                  <a:gd name="T9" fmla="*/ 467 h 4"/>
                  <a:gd name="T10" fmla="*/ 152 w 3"/>
                  <a:gd name="T11" fmla="*/ 262 h 4"/>
                  <a:gd name="T12" fmla="*/ 355 w 3"/>
                  <a:gd name="T13" fmla="*/ 0 h 4"/>
                  <a:gd name="T14" fmla="*/ 469 w 3"/>
                  <a:gd name="T15" fmla="*/ 262 h 4"/>
                  <a:gd name="T16" fmla="*/ 469 w 3"/>
                  <a:gd name="T17" fmla="*/ 655 h 4"/>
                  <a:gd name="T18" fmla="*/ 469 w 3"/>
                  <a:gd name="T19" fmla="*/ 967 h 4"/>
                  <a:gd name="T20" fmla="*/ 469 w 3"/>
                  <a:gd name="T21" fmla="*/ 967 h 4"/>
                  <a:gd name="T22" fmla="*/ 469 w 3"/>
                  <a:gd name="T23" fmla="*/ 967 h 4"/>
                  <a:gd name="T24" fmla="*/ 469 w 3"/>
                  <a:gd name="T25" fmla="*/ 655 h 4"/>
                  <a:gd name="T26" fmla="*/ 469 w 3"/>
                  <a:gd name="T27" fmla="*/ 262 h 4"/>
                  <a:gd name="T28" fmla="*/ 355 w 3"/>
                  <a:gd name="T29" fmla="*/ 0 h 4"/>
                  <a:gd name="T30" fmla="*/ 152 w 3"/>
                  <a:gd name="T31" fmla="*/ 262 h 4"/>
                  <a:gd name="T32" fmla="*/ 0 w 3"/>
                  <a:gd name="T33" fmla="*/ 467 h 4"/>
                  <a:gd name="T34" fmla="*/ 0 w 3"/>
                  <a:gd name="T35" fmla="*/ 655 h 4"/>
                  <a:gd name="T36" fmla="*/ 152 w 3"/>
                  <a:gd name="T37" fmla="*/ 967 h 4"/>
                  <a:gd name="T38" fmla="*/ 469 w 3"/>
                  <a:gd name="T39" fmla="*/ 967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3" y="4"/>
                    </a:moveTo>
                    <a:cubicBezTo>
                      <a:pt x="3" y="4"/>
                      <a:pt x="3" y="4"/>
                      <a:pt x="3" y="4"/>
                    </a:cubicBezTo>
                    <a:cubicBezTo>
                      <a:pt x="2" y="4"/>
                      <a:pt x="2" y="4"/>
                      <a:pt x="1" y="4"/>
                    </a:cubicBezTo>
                    <a:cubicBezTo>
                      <a:pt x="1" y="4"/>
                      <a:pt x="1" y="4"/>
                      <a:pt x="0" y="3"/>
                    </a:cubicBezTo>
                    <a:cubicBezTo>
                      <a:pt x="0" y="3"/>
                      <a:pt x="0" y="2"/>
                      <a:pt x="0" y="2"/>
                    </a:cubicBezTo>
                    <a:cubicBezTo>
                      <a:pt x="0" y="1"/>
                      <a:pt x="0" y="1"/>
                      <a:pt x="1" y="1"/>
                    </a:cubicBezTo>
                    <a:cubicBezTo>
                      <a:pt x="1" y="0"/>
                      <a:pt x="1" y="0"/>
                      <a:pt x="2" y="0"/>
                    </a:cubicBezTo>
                    <a:cubicBezTo>
                      <a:pt x="2" y="0"/>
                      <a:pt x="3" y="1"/>
                      <a:pt x="3" y="1"/>
                    </a:cubicBezTo>
                    <a:cubicBezTo>
                      <a:pt x="3" y="2"/>
                      <a:pt x="3" y="2"/>
                      <a:pt x="3" y="3"/>
                    </a:cubicBezTo>
                    <a:cubicBezTo>
                      <a:pt x="3" y="3"/>
                      <a:pt x="3" y="4"/>
                      <a:pt x="3" y="4"/>
                    </a:cubicBezTo>
                    <a:cubicBezTo>
                      <a:pt x="3" y="4"/>
                      <a:pt x="3" y="4"/>
                      <a:pt x="3" y="4"/>
                    </a:cubicBezTo>
                    <a:cubicBezTo>
                      <a:pt x="3" y="4"/>
                      <a:pt x="3" y="4"/>
                      <a:pt x="3" y="4"/>
                    </a:cubicBezTo>
                    <a:cubicBezTo>
                      <a:pt x="3" y="4"/>
                      <a:pt x="3" y="3"/>
                      <a:pt x="3" y="3"/>
                    </a:cubicBezTo>
                    <a:cubicBezTo>
                      <a:pt x="3" y="2"/>
                      <a:pt x="3" y="1"/>
                      <a:pt x="3" y="1"/>
                    </a:cubicBezTo>
                    <a:cubicBezTo>
                      <a:pt x="3" y="1"/>
                      <a:pt x="2" y="0"/>
                      <a:pt x="2" y="0"/>
                    </a:cubicBezTo>
                    <a:cubicBezTo>
                      <a:pt x="1" y="0"/>
                      <a:pt x="1" y="0"/>
                      <a:pt x="1" y="1"/>
                    </a:cubicBezTo>
                    <a:cubicBezTo>
                      <a:pt x="0" y="1"/>
                      <a:pt x="0" y="1"/>
                      <a:pt x="0" y="2"/>
                    </a:cubicBezTo>
                    <a:cubicBezTo>
                      <a:pt x="0" y="2"/>
                      <a:pt x="0" y="3"/>
                      <a:pt x="0" y="3"/>
                    </a:cubicBezTo>
                    <a:cubicBezTo>
                      <a:pt x="0" y="4"/>
                      <a:pt x="1" y="4"/>
                      <a:pt x="1" y="4"/>
                    </a:cubicBezTo>
                    <a:cubicBezTo>
                      <a:pt x="2" y="4"/>
                      <a:pt x="2" y="4"/>
                      <a:pt x="3"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2" name="Freeform 444"/>
              <p:cNvSpPr>
                <a:spLocks noChangeArrowheads="1"/>
              </p:cNvSpPr>
              <p:nvPr/>
            </p:nvSpPr>
            <p:spPr bwMode="auto">
              <a:xfrm>
                <a:off x="1764" y="179"/>
                <a:ext cx="2" cy="5"/>
              </a:xfrm>
              <a:custGeom>
                <a:avLst/>
                <a:gdLst>
                  <a:gd name="T0" fmla="*/ 64 w 1"/>
                  <a:gd name="T1" fmla="*/ 262 h 2"/>
                  <a:gd name="T2" fmla="*/ 0 w 1"/>
                  <a:gd name="T3" fmla="*/ 262 h 2"/>
                  <a:gd name="T4" fmla="*/ 0 w 1"/>
                  <a:gd name="T5" fmla="*/ 0 h 2"/>
                  <a:gd name="T6" fmla="*/ 64 w 1"/>
                  <a:gd name="T7" fmla="*/ 0 h 2"/>
                  <a:gd name="T8" fmla="*/ 64 w 1"/>
                  <a:gd name="T9" fmla="*/ 262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1"/>
                    </a:moveTo>
                    <a:cubicBezTo>
                      <a:pt x="0" y="2"/>
                      <a:pt x="0" y="2"/>
                      <a:pt x="0" y="1"/>
                    </a:cubicBezTo>
                    <a:cubicBezTo>
                      <a:pt x="0" y="1"/>
                      <a:pt x="0" y="1"/>
                      <a:pt x="0" y="0"/>
                    </a:cubicBezTo>
                    <a:cubicBezTo>
                      <a:pt x="0" y="0"/>
                      <a:pt x="0" y="0"/>
                      <a:pt x="1" y="0"/>
                    </a:cubicBezTo>
                    <a:cubicBezTo>
                      <a:pt x="1" y="1"/>
                      <a:pt x="1" y="1"/>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3" name="Freeform 445"/>
              <p:cNvSpPr>
                <a:spLocks noChangeArrowheads="1"/>
              </p:cNvSpPr>
              <p:nvPr/>
            </p:nvSpPr>
            <p:spPr bwMode="auto">
              <a:xfrm>
                <a:off x="1764" y="179"/>
                <a:ext cx="2" cy="5"/>
              </a:xfrm>
              <a:custGeom>
                <a:avLst/>
                <a:gdLst>
                  <a:gd name="T0" fmla="*/ 64 w 1"/>
                  <a:gd name="T1" fmla="*/ 262 h 2"/>
                  <a:gd name="T2" fmla="*/ 64 w 1"/>
                  <a:gd name="T3" fmla="*/ 262 h 2"/>
                  <a:gd name="T4" fmla="*/ 0 w 1"/>
                  <a:gd name="T5" fmla="*/ 467 h 2"/>
                  <a:gd name="T6" fmla="*/ 0 w 1"/>
                  <a:gd name="T7" fmla="*/ 262 h 2"/>
                  <a:gd name="T8" fmla="*/ 0 w 1"/>
                  <a:gd name="T9" fmla="*/ 262 h 2"/>
                  <a:gd name="T10" fmla="*/ 0 w 1"/>
                  <a:gd name="T11" fmla="*/ 0 h 2"/>
                  <a:gd name="T12" fmla="*/ 0 w 1"/>
                  <a:gd name="T13" fmla="*/ 0 h 2"/>
                  <a:gd name="T14" fmla="*/ 64 w 1"/>
                  <a:gd name="T15" fmla="*/ 0 h 2"/>
                  <a:gd name="T16" fmla="*/ 64 w 1"/>
                  <a:gd name="T17" fmla="*/ 262 h 2"/>
                  <a:gd name="T18" fmla="*/ 64 w 1"/>
                  <a:gd name="T19" fmla="*/ 262 h 2"/>
                  <a:gd name="T20" fmla="*/ 64 w 1"/>
                  <a:gd name="T21" fmla="*/ 262 h 2"/>
                  <a:gd name="T22" fmla="*/ 64 w 1"/>
                  <a:gd name="T23" fmla="*/ 262 h 2"/>
                  <a:gd name="T24" fmla="*/ 64 w 1"/>
                  <a:gd name="T25" fmla="*/ 262 h 2"/>
                  <a:gd name="T26" fmla="*/ 64 w 1"/>
                  <a:gd name="T27" fmla="*/ 0 h 2"/>
                  <a:gd name="T28" fmla="*/ 0 w 1"/>
                  <a:gd name="T29" fmla="*/ 0 h 2"/>
                  <a:gd name="T30" fmla="*/ 0 w 1"/>
                  <a:gd name="T31" fmla="*/ 0 h 2"/>
                  <a:gd name="T32" fmla="*/ 0 w 1"/>
                  <a:gd name="T33" fmla="*/ 262 h 2"/>
                  <a:gd name="T34" fmla="*/ 0 w 1"/>
                  <a:gd name="T35" fmla="*/ 262 h 2"/>
                  <a:gd name="T36" fmla="*/ 0 w 1"/>
                  <a:gd name="T37" fmla="*/ 467 h 2"/>
                  <a:gd name="T38" fmla="*/ 64 w 1"/>
                  <a:gd name="T39" fmla="*/ 26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2"/>
                  <a:gd name="T62" fmla="*/ 1 w 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2">
                    <a:moveTo>
                      <a:pt x="1" y="1"/>
                    </a:moveTo>
                    <a:cubicBezTo>
                      <a:pt x="1" y="1"/>
                      <a:pt x="1" y="1"/>
                      <a:pt x="1" y="1"/>
                    </a:cubicBezTo>
                    <a:cubicBezTo>
                      <a:pt x="1" y="2"/>
                      <a:pt x="0" y="2"/>
                      <a:pt x="0" y="2"/>
                    </a:cubicBez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0"/>
                    </a:cubicBezTo>
                    <a:cubicBezTo>
                      <a:pt x="0" y="0"/>
                      <a:pt x="0" y="0"/>
                      <a:pt x="0" y="0"/>
                    </a:cubicBezTo>
                    <a:cubicBezTo>
                      <a:pt x="0" y="0"/>
                      <a:pt x="0" y="0"/>
                      <a:pt x="0" y="0"/>
                    </a:cubicBezTo>
                    <a:cubicBezTo>
                      <a:pt x="0" y="1"/>
                      <a:pt x="0" y="1"/>
                      <a:pt x="0" y="1"/>
                    </a:cubicBezTo>
                    <a:cubicBezTo>
                      <a:pt x="0" y="1"/>
                      <a:pt x="0" y="1"/>
                      <a:pt x="0" y="1"/>
                    </a:cubicBezTo>
                    <a:cubicBezTo>
                      <a:pt x="0" y="2"/>
                      <a:pt x="0" y="2"/>
                      <a:pt x="0" y="2"/>
                    </a:cubicBezTo>
                    <a:cubicBezTo>
                      <a:pt x="0" y="2"/>
                      <a:pt x="1" y="2"/>
                      <a:pt x="1" y="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4" name="Freeform 446"/>
              <p:cNvSpPr>
                <a:spLocks noChangeArrowheads="1"/>
              </p:cNvSpPr>
              <p:nvPr/>
            </p:nvSpPr>
            <p:spPr bwMode="auto">
              <a:xfrm>
                <a:off x="1691" y="219"/>
                <a:ext cx="7" cy="10"/>
              </a:xfrm>
              <a:custGeom>
                <a:avLst/>
                <a:gdLst>
                  <a:gd name="T0" fmla="*/ 355 w 3"/>
                  <a:gd name="T1" fmla="*/ 967 h 4"/>
                  <a:gd name="T2" fmla="*/ 0 w 3"/>
                  <a:gd name="T3" fmla="*/ 655 h 4"/>
                  <a:gd name="T4" fmla="*/ 0 w 3"/>
                  <a:gd name="T5" fmla="*/ 262 h 4"/>
                  <a:gd name="T6" fmla="*/ 355 w 3"/>
                  <a:gd name="T7" fmla="*/ 262 h 4"/>
                  <a:gd name="T8" fmla="*/ 355 w 3"/>
                  <a:gd name="T9" fmla="*/ 96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4"/>
                    </a:moveTo>
                    <a:cubicBezTo>
                      <a:pt x="1" y="4"/>
                      <a:pt x="0" y="4"/>
                      <a:pt x="0" y="3"/>
                    </a:cubicBezTo>
                    <a:cubicBezTo>
                      <a:pt x="0" y="2"/>
                      <a:pt x="0" y="1"/>
                      <a:pt x="0" y="1"/>
                    </a:cubicBezTo>
                    <a:cubicBezTo>
                      <a:pt x="1" y="0"/>
                      <a:pt x="2" y="0"/>
                      <a:pt x="2" y="1"/>
                    </a:cubicBezTo>
                    <a:cubicBezTo>
                      <a:pt x="3" y="2"/>
                      <a:pt x="3" y="3"/>
                      <a:pt x="2"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5" name="Freeform 447"/>
              <p:cNvSpPr>
                <a:spLocks noChangeArrowheads="1"/>
              </p:cNvSpPr>
              <p:nvPr/>
            </p:nvSpPr>
            <p:spPr bwMode="auto">
              <a:xfrm>
                <a:off x="1691" y="219"/>
                <a:ext cx="7" cy="10"/>
              </a:xfrm>
              <a:custGeom>
                <a:avLst/>
                <a:gdLst>
                  <a:gd name="T0" fmla="*/ 355 w 3"/>
                  <a:gd name="T1" fmla="*/ 967 h 4"/>
                  <a:gd name="T2" fmla="*/ 355 w 3"/>
                  <a:gd name="T3" fmla="*/ 967 h 4"/>
                  <a:gd name="T4" fmla="*/ 152 w 3"/>
                  <a:gd name="T5" fmla="*/ 967 h 4"/>
                  <a:gd name="T6" fmla="*/ 0 w 3"/>
                  <a:gd name="T7" fmla="*/ 655 h 4"/>
                  <a:gd name="T8" fmla="*/ 0 w 3"/>
                  <a:gd name="T9" fmla="*/ 467 h 4"/>
                  <a:gd name="T10" fmla="*/ 0 w 3"/>
                  <a:gd name="T11" fmla="*/ 262 h 4"/>
                  <a:gd name="T12" fmla="*/ 355 w 3"/>
                  <a:gd name="T13" fmla="*/ 0 h 4"/>
                  <a:gd name="T14" fmla="*/ 355 w 3"/>
                  <a:gd name="T15" fmla="*/ 262 h 4"/>
                  <a:gd name="T16" fmla="*/ 469 w 3"/>
                  <a:gd name="T17" fmla="*/ 467 h 4"/>
                  <a:gd name="T18" fmla="*/ 355 w 3"/>
                  <a:gd name="T19" fmla="*/ 967 h 4"/>
                  <a:gd name="T20" fmla="*/ 355 w 3"/>
                  <a:gd name="T21" fmla="*/ 967 h 4"/>
                  <a:gd name="T22" fmla="*/ 355 w 3"/>
                  <a:gd name="T23" fmla="*/ 967 h 4"/>
                  <a:gd name="T24" fmla="*/ 469 w 3"/>
                  <a:gd name="T25" fmla="*/ 467 h 4"/>
                  <a:gd name="T26" fmla="*/ 469 w 3"/>
                  <a:gd name="T27" fmla="*/ 262 h 4"/>
                  <a:gd name="T28" fmla="*/ 355 w 3"/>
                  <a:gd name="T29" fmla="*/ 0 h 4"/>
                  <a:gd name="T30" fmla="*/ 0 w 3"/>
                  <a:gd name="T31" fmla="*/ 262 h 4"/>
                  <a:gd name="T32" fmla="*/ 0 w 3"/>
                  <a:gd name="T33" fmla="*/ 467 h 4"/>
                  <a:gd name="T34" fmla="*/ 0 w 3"/>
                  <a:gd name="T35" fmla="*/ 655 h 4"/>
                  <a:gd name="T36" fmla="*/ 152 w 3"/>
                  <a:gd name="T37" fmla="*/ 967 h 4"/>
                  <a:gd name="T38" fmla="*/ 355 w 3"/>
                  <a:gd name="T39" fmla="*/ 967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2" y="4"/>
                    </a:moveTo>
                    <a:cubicBezTo>
                      <a:pt x="2" y="4"/>
                      <a:pt x="2" y="4"/>
                      <a:pt x="2" y="4"/>
                    </a:cubicBezTo>
                    <a:cubicBezTo>
                      <a:pt x="2" y="4"/>
                      <a:pt x="1" y="4"/>
                      <a:pt x="1" y="4"/>
                    </a:cubicBezTo>
                    <a:cubicBezTo>
                      <a:pt x="1" y="4"/>
                      <a:pt x="0" y="4"/>
                      <a:pt x="0" y="3"/>
                    </a:cubicBezTo>
                    <a:cubicBezTo>
                      <a:pt x="0" y="3"/>
                      <a:pt x="0" y="2"/>
                      <a:pt x="0" y="2"/>
                    </a:cubicBezTo>
                    <a:cubicBezTo>
                      <a:pt x="0" y="1"/>
                      <a:pt x="0" y="1"/>
                      <a:pt x="0" y="1"/>
                    </a:cubicBezTo>
                    <a:cubicBezTo>
                      <a:pt x="1" y="0"/>
                      <a:pt x="1" y="0"/>
                      <a:pt x="2" y="0"/>
                    </a:cubicBezTo>
                    <a:cubicBezTo>
                      <a:pt x="2" y="0"/>
                      <a:pt x="2" y="1"/>
                      <a:pt x="2" y="1"/>
                    </a:cubicBezTo>
                    <a:cubicBezTo>
                      <a:pt x="3" y="1"/>
                      <a:pt x="3" y="2"/>
                      <a:pt x="3" y="2"/>
                    </a:cubicBezTo>
                    <a:cubicBezTo>
                      <a:pt x="3" y="3"/>
                      <a:pt x="2" y="3"/>
                      <a:pt x="2" y="4"/>
                    </a:cubicBezTo>
                    <a:cubicBezTo>
                      <a:pt x="2" y="4"/>
                      <a:pt x="2" y="4"/>
                      <a:pt x="2" y="4"/>
                    </a:cubicBezTo>
                    <a:cubicBezTo>
                      <a:pt x="2" y="4"/>
                      <a:pt x="2" y="4"/>
                      <a:pt x="2" y="4"/>
                    </a:cubicBezTo>
                    <a:cubicBezTo>
                      <a:pt x="2" y="3"/>
                      <a:pt x="3" y="3"/>
                      <a:pt x="3" y="2"/>
                    </a:cubicBezTo>
                    <a:cubicBezTo>
                      <a:pt x="3" y="2"/>
                      <a:pt x="3" y="1"/>
                      <a:pt x="3" y="1"/>
                    </a:cubicBezTo>
                    <a:cubicBezTo>
                      <a:pt x="2" y="1"/>
                      <a:pt x="2" y="0"/>
                      <a:pt x="2" y="0"/>
                    </a:cubicBezTo>
                    <a:cubicBezTo>
                      <a:pt x="1" y="0"/>
                      <a:pt x="1" y="0"/>
                      <a:pt x="0" y="1"/>
                    </a:cubicBezTo>
                    <a:cubicBezTo>
                      <a:pt x="0" y="1"/>
                      <a:pt x="0" y="1"/>
                      <a:pt x="0" y="2"/>
                    </a:cubicBezTo>
                    <a:cubicBezTo>
                      <a:pt x="0" y="2"/>
                      <a:pt x="0" y="3"/>
                      <a:pt x="0" y="3"/>
                    </a:cubicBezTo>
                    <a:cubicBezTo>
                      <a:pt x="0" y="4"/>
                      <a:pt x="1" y="4"/>
                      <a:pt x="1" y="4"/>
                    </a:cubicBezTo>
                    <a:cubicBezTo>
                      <a:pt x="1" y="4"/>
                      <a:pt x="2" y="4"/>
                      <a:pt x="2" y="4"/>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6" name="Freeform 448"/>
              <p:cNvSpPr>
                <a:spLocks noChangeArrowheads="1"/>
              </p:cNvSpPr>
              <p:nvPr/>
            </p:nvSpPr>
            <p:spPr bwMode="auto">
              <a:xfrm>
                <a:off x="1679" y="217"/>
                <a:ext cx="7" cy="9"/>
              </a:xfrm>
              <a:custGeom>
                <a:avLst/>
                <a:gdLst>
                  <a:gd name="T0" fmla="*/ 355 w 3"/>
                  <a:gd name="T1" fmla="*/ 409 h 4"/>
                  <a:gd name="T2" fmla="*/ 0 w 3"/>
                  <a:gd name="T3" fmla="*/ 409 h 4"/>
                  <a:gd name="T4" fmla="*/ 152 w 3"/>
                  <a:gd name="T5" fmla="*/ 126 h 4"/>
                  <a:gd name="T6" fmla="*/ 355 w 3"/>
                  <a:gd name="T7" fmla="*/ 126 h 4"/>
                  <a:gd name="T8" fmla="*/ 355 w 3"/>
                  <a:gd name="T9" fmla="*/ 409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2" y="3"/>
                    </a:moveTo>
                    <a:cubicBezTo>
                      <a:pt x="1" y="4"/>
                      <a:pt x="0" y="4"/>
                      <a:pt x="0" y="3"/>
                    </a:cubicBezTo>
                    <a:cubicBezTo>
                      <a:pt x="0" y="2"/>
                      <a:pt x="0" y="1"/>
                      <a:pt x="1" y="1"/>
                    </a:cubicBezTo>
                    <a:cubicBezTo>
                      <a:pt x="1" y="0"/>
                      <a:pt x="2" y="0"/>
                      <a:pt x="2" y="1"/>
                    </a:cubicBezTo>
                    <a:cubicBezTo>
                      <a:pt x="3" y="2"/>
                      <a:pt x="2"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7" name="Freeform 449"/>
              <p:cNvSpPr>
                <a:spLocks noChangeArrowheads="1"/>
              </p:cNvSpPr>
              <p:nvPr/>
            </p:nvSpPr>
            <p:spPr bwMode="auto">
              <a:xfrm>
                <a:off x="1679" y="217"/>
                <a:ext cx="7" cy="9"/>
              </a:xfrm>
              <a:custGeom>
                <a:avLst/>
                <a:gdLst>
                  <a:gd name="T0" fmla="*/ 355 w 3"/>
                  <a:gd name="T1" fmla="*/ 409 h 4"/>
                  <a:gd name="T2" fmla="*/ 355 w 3"/>
                  <a:gd name="T3" fmla="*/ 409 h 4"/>
                  <a:gd name="T4" fmla="*/ 152 w 3"/>
                  <a:gd name="T5" fmla="*/ 511 h 4"/>
                  <a:gd name="T6" fmla="*/ 0 w 3"/>
                  <a:gd name="T7" fmla="*/ 409 h 4"/>
                  <a:gd name="T8" fmla="*/ 0 w 3"/>
                  <a:gd name="T9" fmla="*/ 283 h 4"/>
                  <a:gd name="T10" fmla="*/ 152 w 3"/>
                  <a:gd name="T11" fmla="*/ 126 h 4"/>
                  <a:gd name="T12" fmla="*/ 355 w 3"/>
                  <a:gd name="T13" fmla="*/ 126 h 4"/>
                  <a:gd name="T14" fmla="*/ 355 w 3"/>
                  <a:gd name="T15" fmla="*/ 126 h 4"/>
                  <a:gd name="T16" fmla="*/ 355 w 3"/>
                  <a:gd name="T17" fmla="*/ 283 h 4"/>
                  <a:gd name="T18" fmla="*/ 355 w 3"/>
                  <a:gd name="T19" fmla="*/ 409 h 4"/>
                  <a:gd name="T20" fmla="*/ 355 w 3"/>
                  <a:gd name="T21" fmla="*/ 409 h 4"/>
                  <a:gd name="T22" fmla="*/ 355 w 3"/>
                  <a:gd name="T23" fmla="*/ 511 h 4"/>
                  <a:gd name="T24" fmla="*/ 469 w 3"/>
                  <a:gd name="T25" fmla="*/ 283 h 4"/>
                  <a:gd name="T26" fmla="*/ 355 w 3"/>
                  <a:gd name="T27" fmla="*/ 126 h 4"/>
                  <a:gd name="T28" fmla="*/ 355 w 3"/>
                  <a:gd name="T29" fmla="*/ 126 h 4"/>
                  <a:gd name="T30" fmla="*/ 152 w 3"/>
                  <a:gd name="T31" fmla="*/ 126 h 4"/>
                  <a:gd name="T32" fmla="*/ 0 w 3"/>
                  <a:gd name="T33" fmla="*/ 283 h 4"/>
                  <a:gd name="T34" fmla="*/ 0 w 3"/>
                  <a:gd name="T35" fmla="*/ 409 h 4"/>
                  <a:gd name="T36" fmla="*/ 152 w 3"/>
                  <a:gd name="T37" fmla="*/ 511 h 4"/>
                  <a:gd name="T38" fmla="*/ 355 w 3"/>
                  <a:gd name="T39" fmla="*/ 511 h 4"/>
                  <a:gd name="T40" fmla="*/ 355 w 3"/>
                  <a:gd name="T41" fmla="*/ 409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
                  <a:gd name="T64" fmla="*/ 0 h 4"/>
                  <a:gd name="T65" fmla="*/ 3 w 3"/>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 h="4">
                    <a:moveTo>
                      <a:pt x="2" y="3"/>
                    </a:moveTo>
                    <a:cubicBezTo>
                      <a:pt x="2" y="3"/>
                      <a:pt x="2" y="3"/>
                      <a:pt x="2" y="3"/>
                    </a:cubicBezTo>
                    <a:cubicBezTo>
                      <a:pt x="2" y="4"/>
                      <a:pt x="1" y="4"/>
                      <a:pt x="1" y="4"/>
                    </a:cubicBezTo>
                    <a:cubicBezTo>
                      <a:pt x="1" y="4"/>
                      <a:pt x="0" y="3"/>
                      <a:pt x="0" y="3"/>
                    </a:cubicBezTo>
                    <a:cubicBezTo>
                      <a:pt x="0" y="3"/>
                      <a:pt x="0" y="2"/>
                      <a:pt x="0" y="2"/>
                    </a:cubicBezTo>
                    <a:cubicBezTo>
                      <a:pt x="0" y="1"/>
                      <a:pt x="0" y="1"/>
                      <a:pt x="1" y="1"/>
                    </a:cubicBezTo>
                    <a:cubicBezTo>
                      <a:pt x="1" y="1"/>
                      <a:pt x="1" y="0"/>
                      <a:pt x="2" y="1"/>
                    </a:cubicBezTo>
                    <a:cubicBezTo>
                      <a:pt x="2" y="1"/>
                      <a:pt x="2" y="1"/>
                      <a:pt x="2" y="1"/>
                    </a:cubicBezTo>
                    <a:cubicBezTo>
                      <a:pt x="3" y="2"/>
                      <a:pt x="3" y="2"/>
                      <a:pt x="2" y="2"/>
                    </a:cubicBezTo>
                    <a:cubicBezTo>
                      <a:pt x="2" y="3"/>
                      <a:pt x="2" y="3"/>
                      <a:pt x="2" y="3"/>
                    </a:cubicBezTo>
                    <a:cubicBezTo>
                      <a:pt x="2" y="3"/>
                      <a:pt x="2" y="3"/>
                      <a:pt x="2" y="3"/>
                    </a:cubicBezTo>
                    <a:cubicBezTo>
                      <a:pt x="2" y="4"/>
                      <a:pt x="2" y="4"/>
                      <a:pt x="2" y="4"/>
                    </a:cubicBezTo>
                    <a:cubicBezTo>
                      <a:pt x="2" y="3"/>
                      <a:pt x="2" y="3"/>
                      <a:pt x="3" y="2"/>
                    </a:cubicBezTo>
                    <a:cubicBezTo>
                      <a:pt x="3" y="2"/>
                      <a:pt x="3" y="2"/>
                      <a:pt x="2" y="1"/>
                    </a:cubicBezTo>
                    <a:cubicBezTo>
                      <a:pt x="2" y="1"/>
                      <a:pt x="2" y="1"/>
                      <a:pt x="2" y="1"/>
                    </a:cubicBezTo>
                    <a:cubicBezTo>
                      <a:pt x="1" y="0"/>
                      <a:pt x="1" y="0"/>
                      <a:pt x="1" y="1"/>
                    </a:cubicBezTo>
                    <a:cubicBezTo>
                      <a:pt x="0" y="1"/>
                      <a:pt x="0" y="1"/>
                      <a:pt x="0" y="2"/>
                    </a:cubicBezTo>
                    <a:cubicBezTo>
                      <a:pt x="0" y="2"/>
                      <a:pt x="0" y="3"/>
                      <a:pt x="0" y="3"/>
                    </a:cubicBezTo>
                    <a:cubicBezTo>
                      <a:pt x="0" y="3"/>
                      <a:pt x="1" y="4"/>
                      <a:pt x="1" y="4"/>
                    </a:cubicBezTo>
                    <a:cubicBezTo>
                      <a:pt x="1" y="4"/>
                      <a:pt x="2" y="4"/>
                      <a:pt x="2" y="4"/>
                    </a:cubicBezTo>
                    <a:lnTo>
                      <a:pt x="2" y="3"/>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8" name="Freeform 450"/>
              <p:cNvSpPr>
                <a:spLocks noChangeArrowheads="1"/>
              </p:cNvSpPr>
              <p:nvPr/>
            </p:nvSpPr>
            <p:spPr bwMode="auto">
              <a:xfrm>
                <a:off x="1670" y="215"/>
                <a:ext cx="4" cy="7"/>
              </a:xfrm>
              <a:custGeom>
                <a:avLst/>
                <a:gdLst>
                  <a:gd name="T0" fmla="*/ 128 w 2"/>
                  <a:gd name="T1" fmla="*/ 469 h 3"/>
                  <a:gd name="T2" fmla="*/ 0 w 2"/>
                  <a:gd name="T3" fmla="*/ 355 h 3"/>
                  <a:gd name="T4" fmla="*/ 64 w 2"/>
                  <a:gd name="T5" fmla="*/ 152 h 3"/>
                  <a:gd name="T6" fmla="*/ 128 w 2"/>
                  <a:gd name="T7" fmla="*/ 152 h 3"/>
                  <a:gd name="T8" fmla="*/ 128 w 2"/>
                  <a:gd name="T9" fmla="*/ 46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3"/>
                    </a:moveTo>
                    <a:cubicBezTo>
                      <a:pt x="1" y="3"/>
                      <a:pt x="0" y="3"/>
                      <a:pt x="0" y="2"/>
                    </a:cubicBezTo>
                    <a:cubicBezTo>
                      <a:pt x="0" y="2"/>
                      <a:pt x="0" y="1"/>
                      <a:pt x="1" y="1"/>
                    </a:cubicBezTo>
                    <a:cubicBezTo>
                      <a:pt x="1" y="0"/>
                      <a:pt x="2" y="0"/>
                      <a:pt x="2" y="1"/>
                    </a:cubicBezTo>
                    <a:cubicBezTo>
                      <a:pt x="2" y="2"/>
                      <a:pt x="2" y="2"/>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49" name="Freeform 451"/>
              <p:cNvSpPr>
                <a:spLocks noChangeArrowheads="1"/>
              </p:cNvSpPr>
              <p:nvPr/>
            </p:nvSpPr>
            <p:spPr bwMode="auto">
              <a:xfrm>
                <a:off x="1670" y="215"/>
                <a:ext cx="4" cy="7"/>
              </a:xfrm>
              <a:custGeom>
                <a:avLst/>
                <a:gdLst>
                  <a:gd name="T0" fmla="*/ 128 w 2"/>
                  <a:gd name="T1" fmla="*/ 469 h 3"/>
                  <a:gd name="T2" fmla="*/ 128 w 2"/>
                  <a:gd name="T3" fmla="*/ 469 h 3"/>
                  <a:gd name="T4" fmla="*/ 64 w 2"/>
                  <a:gd name="T5" fmla="*/ 469 h 3"/>
                  <a:gd name="T6" fmla="*/ 0 w 2"/>
                  <a:gd name="T7" fmla="*/ 355 h 3"/>
                  <a:gd name="T8" fmla="*/ 0 w 2"/>
                  <a:gd name="T9" fmla="*/ 152 h 3"/>
                  <a:gd name="T10" fmla="*/ 64 w 2"/>
                  <a:gd name="T11" fmla="*/ 152 h 3"/>
                  <a:gd name="T12" fmla="*/ 64 w 2"/>
                  <a:gd name="T13" fmla="*/ 0 h 3"/>
                  <a:gd name="T14" fmla="*/ 128 w 2"/>
                  <a:gd name="T15" fmla="*/ 152 h 3"/>
                  <a:gd name="T16" fmla="*/ 128 w 2"/>
                  <a:gd name="T17" fmla="*/ 355 h 3"/>
                  <a:gd name="T18" fmla="*/ 128 w 2"/>
                  <a:gd name="T19" fmla="*/ 469 h 3"/>
                  <a:gd name="T20" fmla="*/ 128 w 2"/>
                  <a:gd name="T21" fmla="*/ 469 h 3"/>
                  <a:gd name="T22" fmla="*/ 128 w 2"/>
                  <a:gd name="T23" fmla="*/ 469 h 3"/>
                  <a:gd name="T24" fmla="*/ 128 w 2"/>
                  <a:gd name="T25" fmla="*/ 355 h 3"/>
                  <a:gd name="T26" fmla="*/ 128 w 2"/>
                  <a:gd name="T27" fmla="*/ 152 h 3"/>
                  <a:gd name="T28" fmla="*/ 64 w 2"/>
                  <a:gd name="T29" fmla="*/ 0 h 3"/>
                  <a:gd name="T30" fmla="*/ 64 w 2"/>
                  <a:gd name="T31" fmla="*/ 152 h 3"/>
                  <a:gd name="T32" fmla="*/ 0 w 2"/>
                  <a:gd name="T33" fmla="*/ 152 h 3"/>
                  <a:gd name="T34" fmla="*/ 0 w 2"/>
                  <a:gd name="T35" fmla="*/ 355 h 3"/>
                  <a:gd name="T36" fmla="*/ 64 w 2"/>
                  <a:gd name="T37" fmla="*/ 469 h 3"/>
                  <a:gd name="T38" fmla="*/ 128 w 2"/>
                  <a:gd name="T39" fmla="*/ 469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
                  <a:gd name="T61" fmla="*/ 0 h 3"/>
                  <a:gd name="T62" fmla="*/ 2 w 2"/>
                  <a:gd name="T63" fmla="*/ 3 h 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 h="3">
                    <a:moveTo>
                      <a:pt x="2" y="3"/>
                    </a:moveTo>
                    <a:cubicBezTo>
                      <a:pt x="2" y="3"/>
                      <a:pt x="2" y="3"/>
                      <a:pt x="2" y="3"/>
                    </a:cubicBezTo>
                    <a:cubicBezTo>
                      <a:pt x="1" y="3"/>
                      <a:pt x="1" y="3"/>
                      <a:pt x="1" y="3"/>
                    </a:cubicBezTo>
                    <a:cubicBezTo>
                      <a:pt x="1" y="3"/>
                      <a:pt x="0" y="3"/>
                      <a:pt x="0" y="2"/>
                    </a:cubicBezTo>
                    <a:cubicBezTo>
                      <a:pt x="0" y="2"/>
                      <a:pt x="0" y="2"/>
                      <a:pt x="0" y="1"/>
                    </a:cubicBezTo>
                    <a:cubicBezTo>
                      <a:pt x="0" y="1"/>
                      <a:pt x="0" y="1"/>
                      <a:pt x="1" y="1"/>
                    </a:cubicBezTo>
                    <a:cubicBezTo>
                      <a:pt x="1" y="0"/>
                      <a:pt x="1" y="0"/>
                      <a:pt x="1" y="0"/>
                    </a:cubicBezTo>
                    <a:cubicBezTo>
                      <a:pt x="2" y="1"/>
                      <a:pt x="2" y="1"/>
                      <a:pt x="2" y="1"/>
                    </a:cubicBezTo>
                    <a:cubicBezTo>
                      <a:pt x="2" y="1"/>
                      <a:pt x="2" y="2"/>
                      <a:pt x="2" y="2"/>
                    </a:cubicBezTo>
                    <a:cubicBezTo>
                      <a:pt x="2" y="2"/>
                      <a:pt x="2" y="3"/>
                      <a:pt x="2" y="3"/>
                    </a:cubicBezTo>
                    <a:cubicBezTo>
                      <a:pt x="2" y="3"/>
                      <a:pt x="2" y="3"/>
                      <a:pt x="2" y="3"/>
                    </a:cubicBezTo>
                    <a:cubicBezTo>
                      <a:pt x="2" y="3"/>
                      <a:pt x="2" y="3"/>
                      <a:pt x="2" y="3"/>
                    </a:cubicBezTo>
                    <a:cubicBezTo>
                      <a:pt x="2" y="3"/>
                      <a:pt x="2" y="2"/>
                      <a:pt x="2" y="2"/>
                    </a:cubicBezTo>
                    <a:cubicBezTo>
                      <a:pt x="2" y="2"/>
                      <a:pt x="2" y="1"/>
                      <a:pt x="2" y="1"/>
                    </a:cubicBezTo>
                    <a:cubicBezTo>
                      <a:pt x="2" y="1"/>
                      <a:pt x="2" y="0"/>
                      <a:pt x="1" y="0"/>
                    </a:cubicBezTo>
                    <a:cubicBezTo>
                      <a:pt x="1" y="0"/>
                      <a:pt x="1" y="0"/>
                      <a:pt x="1" y="1"/>
                    </a:cubicBezTo>
                    <a:cubicBezTo>
                      <a:pt x="0" y="1"/>
                      <a:pt x="0" y="1"/>
                      <a:pt x="0" y="1"/>
                    </a:cubicBezTo>
                    <a:cubicBezTo>
                      <a:pt x="0" y="2"/>
                      <a:pt x="0" y="2"/>
                      <a:pt x="0" y="2"/>
                    </a:cubicBezTo>
                    <a:cubicBezTo>
                      <a:pt x="0" y="3"/>
                      <a:pt x="0" y="3"/>
                      <a:pt x="1" y="3"/>
                    </a:cubicBezTo>
                    <a:cubicBezTo>
                      <a:pt x="1" y="3"/>
                      <a:pt x="1" y="3"/>
                      <a:pt x="2" y="3"/>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0" name="Freeform 452"/>
              <p:cNvSpPr>
                <a:spLocks noChangeArrowheads="1"/>
              </p:cNvSpPr>
              <p:nvPr/>
            </p:nvSpPr>
            <p:spPr bwMode="auto">
              <a:xfrm>
                <a:off x="1048" y="767"/>
                <a:ext cx="93" cy="73"/>
              </a:xfrm>
              <a:custGeom>
                <a:avLst/>
                <a:gdLst>
                  <a:gd name="T0" fmla="*/ 6403 w 39"/>
                  <a:gd name="T1" fmla="*/ 4269 h 31"/>
                  <a:gd name="T2" fmla="*/ 4948 w 39"/>
                  <a:gd name="T3" fmla="*/ 1752 h 31"/>
                  <a:gd name="T4" fmla="*/ 393 w 39"/>
                  <a:gd name="T5" fmla="*/ 860 h 31"/>
                  <a:gd name="T6" fmla="*/ 0 w 39"/>
                  <a:gd name="T7" fmla="*/ 1166 h 31"/>
                  <a:gd name="T8" fmla="*/ 165 w 39"/>
                  <a:gd name="T9" fmla="*/ 1387 h 31"/>
                  <a:gd name="T10" fmla="*/ 165 w 39"/>
                  <a:gd name="T11" fmla="*/ 1387 h 31"/>
                  <a:gd name="T12" fmla="*/ 2780 w 39"/>
                  <a:gd name="T13" fmla="*/ 1166 h 31"/>
                  <a:gd name="T14" fmla="*/ 3849 w 39"/>
                  <a:gd name="T15" fmla="*/ 2746 h 31"/>
                  <a:gd name="T16" fmla="*/ 4395 w 39"/>
                  <a:gd name="T17" fmla="*/ 2517 h 31"/>
                  <a:gd name="T18" fmla="*/ 4948 w 39"/>
                  <a:gd name="T19" fmla="*/ 3537 h 31"/>
                  <a:gd name="T20" fmla="*/ 6403 w 39"/>
                  <a:gd name="T21" fmla="*/ 426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31"/>
                  <a:gd name="T35" fmla="*/ 39 w 39"/>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31">
                    <a:moveTo>
                      <a:pt x="35" y="25"/>
                    </a:moveTo>
                    <a:cubicBezTo>
                      <a:pt x="39" y="20"/>
                      <a:pt x="29" y="12"/>
                      <a:pt x="27" y="10"/>
                    </a:cubicBezTo>
                    <a:cubicBezTo>
                      <a:pt x="25" y="9"/>
                      <a:pt x="11" y="0"/>
                      <a:pt x="2" y="5"/>
                    </a:cubicBezTo>
                    <a:cubicBezTo>
                      <a:pt x="1" y="5"/>
                      <a:pt x="0" y="6"/>
                      <a:pt x="0" y="7"/>
                    </a:cubicBezTo>
                    <a:cubicBezTo>
                      <a:pt x="0" y="7"/>
                      <a:pt x="0" y="8"/>
                      <a:pt x="1" y="8"/>
                    </a:cubicBezTo>
                    <a:cubicBezTo>
                      <a:pt x="1" y="8"/>
                      <a:pt x="1" y="8"/>
                      <a:pt x="1" y="8"/>
                    </a:cubicBezTo>
                    <a:cubicBezTo>
                      <a:pt x="3" y="5"/>
                      <a:pt x="8" y="5"/>
                      <a:pt x="15" y="7"/>
                    </a:cubicBezTo>
                    <a:cubicBezTo>
                      <a:pt x="21" y="10"/>
                      <a:pt x="21" y="16"/>
                      <a:pt x="21" y="16"/>
                    </a:cubicBezTo>
                    <a:cubicBezTo>
                      <a:pt x="21" y="16"/>
                      <a:pt x="22" y="15"/>
                      <a:pt x="24" y="15"/>
                    </a:cubicBezTo>
                    <a:cubicBezTo>
                      <a:pt x="26" y="15"/>
                      <a:pt x="30" y="19"/>
                      <a:pt x="27" y="21"/>
                    </a:cubicBezTo>
                    <a:cubicBezTo>
                      <a:pt x="23" y="25"/>
                      <a:pt x="32" y="31"/>
                      <a:pt x="35" y="25"/>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1" name="Freeform 453"/>
              <p:cNvSpPr>
                <a:spLocks noChangeArrowheads="1"/>
              </p:cNvSpPr>
              <p:nvPr/>
            </p:nvSpPr>
            <p:spPr bwMode="auto">
              <a:xfrm>
                <a:off x="1388" y="243"/>
                <a:ext cx="154" cy="127"/>
              </a:xfrm>
              <a:custGeom>
                <a:avLst/>
                <a:gdLst>
                  <a:gd name="T0" fmla="*/ 156 w 65"/>
                  <a:gd name="T1" fmla="*/ 7131 h 54"/>
                  <a:gd name="T2" fmla="*/ 2992 w 65"/>
                  <a:gd name="T3" fmla="*/ 1493 h 54"/>
                  <a:gd name="T4" fmla="*/ 9918 w 65"/>
                  <a:gd name="T5" fmla="*/ 2512 h 54"/>
                  <a:gd name="T6" fmla="*/ 10470 w 65"/>
                  <a:gd name="T7" fmla="*/ 6399 h 54"/>
                  <a:gd name="T8" fmla="*/ 8671 w 65"/>
                  <a:gd name="T9" fmla="*/ 8507 h 54"/>
                  <a:gd name="T10" fmla="*/ 5136 w 65"/>
                  <a:gd name="T11" fmla="*/ 8507 h 54"/>
                  <a:gd name="T12" fmla="*/ 4255 w 65"/>
                  <a:gd name="T13" fmla="*/ 4890 h 54"/>
                  <a:gd name="T14" fmla="*/ 7752 w 65"/>
                  <a:gd name="T15" fmla="*/ 4033 h 54"/>
                  <a:gd name="T16" fmla="*/ 6714 w 65"/>
                  <a:gd name="T17" fmla="*/ 7131 h 54"/>
                  <a:gd name="T18" fmla="*/ 6866 w 65"/>
                  <a:gd name="T19" fmla="*/ 6919 h 54"/>
                  <a:gd name="T20" fmla="*/ 7089 w 65"/>
                  <a:gd name="T21" fmla="*/ 3888 h 54"/>
                  <a:gd name="T22" fmla="*/ 4030 w 65"/>
                  <a:gd name="T23" fmla="*/ 5908 h 54"/>
                  <a:gd name="T24" fmla="*/ 6331 w 65"/>
                  <a:gd name="T25" fmla="*/ 8784 h 54"/>
                  <a:gd name="T26" fmla="*/ 10081 w 65"/>
                  <a:gd name="T27" fmla="*/ 6919 h 54"/>
                  <a:gd name="T28" fmla="*/ 6714 w 65"/>
                  <a:gd name="T29" fmla="*/ 635 h 54"/>
                  <a:gd name="T30" fmla="*/ 370 w 65"/>
                  <a:gd name="T31" fmla="*/ 5388 h 54"/>
                  <a:gd name="T32" fmla="*/ 370 w 65"/>
                  <a:gd name="T33" fmla="*/ 7131 h 54"/>
                  <a:gd name="T34" fmla="*/ 156 w 65"/>
                  <a:gd name="T35" fmla="*/ 7131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54"/>
                  <a:gd name="T56" fmla="*/ 65 w 65"/>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54">
                    <a:moveTo>
                      <a:pt x="1" y="42"/>
                    </a:moveTo>
                    <a:cubicBezTo>
                      <a:pt x="0" y="29"/>
                      <a:pt x="6" y="16"/>
                      <a:pt x="17" y="9"/>
                    </a:cubicBezTo>
                    <a:cubicBezTo>
                      <a:pt x="30" y="0"/>
                      <a:pt x="47" y="1"/>
                      <a:pt x="56" y="15"/>
                    </a:cubicBezTo>
                    <a:cubicBezTo>
                      <a:pt x="61" y="22"/>
                      <a:pt x="62" y="31"/>
                      <a:pt x="59" y="38"/>
                    </a:cubicBezTo>
                    <a:cubicBezTo>
                      <a:pt x="57" y="43"/>
                      <a:pt x="54" y="47"/>
                      <a:pt x="49" y="50"/>
                    </a:cubicBezTo>
                    <a:cubicBezTo>
                      <a:pt x="43" y="54"/>
                      <a:pt x="35" y="54"/>
                      <a:pt x="29" y="50"/>
                    </a:cubicBezTo>
                    <a:cubicBezTo>
                      <a:pt x="23" y="46"/>
                      <a:pt x="20" y="36"/>
                      <a:pt x="24" y="29"/>
                    </a:cubicBezTo>
                    <a:cubicBezTo>
                      <a:pt x="27" y="22"/>
                      <a:pt x="37" y="18"/>
                      <a:pt x="44" y="24"/>
                    </a:cubicBezTo>
                    <a:cubicBezTo>
                      <a:pt x="51" y="30"/>
                      <a:pt x="46" y="40"/>
                      <a:pt x="38" y="42"/>
                    </a:cubicBezTo>
                    <a:cubicBezTo>
                      <a:pt x="39" y="42"/>
                      <a:pt x="39" y="41"/>
                      <a:pt x="39" y="41"/>
                    </a:cubicBezTo>
                    <a:cubicBezTo>
                      <a:pt x="49" y="39"/>
                      <a:pt x="47" y="27"/>
                      <a:pt x="40" y="23"/>
                    </a:cubicBezTo>
                    <a:cubicBezTo>
                      <a:pt x="32" y="18"/>
                      <a:pt x="24" y="26"/>
                      <a:pt x="23" y="35"/>
                    </a:cubicBezTo>
                    <a:cubicBezTo>
                      <a:pt x="22" y="43"/>
                      <a:pt x="29" y="50"/>
                      <a:pt x="36" y="52"/>
                    </a:cubicBezTo>
                    <a:cubicBezTo>
                      <a:pt x="45" y="54"/>
                      <a:pt x="53" y="49"/>
                      <a:pt x="57" y="41"/>
                    </a:cubicBezTo>
                    <a:cubicBezTo>
                      <a:pt x="65" y="25"/>
                      <a:pt x="53" y="7"/>
                      <a:pt x="38" y="4"/>
                    </a:cubicBezTo>
                    <a:cubicBezTo>
                      <a:pt x="21" y="1"/>
                      <a:pt x="6" y="15"/>
                      <a:pt x="2" y="32"/>
                    </a:cubicBezTo>
                    <a:cubicBezTo>
                      <a:pt x="2" y="35"/>
                      <a:pt x="2" y="38"/>
                      <a:pt x="2" y="42"/>
                    </a:cubicBezTo>
                    <a:cubicBezTo>
                      <a:pt x="2" y="42"/>
                      <a:pt x="1" y="42"/>
                      <a:pt x="1" y="4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2" name="Freeform 454"/>
              <p:cNvSpPr>
                <a:spLocks noChangeArrowheads="1"/>
              </p:cNvSpPr>
              <p:nvPr/>
            </p:nvSpPr>
            <p:spPr bwMode="auto">
              <a:xfrm>
                <a:off x="1464" y="517"/>
                <a:ext cx="109" cy="111"/>
              </a:xfrm>
              <a:custGeom>
                <a:avLst/>
                <a:gdLst>
                  <a:gd name="T0" fmla="*/ 0 w 46"/>
                  <a:gd name="T1" fmla="*/ 1393 h 47"/>
                  <a:gd name="T2" fmla="*/ 5178 w 46"/>
                  <a:gd name="T3" fmla="*/ 869 h 47"/>
                  <a:gd name="T4" fmla="*/ 7248 w 46"/>
                  <a:gd name="T5" fmla="*/ 6096 h 47"/>
                  <a:gd name="T6" fmla="*/ 4632 w 46"/>
                  <a:gd name="T7" fmla="*/ 7999 h 47"/>
                  <a:gd name="T8" fmla="*/ 2460 w 46"/>
                  <a:gd name="T9" fmla="*/ 7652 h 47"/>
                  <a:gd name="T10" fmla="*/ 1038 w 46"/>
                  <a:gd name="T11" fmla="*/ 5231 h 47"/>
                  <a:gd name="T12" fmla="*/ 3218 w 46"/>
                  <a:gd name="T13" fmla="*/ 3174 h 47"/>
                  <a:gd name="T14" fmla="*/ 5294 w 46"/>
                  <a:gd name="T15" fmla="*/ 5002 h 47"/>
                  <a:gd name="T16" fmla="*/ 2673 w 46"/>
                  <a:gd name="T17" fmla="*/ 5727 h 47"/>
                  <a:gd name="T18" fmla="*/ 2836 w 46"/>
                  <a:gd name="T19" fmla="*/ 5874 h 47"/>
                  <a:gd name="T20" fmla="*/ 5178 w 46"/>
                  <a:gd name="T21" fmla="*/ 4702 h 47"/>
                  <a:gd name="T22" fmla="*/ 2460 w 46"/>
                  <a:gd name="T23" fmla="*/ 3453 h 47"/>
                  <a:gd name="T24" fmla="*/ 1426 w 46"/>
                  <a:gd name="T25" fmla="*/ 6259 h 47"/>
                  <a:gd name="T26" fmla="*/ 4256 w 46"/>
                  <a:gd name="T27" fmla="*/ 7999 h 47"/>
                  <a:gd name="T28" fmla="*/ 7248 w 46"/>
                  <a:gd name="T29" fmla="*/ 3174 h 47"/>
                  <a:gd name="T30" fmla="*/ 1426 w 46"/>
                  <a:gd name="T31" fmla="*/ 869 h 47"/>
                  <a:gd name="T32" fmla="*/ 156 w 46"/>
                  <a:gd name="T33" fmla="*/ 1393 h 47"/>
                  <a:gd name="T34" fmla="*/ 0 w 46"/>
                  <a:gd name="T35" fmla="*/ 1393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
                  <a:gd name="T55" fmla="*/ 0 h 47"/>
                  <a:gd name="T56" fmla="*/ 46 w 46"/>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 h="47">
                    <a:moveTo>
                      <a:pt x="0" y="8"/>
                    </a:moveTo>
                    <a:cubicBezTo>
                      <a:pt x="8" y="2"/>
                      <a:pt x="20" y="1"/>
                      <a:pt x="29" y="5"/>
                    </a:cubicBezTo>
                    <a:cubicBezTo>
                      <a:pt x="40" y="11"/>
                      <a:pt x="46" y="23"/>
                      <a:pt x="41" y="35"/>
                    </a:cubicBezTo>
                    <a:cubicBezTo>
                      <a:pt x="38" y="40"/>
                      <a:pt x="33" y="45"/>
                      <a:pt x="26" y="46"/>
                    </a:cubicBezTo>
                    <a:cubicBezTo>
                      <a:pt x="22" y="47"/>
                      <a:pt x="18" y="46"/>
                      <a:pt x="14" y="44"/>
                    </a:cubicBezTo>
                    <a:cubicBezTo>
                      <a:pt x="9" y="41"/>
                      <a:pt x="6" y="36"/>
                      <a:pt x="6" y="30"/>
                    </a:cubicBezTo>
                    <a:cubicBezTo>
                      <a:pt x="6" y="24"/>
                      <a:pt x="12" y="18"/>
                      <a:pt x="18" y="18"/>
                    </a:cubicBezTo>
                    <a:cubicBezTo>
                      <a:pt x="25" y="18"/>
                      <a:pt x="31" y="23"/>
                      <a:pt x="30" y="29"/>
                    </a:cubicBezTo>
                    <a:cubicBezTo>
                      <a:pt x="29" y="37"/>
                      <a:pt x="20" y="38"/>
                      <a:pt x="15" y="33"/>
                    </a:cubicBezTo>
                    <a:cubicBezTo>
                      <a:pt x="16" y="33"/>
                      <a:pt x="16" y="33"/>
                      <a:pt x="16" y="34"/>
                    </a:cubicBezTo>
                    <a:cubicBezTo>
                      <a:pt x="21" y="39"/>
                      <a:pt x="29" y="33"/>
                      <a:pt x="29" y="27"/>
                    </a:cubicBezTo>
                    <a:cubicBezTo>
                      <a:pt x="29" y="19"/>
                      <a:pt x="20" y="17"/>
                      <a:pt x="14" y="20"/>
                    </a:cubicBezTo>
                    <a:cubicBezTo>
                      <a:pt x="8" y="23"/>
                      <a:pt x="6" y="30"/>
                      <a:pt x="8" y="36"/>
                    </a:cubicBezTo>
                    <a:cubicBezTo>
                      <a:pt x="9" y="42"/>
                      <a:pt x="17" y="46"/>
                      <a:pt x="24" y="46"/>
                    </a:cubicBezTo>
                    <a:cubicBezTo>
                      <a:pt x="37" y="45"/>
                      <a:pt x="45" y="29"/>
                      <a:pt x="41" y="18"/>
                    </a:cubicBezTo>
                    <a:cubicBezTo>
                      <a:pt x="36" y="5"/>
                      <a:pt x="20" y="0"/>
                      <a:pt x="8" y="5"/>
                    </a:cubicBezTo>
                    <a:cubicBezTo>
                      <a:pt x="5" y="6"/>
                      <a:pt x="3" y="7"/>
                      <a:pt x="1" y="8"/>
                    </a:cubicBezTo>
                    <a:cubicBezTo>
                      <a:pt x="1" y="8"/>
                      <a:pt x="0" y="8"/>
                      <a:pt x="0" y="8"/>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3" name="Freeform 455"/>
              <p:cNvSpPr>
                <a:spLocks noChangeArrowheads="1"/>
              </p:cNvSpPr>
              <p:nvPr/>
            </p:nvSpPr>
            <p:spPr bwMode="auto">
              <a:xfrm>
                <a:off x="933" y="1204"/>
                <a:ext cx="30" cy="24"/>
              </a:xfrm>
              <a:custGeom>
                <a:avLst/>
                <a:gdLst>
                  <a:gd name="T0" fmla="*/ 798 w 13"/>
                  <a:gd name="T1" fmla="*/ 1757 h 10"/>
                  <a:gd name="T2" fmla="*/ 150 w 13"/>
                  <a:gd name="T3" fmla="*/ 564 h 10"/>
                  <a:gd name="T4" fmla="*/ 1193 w 13"/>
                  <a:gd name="T5" fmla="*/ 168 h 10"/>
                  <a:gd name="T6" fmla="*/ 1842 w 13"/>
                  <a:gd name="T7" fmla="*/ 1354 h 10"/>
                  <a:gd name="T8" fmla="*/ 798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4" name="Freeform 456"/>
              <p:cNvSpPr>
                <a:spLocks noChangeArrowheads="1"/>
              </p:cNvSpPr>
              <p:nvPr/>
            </p:nvSpPr>
            <p:spPr bwMode="auto">
              <a:xfrm>
                <a:off x="933" y="1204"/>
                <a:ext cx="30" cy="24"/>
              </a:xfrm>
              <a:custGeom>
                <a:avLst/>
                <a:gdLst>
                  <a:gd name="T0" fmla="*/ 798 w 13"/>
                  <a:gd name="T1" fmla="*/ 1757 h 10"/>
                  <a:gd name="T2" fmla="*/ 798 w 13"/>
                  <a:gd name="T3" fmla="*/ 1522 h 10"/>
                  <a:gd name="T4" fmla="*/ 346 w 13"/>
                  <a:gd name="T5" fmla="*/ 1135 h 10"/>
                  <a:gd name="T6" fmla="*/ 346 w 13"/>
                  <a:gd name="T7" fmla="*/ 564 h 10"/>
                  <a:gd name="T8" fmla="*/ 346 w 13"/>
                  <a:gd name="T9" fmla="*/ 564 h 10"/>
                  <a:gd name="T10" fmla="*/ 591 w 13"/>
                  <a:gd name="T11" fmla="*/ 168 h 10"/>
                  <a:gd name="T12" fmla="*/ 1193 w 13"/>
                  <a:gd name="T13" fmla="*/ 403 h 10"/>
                  <a:gd name="T14" fmla="*/ 1193 w 13"/>
                  <a:gd name="T15" fmla="*/ 403 h 10"/>
                  <a:gd name="T16" fmla="*/ 1645 w 13"/>
                  <a:gd name="T17" fmla="*/ 802 h 10"/>
                  <a:gd name="T18" fmla="*/ 1842 w 13"/>
                  <a:gd name="T19" fmla="*/ 1354 h 10"/>
                  <a:gd name="T20" fmla="*/ 1842 w 13"/>
                  <a:gd name="T21" fmla="*/ 1354 h 10"/>
                  <a:gd name="T22" fmla="*/ 1364 w 13"/>
                  <a:gd name="T23" fmla="*/ 1757 h 10"/>
                  <a:gd name="T24" fmla="*/ 912 w 13"/>
                  <a:gd name="T25" fmla="*/ 1757 h 10"/>
                  <a:gd name="T26" fmla="*/ 798 w 13"/>
                  <a:gd name="T27" fmla="*/ 1522 h 10"/>
                  <a:gd name="T28" fmla="*/ 798 w 13"/>
                  <a:gd name="T29" fmla="*/ 1757 h 10"/>
                  <a:gd name="T30" fmla="*/ 798 w 13"/>
                  <a:gd name="T31" fmla="*/ 1757 h 10"/>
                  <a:gd name="T32" fmla="*/ 798 w 13"/>
                  <a:gd name="T33" fmla="*/ 1925 h 10"/>
                  <a:gd name="T34" fmla="*/ 1502 w 13"/>
                  <a:gd name="T35" fmla="*/ 1925 h 10"/>
                  <a:gd name="T36" fmla="*/ 1955 w 13"/>
                  <a:gd name="T37" fmla="*/ 1522 h 10"/>
                  <a:gd name="T38" fmla="*/ 1955 w 13"/>
                  <a:gd name="T39" fmla="*/ 1354 h 10"/>
                  <a:gd name="T40" fmla="*/ 1842 w 13"/>
                  <a:gd name="T41" fmla="*/ 802 h 10"/>
                  <a:gd name="T42" fmla="*/ 1193 w 13"/>
                  <a:gd name="T43" fmla="*/ 168 h 10"/>
                  <a:gd name="T44" fmla="*/ 1193 w 13"/>
                  <a:gd name="T45" fmla="*/ 168 h 10"/>
                  <a:gd name="T46" fmla="*/ 591 w 13"/>
                  <a:gd name="T47" fmla="*/ 0 h 10"/>
                  <a:gd name="T48" fmla="*/ 150 w 13"/>
                  <a:gd name="T49" fmla="*/ 564 h 10"/>
                  <a:gd name="T50" fmla="*/ 150 w 13"/>
                  <a:gd name="T51" fmla="*/ 564 h 10"/>
                  <a:gd name="T52" fmla="*/ 150 w 13"/>
                  <a:gd name="T53" fmla="*/ 1354 h 10"/>
                  <a:gd name="T54" fmla="*/ 798 w 13"/>
                  <a:gd name="T55" fmla="*/ 1757 h 10"/>
                  <a:gd name="T56" fmla="*/ 798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3" y="7"/>
                      <a:pt x="2" y="6"/>
                    </a:cubicBezTo>
                    <a:cubicBezTo>
                      <a:pt x="1" y="5"/>
                      <a:pt x="1" y="4"/>
                      <a:pt x="2" y="3"/>
                    </a:cubicBezTo>
                    <a:cubicBezTo>
                      <a:pt x="2" y="3"/>
                      <a:pt x="2" y="3"/>
                      <a:pt x="2" y="3"/>
                    </a:cubicBezTo>
                    <a:cubicBezTo>
                      <a:pt x="2" y="2"/>
                      <a:pt x="3" y="2"/>
                      <a:pt x="4" y="1"/>
                    </a:cubicBezTo>
                    <a:cubicBezTo>
                      <a:pt x="5" y="1"/>
                      <a:pt x="6" y="1"/>
                      <a:pt x="8" y="2"/>
                    </a:cubicBezTo>
                    <a:cubicBezTo>
                      <a:pt x="8" y="2"/>
                      <a:pt x="8" y="2"/>
                      <a:pt x="8" y="2"/>
                    </a:cubicBezTo>
                    <a:cubicBezTo>
                      <a:pt x="9" y="2"/>
                      <a:pt x="10" y="3"/>
                      <a:pt x="11" y="4"/>
                    </a:cubicBezTo>
                    <a:cubicBezTo>
                      <a:pt x="12" y="5"/>
                      <a:pt x="12" y="6"/>
                      <a:pt x="12" y="7"/>
                    </a:cubicBezTo>
                    <a:cubicBezTo>
                      <a:pt x="12" y="7"/>
                      <a:pt x="12" y="7"/>
                      <a:pt x="12" y="7"/>
                    </a:cubicBezTo>
                    <a:cubicBezTo>
                      <a:pt x="11" y="8"/>
                      <a:pt x="10" y="9"/>
                      <a:pt x="9" y="9"/>
                    </a:cubicBezTo>
                    <a:cubicBezTo>
                      <a:pt x="8" y="9"/>
                      <a:pt x="7" y="9"/>
                      <a:pt x="6" y="9"/>
                    </a:cubicBezTo>
                    <a:cubicBezTo>
                      <a:pt x="5" y="9"/>
                      <a:pt x="5" y="8"/>
                      <a:pt x="5" y="8"/>
                    </a:cubicBezTo>
                    <a:cubicBezTo>
                      <a:pt x="5" y="9"/>
                      <a:pt x="5" y="9"/>
                      <a:pt x="5" y="9"/>
                    </a:cubicBezTo>
                    <a:cubicBezTo>
                      <a:pt x="5" y="9"/>
                      <a:pt x="5" y="9"/>
                      <a:pt x="5" y="9"/>
                    </a:cubicBezTo>
                    <a:cubicBezTo>
                      <a:pt x="5" y="9"/>
                      <a:pt x="5" y="10"/>
                      <a:pt x="5" y="10"/>
                    </a:cubicBezTo>
                    <a:cubicBezTo>
                      <a:pt x="7" y="10"/>
                      <a:pt x="8" y="10"/>
                      <a:pt x="10" y="10"/>
                    </a:cubicBezTo>
                    <a:cubicBezTo>
                      <a:pt x="11" y="10"/>
                      <a:pt x="12" y="9"/>
                      <a:pt x="13" y="8"/>
                    </a:cubicBezTo>
                    <a:cubicBezTo>
                      <a:pt x="13" y="7"/>
                      <a:pt x="13" y="7"/>
                      <a:pt x="13" y="7"/>
                    </a:cubicBezTo>
                    <a:cubicBezTo>
                      <a:pt x="13" y="6"/>
                      <a:pt x="13" y="5"/>
                      <a:pt x="12" y="4"/>
                    </a:cubicBezTo>
                    <a:cubicBezTo>
                      <a:pt x="11" y="2"/>
                      <a:pt x="10" y="1"/>
                      <a:pt x="8" y="1"/>
                    </a:cubicBezTo>
                    <a:cubicBezTo>
                      <a:pt x="8" y="1"/>
                      <a:pt x="8" y="1"/>
                      <a:pt x="8" y="1"/>
                    </a:cubicBezTo>
                    <a:cubicBezTo>
                      <a:pt x="6" y="0"/>
                      <a:pt x="5" y="0"/>
                      <a:pt x="4" y="0"/>
                    </a:cubicBezTo>
                    <a:cubicBezTo>
                      <a:pt x="2" y="1"/>
                      <a:pt x="1" y="1"/>
                      <a:pt x="1" y="3"/>
                    </a:cubicBezTo>
                    <a:cubicBezTo>
                      <a:pt x="1" y="3"/>
                      <a:pt x="1" y="3"/>
                      <a:pt x="1" y="3"/>
                    </a:cubicBezTo>
                    <a:cubicBezTo>
                      <a:pt x="0" y="4"/>
                      <a:pt x="0" y="5"/>
                      <a:pt x="1" y="7"/>
                    </a:cubicBezTo>
                    <a:cubicBezTo>
                      <a:pt x="2" y="8"/>
                      <a:pt x="3" y="9"/>
                      <a:pt x="5"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5" name="Freeform 457"/>
              <p:cNvSpPr>
                <a:spLocks noChangeArrowheads="1"/>
              </p:cNvSpPr>
              <p:nvPr/>
            </p:nvSpPr>
            <p:spPr bwMode="auto">
              <a:xfrm>
                <a:off x="949" y="1225"/>
                <a:ext cx="31" cy="24"/>
              </a:xfrm>
              <a:custGeom>
                <a:avLst/>
                <a:gdLst>
                  <a:gd name="T0" fmla="*/ 937 w 13"/>
                  <a:gd name="T1" fmla="*/ 1757 h 10"/>
                  <a:gd name="T2" fmla="*/ 165 w 13"/>
                  <a:gd name="T3" fmla="*/ 564 h 10"/>
                  <a:gd name="T4" fmla="*/ 1450 w 13"/>
                  <a:gd name="T5" fmla="*/ 403 h 10"/>
                  <a:gd name="T6" fmla="*/ 2234 w 13"/>
                  <a:gd name="T7" fmla="*/ 1522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2"/>
                    </a:cubicBezTo>
                    <a:cubicBezTo>
                      <a:pt x="11" y="3"/>
                      <a:pt x="13" y="5"/>
                      <a:pt x="12" y="8"/>
                    </a:cubicBezTo>
                    <a:cubicBezTo>
                      <a:pt x="11" y="10"/>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6" name="Freeform 458"/>
              <p:cNvSpPr>
                <a:spLocks noChangeArrowheads="1"/>
              </p:cNvSpPr>
              <p:nvPr/>
            </p:nvSpPr>
            <p:spPr bwMode="auto">
              <a:xfrm>
                <a:off x="949" y="1225"/>
                <a:ext cx="31" cy="26"/>
              </a:xfrm>
              <a:custGeom>
                <a:avLst/>
                <a:gdLst>
                  <a:gd name="T0" fmla="*/ 937 w 13"/>
                  <a:gd name="T1" fmla="*/ 1558 h 11"/>
                  <a:gd name="T2" fmla="*/ 937 w 13"/>
                  <a:gd name="T3" fmla="*/ 1558 h 11"/>
                  <a:gd name="T4" fmla="*/ 393 w 13"/>
                  <a:gd name="T5" fmla="*/ 1028 h 11"/>
                  <a:gd name="T6" fmla="*/ 165 w 13"/>
                  <a:gd name="T7" fmla="*/ 532 h 11"/>
                  <a:gd name="T8" fmla="*/ 165 w 13"/>
                  <a:gd name="T9" fmla="*/ 532 h 11"/>
                  <a:gd name="T10" fmla="*/ 558 w 13"/>
                  <a:gd name="T11" fmla="*/ 369 h 11"/>
                  <a:gd name="T12" fmla="*/ 1331 w 13"/>
                  <a:gd name="T13" fmla="*/ 369 h 11"/>
                  <a:gd name="T14" fmla="*/ 1450 w 13"/>
                  <a:gd name="T15" fmla="*/ 369 h 11"/>
                  <a:gd name="T16" fmla="*/ 2008 w 13"/>
                  <a:gd name="T17" fmla="*/ 659 h 11"/>
                  <a:gd name="T18" fmla="*/ 2008 w 13"/>
                  <a:gd name="T19" fmla="*/ 1257 h 11"/>
                  <a:gd name="T20" fmla="*/ 2008 w 13"/>
                  <a:gd name="T21" fmla="*/ 1257 h 11"/>
                  <a:gd name="T22" fmla="*/ 1614 w 13"/>
                  <a:gd name="T23" fmla="*/ 1558 h 11"/>
                  <a:gd name="T24" fmla="*/ 937 w 13"/>
                  <a:gd name="T25" fmla="*/ 1558 h 11"/>
                  <a:gd name="T26" fmla="*/ 937 w 13"/>
                  <a:gd name="T27" fmla="*/ 1558 h 11"/>
                  <a:gd name="T28" fmla="*/ 937 w 13"/>
                  <a:gd name="T29" fmla="*/ 1558 h 11"/>
                  <a:gd name="T30" fmla="*/ 773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773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3" y="8"/>
                      <a:pt x="2" y="7"/>
                      <a:pt x="2" y="6"/>
                    </a:cubicBezTo>
                    <a:cubicBezTo>
                      <a:pt x="1" y="5"/>
                      <a:pt x="1" y="4"/>
                      <a:pt x="1" y="3"/>
                    </a:cubicBezTo>
                    <a:cubicBezTo>
                      <a:pt x="1" y="3"/>
                      <a:pt x="1" y="3"/>
                      <a:pt x="1" y="3"/>
                    </a:cubicBezTo>
                    <a:cubicBezTo>
                      <a:pt x="2" y="2"/>
                      <a:pt x="2" y="2"/>
                      <a:pt x="3" y="2"/>
                    </a:cubicBezTo>
                    <a:cubicBezTo>
                      <a:pt x="5" y="1"/>
                      <a:pt x="6" y="1"/>
                      <a:pt x="7" y="2"/>
                    </a:cubicBezTo>
                    <a:cubicBezTo>
                      <a:pt x="7" y="2"/>
                      <a:pt x="7" y="2"/>
                      <a:pt x="8" y="2"/>
                    </a:cubicBezTo>
                    <a:cubicBezTo>
                      <a:pt x="9" y="3"/>
                      <a:pt x="10" y="3"/>
                      <a:pt x="11" y="4"/>
                    </a:cubicBezTo>
                    <a:cubicBezTo>
                      <a:pt x="11" y="5"/>
                      <a:pt x="12" y="6"/>
                      <a:pt x="11" y="7"/>
                    </a:cubicBezTo>
                    <a:cubicBezTo>
                      <a:pt x="11" y="7"/>
                      <a:pt x="11" y="7"/>
                      <a:pt x="11" y="7"/>
                    </a:cubicBezTo>
                    <a:cubicBezTo>
                      <a:pt x="11" y="8"/>
                      <a:pt x="10" y="9"/>
                      <a:pt x="9" y="9"/>
                    </a:cubicBezTo>
                    <a:cubicBezTo>
                      <a:pt x="8" y="9"/>
                      <a:pt x="7" y="9"/>
                      <a:pt x="5" y="9"/>
                    </a:cubicBezTo>
                    <a:cubicBezTo>
                      <a:pt x="5" y="9"/>
                      <a:pt x="5" y="9"/>
                      <a:pt x="5" y="9"/>
                    </a:cubicBezTo>
                    <a:cubicBezTo>
                      <a:pt x="5" y="9"/>
                      <a:pt x="5" y="9"/>
                      <a:pt x="5" y="9"/>
                    </a:cubicBezTo>
                    <a:cubicBezTo>
                      <a:pt x="4" y="10"/>
                      <a:pt x="4" y="10"/>
                      <a:pt x="4" y="10"/>
                    </a:cubicBezTo>
                    <a:cubicBezTo>
                      <a:pt x="5" y="10"/>
                      <a:pt x="5" y="10"/>
                      <a:pt x="5" y="10"/>
                    </a:cubicBezTo>
                    <a:cubicBezTo>
                      <a:pt x="6" y="10"/>
                      <a:pt x="8" y="11"/>
                      <a:pt x="9" y="10"/>
                    </a:cubicBezTo>
                    <a:cubicBezTo>
                      <a:pt x="11" y="10"/>
                      <a:pt x="12" y="9"/>
                      <a:pt x="12" y="8"/>
                    </a:cubicBezTo>
                    <a:cubicBezTo>
                      <a:pt x="12" y="8"/>
                      <a:pt x="12" y="8"/>
                      <a:pt x="12" y="8"/>
                    </a:cubicBezTo>
                    <a:cubicBezTo>
                      <a:pt x="13" y="6"/>
                      <a:pt x="12" y="5"/>
                      <a:pt x="12" y="4"/>
                    </a:cubicBezTo>
                    <a:cubicBezTo>
                      <a:pt x="11" y="3"/>
                      <a:pt x="10" y="2"/>
                      <a:pt x="8" y="1"/>
                    </a:cubicBezTo>
                    <a:cubicBezTo>
                      <a:pt x="8" y="1"/>
                      <a:pt x="8" y="1"/>
                      <a:pt x="8" y="1"/>
                    </a:cubicBezTo>
                    <a:cubicBezTo>
                      <a:pt x="6" y="0"/>
                      <a:pt x="5" y="0"/>
                      <a:pt x="3" y="1"/>
                    </a:cubicBezTo>
                    <a:cubicBezTo>
                      <a:pt x="2" y="1"/>
                      <a:pt x="1" y="2"/>
                      <a:pt x="0" y="3"/>
                    </a:cubicBezTo>
                    <a:cubicBezTo>
                      <a:pt x="0" y="3"/>
                      <a:pt x="0" y="3"/>
                      <a:pt x="0" y="3"/>
                    </a:cubicBezTo>
                    <a:cubicBezTo>
                      <a:pt x="0" y="4"/>
                      <a:pt x="0" y="6"/>
                      <a:pt x="1" y="7"/>
                    </a:cubicBezTo>
                    <a:cubicBezTo>
                      <a:pt x="2" y="8"/>
                      <a:pt x="3" y="9"/>
                      <a:pt x="4"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7" name="Freeform 459"/>
              <p:cNvSpPr>
                <a:spLocks noChangeArrowheads="1"/>
              </p:cNvSpPr>
              <p:nvPr/>
            </p:nvSpPr>
            <p:spPr bwMode="auto">
              <a:xfrm>
                <a:off x="1027" y="1303"/>
                <a:ext cx="31" cy="24"/>
              </a:xfrm>
              <a:custGeom>
                <a:avLst/>
                <a:gdLst>
                  <a:gd name="T0" fmla="*/ 937 w 13"/>
                  <a:gd name="T1" fmla="*/ 1757 h 10"/>
                  <a:gd name="T2" fmla="*/ 165 w 13"/>
                  <a:gd name="T3" fmla="*/ 564 h 10"/>
                  <a:gd name="T4" fmla="*/ 1450 w 13"/>
                  <a:gd name="T5" fmla="*/ 168 h 10"/>
                  <a:gd name="T6" fmla="*/ 2234 w 13"/>
                  <a:gd name="T7" fmla="*/ 1354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8" name="Freeform 460"/>
              <p:cNvSpPr>
                <a:spLocks noChangeArrowheads="1"/>
              </p:cNvSpPr>
              <p:nvPr/>
            </p:nvSpPr>
            <p:spPr bwMode="auto">
              <a:xfrm>
                <a:off x="1027" y="1303"/>
                <a:ext cx="31" cy="24"/>
              </a:xfrm>
              <a:custGeom>
                <a:avLst/>
                <a:gdLst>
                  <a:gd name="T0" fmla="*/ 937 w 13"/>
                  <a:gd name="T1" fmla="*/ 1757 h 10"/>
                  <a:gd name="T2" fmla="*/ 937 w 13"/>
                  <a:gd name="T3" fmla="*/ 1522 h 10"/>
                  <a:gd name="T4" fmla="*/ 393 w 13"/>
                  <a:gd name="T5" fmla="*/ 1135 h 10"/>
                  <a:gd name="T6" fmla="*/ 165 w 13"/>
                  <a:gd name="T7" fmla="*/ 564 h 10"/>
                  <a:gd name="T8" fmla="*/ 165 w 13"/>
                  <a:gd name="T9" fmla="*/ 564 h 10"/>
                  <a:gd name="T10" fmla="*/ 773 w 13"/>
                  <a:gd name="T11" fmla="*/ 168 h 10"/>
                  <a:gd name="T12" fmla="*/ 1331 w 13"/>
                  <a:gd name="T13" fmla="*/ 168 h 10"/>
                  <a:gd name="T14" fmla="*/ 1450 w 13"/>
                  <a:gd name="T15" fmla="*/ 168 h 10"/>
                  <a:gd name="T16" fmla="*/ 2008 w 13"/>
                  <a:gd name="T17" fmla="*/ 802 h 10"/>
                  <a:gd name="T18" fmla="*/ 2008 w 13"/>
                  <a:gd name="T19" fmla="*/ 1354 h 10"/>
                  <a:gd name="T20" fmla="*/ 2008 w 13"/>
                  <a:gd name="T21" fmla="*/ 1354 h 10"/>
                  <a:gd name="T22" fmla="*/ 1614 w 13"/>
                  <a:gd name="T23" fmla="*/ 1757 h 10"/>
                  <a:gd name="T24" fmla="*/ 937 w 13"/>
                  <a:gd name="T25" fmla="*/ 1522 h 10"/>
                  <a:gd name="T26" fmla="*/ 937 w 13"/>
                  <a:gd name="T27" fmla="*/ 1522 h 10"/>
                  <a:gd name="T28" fmla="*/ 937 w 13"/>
                  <a:gd name="T29" fmla="*/ 1757 h 10"/>
                  <a:gd name="T30" fmla="*/ 937 w 13"/>
                  <a:gd name="T31" fmla="*/ 1757 h 10"/>
                  <a:gd name="T32" fmla="*/ 937 w 13"/>
                  <a:gd name="T33" fmla="*/ 1757 h 10"/>
                  <a:gd name="T34" fmla="*/ 1614 w 13"/>
                  <a:gd name="T35" fmla="*/ 1925 h 10"/>
                  <a:gd name="T36" fmla="*/ 2234 w 13"/>
                  <a:gd name="T37" fmla="*/ 1354 h 10"/>
                  <a:gd name="T38" fmla="*/ 2234 w 13"/>
                  <a:gd name="T39" fmla="*/ 1354 h 10"/>
                  <a:gd name="T40" fmla="*/ 2234 w 13"/>
                  <a:gd name="T41" fmla="*/ 564 h 10"/>
                  <a:gd name="T42" fmla="*/ 1450 w 13"/>
                  <a:gd name="T43" fmla="*/ 0 h 10"/>
                  <a:gd name="T44" fmla="*/ 1450 w 13"/>
                  <a:gd name="T45" fmla="*/ 0 h 10"/>
                  <a:gd name="T46" fmla="*/ 558 w 13"/>
                  <a:gd name="T47" fmla="*/ 0 h 10"/>
                  <a:gd name="T48" fmla="*/ 0 w 13"/>
                  <a:gd name="T49" fmla="*/ 403 h 10"/>
                  <a:gd name="T50" fmla="*/ 0 w 13"/>
                  <a:gd name="T51" fmla="*/ 564 h 10"/>
                  <a:gd name="T52" fmla="*/ 165 w 13"/>
                  <a:gd name="T53" fmla="*/ 1135 h 10"/>
                  <a:gd name="T54" fmla="*/ 937 w 13"/>
                  <a:gd name="T55" fmla="*/ 1757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2" y="7"/>
                      <a:pt x="2" y="6"/>
                    </a:cubicBezTo>
                    <a:cubicBezTo>
                      <a:pt x="1" y="5"/>
                      <a:pt x="1" y="4"/>
                      <a:pt x="1" y="3"/>
                    </a:cubicBezTo>
                    <a:cubicBezTo>
                      <a:pt x="1" y="3"/>
                      <a:pt x="1" y="3"/>
                      <a:pt x="1" y="3"/>
                    </a:cubicBezTo>
                    <a:cubicBezTo>
                      <a:pt x="2" y="2"/>
                      <a:pt x="3" y="1"/>
                      <a:pt x="4" y="1"/>
                    </a:cubicBezTo>
                    <a:cubicBezTo>
                      <a:pt x="5" y="1"/>
                      <a:pt x="6" y="1"/>
                      <a:pt x="7" y="1"/>
                    </a:cubicBezTo>
                    <a:cubicBezTo>
                      <a:pt x="8" y="1"/>
                      <a:pt x="8" y="1"/>
                      <a:pt x="8" y="1"/>
                    </a:cubicBezTo>
                    <a:cubicBezTo>
                      <a:pt x="9" y="2"/>
                      <a:pt x="10" y="3"/>
                      <a:pt x="11" y="4"/>
                    </a:cubicBezTo>
                    <a:cubicBezTo>
                      <a:pt x="12"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5" y="9"/>
                      <a:pt x="5" y="9"/>
                      <a:pt x="5" y="9"/>
                    </a:cubicBezTo>
                    <a:cubicBezTo>
                      <a:pt x="5" y="9"/>
                      <a:pt x="5" y="9"/>
                      <a:pt x="5" y="9"/>
                    </a:cubicBezTo>
                    <a:cubicBezTo>
                      <a:pt x="6" y="10"/>
                      <a:pt x="8" y="10"/>
                      <a:pt x="9" y="10"/>
                    </a:cubicBezTo>
                    <a:cubicBezTo>
                      <a:pt x="11" y="9"/>
                      <a:pt x="12" y="9"/>
                      <a:pt x="12" y="7"/>
                    </a:cubicBezTo>
                    <a:cubicBezTo>
                      <a:pt x="12" y="7"/>
                      <a:pt x="12" y="7"/>
                      <a:pt x="12" y="7"/>
                    </a:cubicBezTo>
                    <a:cubicBezTo>
                      <a:pt x="13" y="6"/>
                      <a:pt x="13"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5"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9059" name="Freeform 461"/>
              <p:cNvSpPr>
                <a:spLocks noChangeArrowheads="1"/>
              </p:cNvSpPr>
              <p:nvPr/>
            </p:nvSpPr>
            <p:spPr bwMode="auto">
              <a:xfrm>
                <a:off x="966" y="1247"/>
                <a:ext cx="28" cy="26"/>
              </a:xfrm>
              <a:custGeom>
                <a:avLst/>
                <a:gdLst>
                  <a:gd name="T0" fmla="*/ 621 w 12"/>
                  <a:gd name="T1" fmla="*/ 1558 h 11"/>
                  <a:gd name="T2" fmla="*/ 0 w 12"/>
                  <a:gd name="T3" fmla="*/ 532 h 11"/>
                  <a:gd name="T4" fmla="*/ 1094 w 12"/>
                  <a:gd name="T5" fmla="*/ 369 h 11"/>
                  <a:gd name="T6" fmla="*/ 1801 w 12"/>
                  <a:gd name="T7" fmla="*/ 1402 h 11"/>
                  <a:gd name="T8" fmla="*/ 621 w 12"/>
                  <a:gd name="T9" fmla="*/ 1558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4" y="9"/>
                    </a:moveTo>
                    <a:cubicBezTo>
                      <a:pt x="1" y="8"/>
                      <a:pt x="0" y="5"/>
                      <a:pt x="0" y="3"/>
                    </a:cubicBezTo>
                    <a:cubicBezTo>
                      <a:pt x="1" y="1"/>
                      <a:pt x="4" y="0"/>
                      <a:pt x="7" y="2"/>
                    </a:cubicBezTo>
                    <a:cubicBezTo>
                      <a:pt x="11" y="3"/>
                      <a:pt x="12" y="6"/>
                      <a:pt x="11" y="8"/>
                    </a:cubicBezTo>
                    <a:cubicBezTo>
                      <a:pt x="10" y="10"/>
                      <a:pt x="7" y="11"/>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grpSp>
        <p:sp>
          <p:nvSpPr>
            <p:cNvPr id="118802" name="Freeform 463"/>
            <p:cNvSpPr>
              <a:spLocks noChangeArrowheads="1"/>
            </p:cNvSpPr>
            <p:nvPr/>
          </p:nvSpPr>
          <p:spPr bwMode="auto">
            <a:xfrm>
              <a:off x="1015" y="1247"/>
              <a:ext cx="31" cy="26"/>
            </a:xfrm>
            <a:custGeom>
              <a:avLst/>
              <a:gdLst>
                <a:gd name="T0" fmla="*/ 937 w 13"/>
                <a:gd name="T1" fmla="*/ 1558 h 11"/>
                <a:gd name="T2" fmla="*/ 937 w 13"/>
                <a:gd name="T3" fmla="*/ 1558 h 11"/>
                <a:gd name="T4" fmla="*/ 393 w 13"/>
                <a:gd name="T5" fmla="*/ 1028 h 11"/>
                <a:gd name="T6" fmla="*/ 393 w 13"/>
                <a:gd name="T7" fmla="*/ 659 h 11"/>
                <a:gd name="T8" fmla="*/ 393 w 13"/>
                <a:gd name="T9" fmla="*/ 659 h 11"/>
                <a:gd name="T10" fmla="*/ 773 w 13"/>
                <a:gd name="T11" fmla="*/ 369 h 11"/>
                <a:gd name="T12" fmla="*/ 1450 w 13"/>
                <a:gd name="T13" fmla="*/ 369 h 11"/>
                <a:gd name="T14" fmla="*/ 1450 w 13"/>
                <a:gd name="T15" fmla="*/ 369 h 11"/>
                <a:gd name="T16" fmla="*/ 2008 w 13"/>
                <a:gd name="T17" fmla="*/ 872 h 11"/>
                <a:gd name="T18" fmla="*/ 2234 w 13"/>
                <a:gd name="T19" fmla="*/ 1402 h 11"/>
                <a:gd name="T20" fmla="*/ 2234 w 13"/>
                <a:gd name="T21" fmla="*/ 1402 h 11"/>
                <a:gd name="T22" fmla="*/ 1843 w 13"/>
                <a:gd name="T23" fmla="*/ 1558 h 11"/>
                <a:gd name="T24" fmla="*/ 1068 w 13"/>
                <a:gd name="T25" fmla="*/ 1558 h 11"/>
                <a:gd name="T26" fmla="*/ 937 w 13"/>
                <a:gd name="T27" fmla="*/ 1558 h 11"/>
                <a:gd name="T28" fmla="*/ 937 w 13"/>
                <a:gd name="T29" fmla="*/ 1558 h 11"/>
                <a:gd name="T30" fmla="*/ 937 w 13"/>
                <a:gd name="T31" fmla="*/ 1782 h 11"/>
                <a:gd name="T32" fmla="*/ 937 w 13"/>
                <a:gd name="T33" fmla="*/ 1782 h 11"/>
                <a:gd name="T34" fmla="*/ 1843 w 13"/>
                <a:gd name="T35" fmla="*/ 1782 h 11"/>
                <a:gd name="T36" fmla="*/ 2389 w 13"/>
                <a:gd name="T37" fmla="*/ 1402 h 11"/>
                <a:gd name="T38" fmla="*/ 2389 w 13"/>
                <a:gd name="T39" fmla="*/ 1402 h 11"/>
                <a:gd name="T40" fmla="*/ 2234 w 13"/>
                <a:gd name="T41" fmla="*/ 659 h 11"/>
                <a:gd name="T42" fmla="*/ 1614 w 13"/>
                <a:gd name="T43" fmla="*/ 156 h 11"/>
                <a:gd name="T44" fmla="*/ 1450 w 13"/>
                <a:gd name="T45" fmla="*/ 156 h 11"/>
                <a:gd name="T46" fmla="*/ 773 w 13"/>
                <a:gd name="T47" fmla="*/ 156 h 11"/>
                <a:gd name="T48" fmla="*/ 165 w 13"/>
                <a:gd name="T49" fmla="*/ 532 h 11"/>
                <a:gd name="T50" fmla="*/ 165 w 13"/>
                <a:gd name="T51" fmla="*/ 532 h 11"/>
                <a:gd name="T52" fmla="*/ 165 w 13"/>
                <a:gd name="T53" fmla="*/ 1257 h 11"/>
                <a:gd name="T54" fmla="*/ 937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6"/>
                    <a:pt x="2" y="4"/>
                    <a:pt x="2" y="4"/>
                  </a:cubicBezTo>
                  <a:cubicBezTo>
                    <a:pt x="2" y="4"/>
                    <a:pt x="2" y="4"/>
                    <a:pt x="2" y="4"/>
                  </a:cubicBezTo>
                  <a:cubicBezTo>
                    <a:pt x="2" y="3"/>
                    <a:pt x="3" y="2"/>
                    <a:pt x="4" y="2"/>
                  </a:cubicBezTo>
                  <a:cubicBezTo>
                    <a:pt x="5" y="2"/>
                    <a:pt x="7" y="2"/>
                    <a:pt x="8" y="2"/>
                  </a:cubicBezTo>
                  <a:cubicBezTo>
                    <a:pt x="8" y="2"/>
                    <a:pt x="8" y="2"/>
                    <a:pt x="8" y="2"/>
                  </a:cubicBezTo>
                  <a:cubicBezTo>
                    <a:pt x="10" y="3"/>
                    <a:pt x="11" y="4"/>
                    <a:pt x="11" y="5"/>
                  </a:cubicBezTo>
                  <a:cubicBezTo>
                    <a:pt x="12" y="6"/>
                    <a:pt x="12" y="7"/>
                    <a:pt x="12" y="8"/>
                  </a:cubicBezTo>
                  <a:cubicBezTo>
                    <a:pt x="12" y="8"/>
                    <a:pt x="12" y="8"/>
                    <a:pt x="12" y="8"/>
                  </a:cubicBezTo>
                  <a:cubicBezTo>
                    <a:pt x="12" y="8"/>
                    <a:pt x="11" y="9"/>
                    <a:pt x="10" y="9"/>
                  </a:cubicBezTo>
                  <a:cubicBezTo>
                    <a:pt x="9" y="10"/>
                    <a:pt x="7" y="10"/>
                    <a:pt x="6" y="9"/>
                  </a:cubicBezTo>
                  <a:cubicBezTo>
                    <a:pt x="6" y="9"/>
                    <a:pt x="6" y="9"/>
                    <a:pt x="5" y="9"/>
                  </a:cubicBezTo>
                  <a:cubicBezTo>
                    <a:pt x="5" y="9"/>
                    <a:pt x="5" y="9"/>
                    <a:pt x="5" y="9"/>
                  </a:cubicBezTo>
                  <a:cubicBezTo>
                    <a:pt x="5" y="10"/>
                    <a:pt x="5" y="10"/>
                    <a:pt x="5" y="10"/>
                  </a:cubicBezTo>
                  <a:cubicBezTo>
                    <a:pt x="5" y="10"/>
                    <a:pt x="5" y="10"/>
                    <a:pt x="5" y="10"/>
                  </a:cubicBezTo>
                  <a:cubicBezTo>
                    <a:pt x="7" y="11"/>
                    <a:pt x="9" y="11"/>
                    <a:pt x="10" y="10"/>
                  </a:cubicBezTo>
                  <a:cubicBezTo>
                    <a:pt x="11" y="10"/>
                    <a:pt x="12" y="9"/>
                    <a:pt x="13" y="8"/>
                  </a:cubicBezTo>
                  <a:cubicBezTo>
                    <a:pt x="13" y="8"/>
                    <a:pt x="13" y="8"/>
                    <a:pt x="13" y="8"/>
                  </a:cubicBezTo>
                  <a:cubicBezTo>
                    <a:pt x="13" y="7"/>
                    <a:pt x="13" y="5"/>
                    <a:pt x="12" y="4"/>
                  </a:cubicBezTo>
                  <a:cubicBezTo>
                    <a:pt x="12" y="3"/>
                    <a:pt x="10" y="2"/>
                    <a:pt x="9" y="1"/>
                  </a:cubicBezTo>
                  <a:cubicBezTo>
                    <a:pt x="9" y="1"/>
                    <a:pt x="8" y="1"/>
                    <a:pt x="8" y="1"/>
                  </a:cubicBezTo>
                  <a:cubicBezTo>
                    <a:pt x="7" y="1"/>
                    <a:pt x="5" y="0"/>
                    <a:pt x="4" y="1"/>
                  </a:cubicBezTo>
                  <a:cubicBezTo>
                    <a:pt x="3" y="1"/>
                    <a:pt x="1" y="2"/>
                    <a:pt x="1" y="3"/>
                  </a:cubicBezTo>
                  <a:cubicBezTo>
                    <a:pt x="1" y="3"/>
                    <a:pt x="1" y="3"/>
                    <a:pt x="1" y="3"/>
                  </a:cubicBezTo>
                  <a:cubicBezTo>
                    <a:pt x="0" y="5"/>
                    <a:pt x="1" y="6"/>
                    <a:pt x="1" y="7"/>
                  </a:cubicBezTo>
                  <a:cubicBezTo>
                    <a:pt x="2" y="8"/>
                    <a:pt x="4" y="9"/>
                    <a:pt x="5"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3" name="Freeform 464"/>
            <p:cNvSpPr>
              <a:spLocks noChangeArrowheads="1"/>
            </p:cNvSpPr>
            <p:nvPr/>
          </p:nvSpPr>
          <p:spPr bwMode="auto">
            <a:xfrm>
              <a:off x="1037" y="1268"/>
              <a:ext cx="28" cy="24"/>
            </a:xfrm>
            <a:custGeom>
              <a:avLst/>
              <a:gdLst>
                <a:gd name="T0" fmla="*/ 621 w 12"/>
                <a:gd name="T1" fmla="*/ 1757 h 10"/>
                <a:gd name="T2" fmla="*/ 152 w 12"/>
                <a:gd name="T3" fmla="*/ 564 h 10"/>
                <a:gd name="T4" fmla="*/ 1307 w 12"/>
                <a:gd name="T5" fmla="*/ 168 h 10"/>
                <a:gd name="T6" fmla="*/ 1801 w 12"/>
                <a:gd name="T7" fmla="*/ 1354 h 10"/>
                <a:gd name="T8" fmla="*/ 621 w 12"/>
                <a:gd name="T9" fmla="*/ 175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1" y="3"/>
                  </a:cubicBezTo>
                  <a:cubicBezTo>
                    <a:pt x="1" y="1"/>
                    <a:pt x="5" y="0"/>
                    <a:pt x="8" y="1"/>
                  </a:cubicBezTo>
                  <a:cubicBezTo>
                    <a:pt x="11" y="3"/>
                    <a:pt x="12" y="5"/>
                    <a:pt x="11" y="7"/>
                  </a:cubicBezTo>
                  <a:cubicBezTo>
                    <a:pt x="11" y="10"/>
                    <a:pt x="7" y="10"/>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4" name="Freeform 465"/>
            <p:cNvSpPr>
              <a:spLocks noChangeArrowheads="1"/>
            </p:cNvSpPr>
            <p:nvPr/>
          </p:nvSpPr>
          <p:spPr bwMode="auto">
            <a:xfrm>
              <a:off x="1037" y="1268"/>
              <a:ext cx="28" cy="24"/>
            </a:xfrm>
            <a:custGeom>
              <a:avLst/>
              <a:gdLst>
                <a:gd name="T0" fmla="*/ 621 w 12"/>
                <a:gd name="T1" fmla="*/ 1757 h 10"/>
                <a:gd name="T2" fmla="*/ 828 w 12"/>
                <a:gd name="T3" fmla="*/ 1757 h 10"/>
                <a:gd name="T4" fmla="*/ 152 w 12"/>
                <a:gd name="T5" fmla="*/ 1135 h 10"/>
                <a:gd name="T6" fmla="*/ 152 w 12"/>
                <a:gd name="T7" fmla="*/ 564 h 10"/>
                <a:gd name="T8" fmla="*/ 152 w 12"/>
                <a:gd name="T9" fmla="*/ 564 h 10"/>
                <a:gd name="T10" fmla="*/ 469 w 12"/>
                <a:gd name="T11" fmla="*/ 168 h 10"/>
                <a:gd name="T12" fmla="*/ 1094 w 12"/>
                <a:gd name="T13" fmla="*/ 403 h 10"/>
                <a:gd name="T14" fmla="*/ 1094 w 12"/>
                <a:gd name="T15" fmla="*/ 403 h 10"/>
                <a:gd name="T16" fmla="*/ 1801 w 12"/>
                <a:gd name="T17" fmla="*/ 802 h 10"/>
                <a:gd name="T18" fmla="*/ 1801 w 12"/>
                <a:gd name="T19" fmla="*/ 1354 h 10"/>
                <a:gd name="T20" fmla="*/ 1801 w 12"/>
                <a:gd name="T21" fmla="*/ 1354 h 10"/>
                <a:gd name="T22" fmla="*/ 1449 w 12"/>
                <a:gd name="T23" fmla="*/ 1757 h 10"/>
                <a:gd name="T24" fmla="*/ 828 w 12"/>
                <a:gd name="T25" fmla="*/ 1757 h 10"/>
                <a:gd name="T26" fmla="*/ 828 w 12"/>
                <a:gd name="T27" fmla="*/ 1757 h 10"/>
                <a:gd name="T28" fmla="*/ 621 w 12"/>
                <a:gd name="T29" fmla="*/ 1757 h 10"/>
                <a:gd name="T30" fmla="*/ 621 w 12"/>
                <a:gd name="T31" fmla="*/ 1757 h 10"/>
                <a:gd name="T32" fmla="*/ 828 w 12"/>
                <a:gd name="T33" fmla="*/ 1925 h 10"/>
                <a:gd name="T34" fmla="*/ 1449 w 12"/>
                <a:gd name="T35" fmla="*/ 1925 h 10"/>
                <a:gd name="T36" fmla="*/ 1932 w 12"/>
                <a:gd name="T37" fmla="*/ 1522 h 10"/>
                <a:gd name="T38" fmla="*/ 1932 w 12"/>
                <a:gd name="T39" fmla="*/ 1354 h 10"/>
                <a:gd name="T40" fmla="*/ 1801 w 12"/>
                <a:gd name="T41" fmla="*/ 802 h 10"/>
                <a:gd name="T42" fmla="*/ 1307 w 12"/>
                <a:gd name="T43" fmla="*/ 168 h 10"/>
                <a:gd name="T44" fmla="*/ 1094 w 12"/>
                <a:gd name="T45" fmla="*/ 168 h 10"/>
                <a:gd name="T46" fmla="*/ 469 w 12"/>
                <a:gd name="T47" fmla="*/ 0 h 10"/>
                <a:gd name="T48" fmla="*/ 0 w 12"/>
                <a:gd name="T49" fmla="*/ 564 h 10"/>
                <a:gd name="T50" fmla="*/ 0 w 12"/>
                <a:gd name="T51" fmla="*/ 564 h 10"/>
                <a:gd name="T52" fmla="*/ 152 w 12"/>
                <a:gd name="T53" fmla="*/ 1354 h 10"/>
                <a:gd name="T54" fmla="*/ 621 w 12"/>
                <a:gd name="T55" fmla="*/ 1757 h 10"/>
                <a:gd name="T56" fmla="*/ 621 w 12"/>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0"/>
                <a:gd name="T89" fmla="*/ 12 w 12"/>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0">
                  <a:moveTo>
                    <a:pt x="4" y="9"/>
                  </a:moveTo>
                  <a:cubicBezTo>
                    <a:pt x="5" y="9"/>
                    <a:pt x="5" y="9"/>
                    <a:pt x="5" y="9"/>
                  </a:cubicBezTo>
                  <a:cubicBezTo>
                    <a:pt x="3" y="8"/>
                    <a:pt x="2" y="7"/>
                    <a:pt x="1" y="6"/>
                  </a:cubicBezTo>
                  <a:cubicBezTo>
                    <a:pt x="1" y="5"/>
                    <a:pt x="1" y="4"/>
                    <a:pt x="1" y="3"/>
                  </a:cubicBezTo>
                  <a:cubicBezTo>
                    <a:pt x="1" y="3"/>
                    <a:pt x="1" y="3"/>
                    <a:pt x="1" y="3"/>
                  </a:cubicBezTo>
                  <a:cubicBezTo>
                    <a:pt x="1" y="2"/>
                    <a:pt x="2" y="2"/>
                    <a:pt x="3" y="1"/>
                  </a:cubicBezTo>
                  <a:cubicBezTo>
                    <a:pt x="4" y="1"/>
                    <a:pt x="6" y="1"/>
                    <a:pt x="7" y="2"/>
                  </a:cubicBezTo>
                  <a:cubicBezTo>
                    <a:pt x="7" y="2"/>
                    <a:pt x="7" y="2"/>
                    <a:pt x="7" y="2"/>
                  </a:cubicBezTo>
                  <a:cubicBezTo>
                    <a:pt x="9" y="2"/>
                    <a:pt x="10" y="3"/>
                    <a:pt x="11" y="4"/>
                  </a:cubicBezTo>
                  <a:cubicBezTo>
                    <a:pt x="11" y="5"/>
                    <a:pt x="11" y="6"/>
                    <a:pt x="11" y="7"/>
                  </a:cubicBezTo>
                  <a:cubicBezTo>
                    <a:pt x="11" y="7"/>
                    <a:pt x="11" y="7"/>
                    <a:pt x="11" y="7"/>
                  </a:cubicBezTo>
                  <a:cubicBezTo>
                    <a:pt x="11" y="8"/>
                    <a:pt x="10" y="9"/>
                    <a:pt x="9" y="9"/>
                  </a:cubicBezTo>
                  <a:cubicBezTo>
                    <a:pt x="8" y="9"/>
                    <a:pt x="6" y="9"/>
                    <a:pt x="5" y="9"/>
                  </a:cubicBezTo>
                  <a:cubicBezTo>
                    <a:pt x="5" y="9"/>
                    <a:pt x="5" y="9"/>
                    <a:pt x="5" y="9"/>
                  </a:cubicBezTo>
                  <a:cubicBezTo>
                    <a:pt x="4" y="9"/>
                    <a:pt x="4" y="9"/>
                    <a:pt x="4" y="9"/>
                  </a:cubicBezTo>
                  <a:cubicBezTo>
                    <a:pt x="4" y="9"/>
                    <a:pt x="4" y="9"/>
                    <a:pt x="4" y="9"/>
                  </a:cubicBezTo>
                  <a:cubicBezTo>
                    <a:pt x="4" y="10"/>
                    <a:pt x="4" y="10"/>
                    <a:pt x="5" y="10"/>
                  </a:cubicBezTo>
                  <a:cubicBezTo>
                    <a:pt x="6" y="10"/>
                    <a:pt x="8" y="10"/>
                    <a:pt x="9" y="10"/>
                  </a:cubicBezTo>
                  <a:cubicBezTo>
                    <a:pt x="10" y="10"/>
                    <a:pt x="11" y="9"/>
                    <a:pt x="12" y="8"/>
                  </a:cubicBezTo>
                  <a:cubicBezTo>
                    <a:pt x="12" y="7"/>
                    <a:pt x="12" y="7"/>
                    <a:pt x="12" y="7"/>
                  </a:cubicBezTo>
                  <a:cubicBezTo>
                    <a:pt x="12" y="6"/>
                    <a:pt x="12" y="5"/>
                    <a:pt x="11" y="4"/>
                  </a:cubicBezTo>
                  <a:cubicBezTo>
                    <a:pt x="11" y="2"/>
                    <a:pt x="9" y="1"/>
                    <a:pt x="8" y="1"/>
                  </a:cubicBezTo>
                  <a:cubicBezTo>
                    <a:pt x="8" y="1"/>
                    <a:pt x="8" y="1"/>
                    <a:pt x="7" y="1"/>
                  </a:cubicBezTo>
                  <a:cubicBezTo>
                    <a:pt x="6" y="0"/>
                    <a:pt x="4" y="0"/>
                    <a:pt x="3" y="0"/>
                  </a:cubicBezTo>
                  <a:cubicBezTo>
                    <a:pt x="2" y="1"/>
                    <a:pt x="1" y="1"/>
                    <a:pt x="0" y="3"/>
                  </a:cubicBezTo>
                  <a:cubicBezTo>
                    <a:pt x="0" y="3"/>
                    <a:pt x="0" y="3"/>
                    <a:pt x="0" y="3"/>
                  </a:cubicBezTo>
                  <a:cubicBezTo>
                    <a:pt x="0" y="4"/>
                    <a:pt x="0" y="5"/>
                    <a:pt x="1" y="7"/>
                  </a:cubicBezTo>
                  <a:cubicBezTo>
                    <a:pt x="1" y="8"/>
                    <a:pt x="3" y="9"/>
                    <a:pt x="4" y="9"/>
                  </a:cubicBezTo>
                  <a:cubicBezTo>
                    <a:pt x="4" y="9"/>
                    <a:pt x="4" y="9"/>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5" name="Freeform 466"/>
            <p:cNvSpPr>
              <a:spLocks noChangeArrowheads="1"/>
            </p:cNvSpPr>
            <p:nvPr/>
          </p:nvSpPr>
          <p:spPr bwMode="auto">
            <a:xfrm>
              <a:off x="1058" y="1287"/>
              <a:ext cx="28" cy="23"/>
            </a:xfrm>
            <a:custGeom>
              <a:avLst/>
              <a:gdLst>
                <a:gd name="T0" fmla="*/ 621 w 12"/>
                <a:gd name="T1" fmla="*/ 1339 h 10"/>
                <a:gd name="T2" fmla="*/ 0 w 12"/>
                <a:gd name="T3" fmla="*/ 338 h 10"/>
                <a:gd name="T4" fmla="*/ 1307 w 12"/>
                <a:gd name="T5" fmla="*/ 147 h 10"/>
                <a:gd name="T6" fmla="*/ 1801 w 12"/>
                <a:gd name="T7" fmla="*/ 1030 h 10"/>
                <a:gd name="T8" fmla="*/ 621 w 12"/>
                <a:gd name="T9" fmla="*/ 1339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7"/>
                    <a:pt x="0" y="5"/>
                    <a:pt x="0" y="2"/>
                  </a:cubicBezTo>
                  <a:cubicBezTo>
                    <a:pt x="1" y="0"/>
                    <a:pt x="4" y="0"/>
                    <a:pt x="8" y="1"/>
                  </a:cubicBezTo>
                  <a:cubicBezTo>
                    <a:pt x="11" y="2"/>
                    <a:pt x="12" y="5"/>
                    <a:pt x="11" y="7"/>
                  </a:cubicBezTo>
                  <a:cubicBezTo>
                    <a:pt x="10" y="9"/>
                    <a:pt x="7" y="10"/>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6" name="Freeform 467"/>
            <p:cNvSpPr>
              <a:spLocks noChangeArrowheads="1"/>
            </p:cNvSpPr>
            <p:nvPr/>
          </p:nvSpPr>
          <p:spPr bwMode="auto">
            <a:xfrm>
              <a:off x="1056" y="1287"/>
              <a:ext cx="30" cy="23"/>
            </a:xfrm>
            <a:custGeom>
              <a:avLst/>
              <a:gdLst>
                <a:gd name="T0" fmla="*/ 798 w 13"/>
                <a:gd name="T1" fmla="*/ 1339 h 10"/>
                <a:gd name="T2" fmla="*/ 912 w 13"/>
                <a:gd name="T3" fmla="*/ 1143 h 10"/>
                <a:gd name="T4" fmla="*/ 346 w 13"/>
                <a:gd name="T5" fmla="*/ 899 h 10"/>
                <a:gd name="T6" fmla="*/ 346 w 13"/>
                <a:gd name="T7" fmla="*/ 448 h 10"/>
                <a:gd name="T8" fmla="*/ 346 w 13"/>
                <a:gd name="T9" fmla="*/ 448 h 10"/>
                <a:gd name="T10" fmla="*/ 591 w 13"/>
                <a:gd name="T11" fmla="*/ 147 h 10"/>
                <a:gd name="T12" fmla="*/ 1193 w 13"/>
                <a:gd name="T13" fmla="*/ 147 h 10"/>
                <a:gd name="T14" fmla="*/ 1193 w 13"/>
                <a:gd name="T15" fmla="*/ 147 h 10"/>
                <a:gd name="T16" fmla="*/ 1645 w 13"/>
                <a:gd name="T17" fmla="*/ 582 h 10"/>
                <a:gd name="T18" fmla="*/ 1842 w 13"/>
                <a:gd name="T19" fmla="*/ 1030 h 10"/>
                <a:gd name="T20" fmla="*/ 1842 w 13"/>
                <a:gd name="T21" fmla="*/ 1030 h 10"/>
                <a:gd name="T22" fmla="*/ 1502 w 13"/>
                <a:gd name="T23" fmla="*/ 1143 h 10"/>
                <a:gd name="T24" fmla="*/ 912 w 13"/>
                <a:gd name="T25" fmla="*/ 1143 h 10"/>
                <a:gd name="T26" fmla="*/ 912 w 13"/>
                <a:gd name="T27" fmla="*/ 1143 h 10"/>
                <a:gd name="T28" fmla="*/ 798 w 13"/>
                <a:gd name="T29" fmla="*/ 1339 h 10"/>
                <a:gd name="T30" fmla="*/ 798 w 13"/>
                <a:gd name="T31" fmla="*/ 1339 h 10"/>
                <a:gd name="T32" fmla="*/ 798 w 13"/>
                <a:gd name="T33" fmla="*/ 1339 h 10"/>
                <a:gd name="T34" fmla="*/ 1502 w 13"/>
                <a:gd name="T35" fmla="*/ 1339 h 10"/>
                <a:gd name="T36" fmla="*/ 1955 w 13"/>
                <a:gd name="T37" fmla="*/ 1030 h 10"/>
                <a:gd name="T38" fmla="*/ 1955 w 13"/>
                <a:gd name="T39" fmla="*/ 1030 h 10"/>
                <a:gd name="T40" fmla="*/ 1842 w 13"/>
                <a:gd name="T41" fmla="*/ 448 h 10"/>
                <a:gd name="T42" fmla="*/ 1364 w 13"/>
                <a:gd name="T43" fmla="*/ 0 h 10"/>
                <a:gd name="T44" fmla="*/ 1193 w 13"/>
                <a:gd name="T45" fmla="*/ 0 h 10"/>
                <a:gd name="T46" fmla="*/ 591 w 13"/>
                <a:gd name="T47" fmla="*/ 0 h 10"/>
                <a:gd name="T48" fmla="*/ 150 w 13"/>
                <a:gd name="T49" fmla="*/ 338 h 10"/>
                <a:gd name="T50" fmla="*/ 150 w 13"/>
                <a:gd name="T51" fmla="*/ 338 h 10"/>
                <a:gd name="T52" fmla="*/ 346 w 13"/>
                <a:gd name="T53" fmla="*/ 899 h 10"/>
                <a:gd name="T54" fmla="*/ 798 w 13"/>
                <a:gd name="T55" fmla="*/ 1339 h 10"/>
                <a:gd name="T56" fmla="*/ 798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6" y="8"/>
                    <a:pt x="6" y="8"/>
                    <a:pt x="6" y="8"/>
                  </a:cubicBezTo>
                  <a:cubicBezTo>
                    <a:pt x="4" y="7"/>
                    <a:pt x="3" y="7"/>
                    <a:pt x="2" y="6"/>
                  </a:cubicBezTo>
                  <a:cubicBezTo>
                    <a:pt x="2" y="5"/>
                    <a:pt x="2" y="4"/>
                    <a:pt x="2" y="3"/>
                  </a:cubicBezTo>
                  <a:cubicBezTo>
                    <a:pt x="2" y="3"/>
                    <a:pt x="2" y="3"/>
                    <a:pt x="2" y="3"/>
                  </a:cubicBezTo>
                  <a:cubicBezTo>
                    <a:pt x="2" y="2"/>
                    <a:pt x="3" y="1"/>
                    <a:pt x="4" y="1"/>
                  </a:cubicBezTo>
                  <a:cubicBezTo>
                    <a:pt x="5" y="1"/>
                    <a:pt x="7" y="1"/>
                    <a:pt x="8" y="1"/>
                  </a:cubicBezTo>
                  <a:cubicBezTo>
                    <a:pt x="8" y="1"/>
                    <a:pt x="8" y="1"/>
                    <a:pt x="8" y="1"/>
                  </a:cubicBezTo>
                  <a:cubicBezTo>
                    <a:pt x="10" y="2"/>
                    <a:pt x="11" y="3"/>
                    <a:pt x="11" y="4"/>
                  </a:cubicBezTo>
                  <a:cubicBezTo>
                    <a:pt x="12" y="5"/>
                    <a:pt x="12" y="6"/>
                    <a:pt x="12" y="7"/>
                  </a:cubicBezTo>
                  <a:cubicBezTo>
                    <a:pt x="12" y="7"/>
                    <a:pt x="12" y="7"/>
                    <a:pt x="12" y="7"/>
                  </a:cubicBezTo>
                  <a:cubicBezTo>
                    <a:pt x="12" y="8"/>
                    <a:pt x="11" y="8"/>
                    <a:pt x="10" y="8"/>
                  </a:cubicBezTo>
                  <a:cubicBezTo>
                    <a:pt x="9" y="9"/>
                    <a:pt x="7" y="9"/>
                    <a:pt x="6" y="8"/>
                  </a:cubicBezTo>
                  <a:cubicBezTo>
                    <a:pt x="6" y="8"/>
                    <a:pt x="6" y="8"/>
                    <a:pt x="6" y="8"/>
                  </a:cubicBezTo>
                  <a:cubicBezTo>
                    <a:pt x="5" y="9"/>
                    <a:pt x="5" y="9"/>
                    <a:pt x="5" y="9"/>
                  </a:cubicBezTo>
                  <a:cubicBezTo>
                    <a:pt x="5" y="9"/>
                    <a:pt x="5" y="9"/>
                    <a:pt x="5" y="9"/>
                  </a:cubicBezTo>
                  <a:cubicBezTo>
                    <a:pt x="5" y="9"/>
                    <a:pt x="5" y="9"/>
                    <a:pt x="5" y="9"/>
                  </a:cubicBezTo>
                  <a:cubicBezTo>
                    <a:pt x="7" y="10"/>
                    <a:pt x="9" y="10"/>
                    <a:pt x="10" y="9"/>
                  </a:cubicBezTo>
                  <a:cubicBezTo>
                    <a:pt x="11" y="9"/>
                    <a:pt x="12" y="8"/>
                    <a:pt x="13" y="7"/>
                  </a:cubicBezTo>
                  <a:cubicBezTo>
                    <a:pt x="13" y="7"/>
                    <a:pt x="13" y="7"/>
                    <a:pt x="13" y="7"/>
                  </a:cubicBezTo>
                  <a:cubicBezTo>
                    <a:pt x="13" y="6"/>
                    <a:pt x="13" y="4"/>
                    <a:pt x="12" y="3"/>
                  </a:cubicBezTo>
                  <a:cubicBezTo>
                    <a:pt x="12" y="2"/>
                    <a:pt x="10" y="1"/>
                    <a:pt x="9" y="0"/>
                  </a:cubicBezTo>
                  <a:cubicBezTo>
                    <a:pt x="9" y="0"/>
                    <a:pt x="8" y="0"/>
                    <a:pt x="8" y="0"/>
                  </a:cubicBezTo>
                  <a:cubicBezTo>
                    <a:pt x="7" y="0"/>
                    <a:pt x="5" y="0"/>
                    <a:pt x="4" y="0"/>
                  </a:cubicBezTo>
                  <a:cubicBezTo>
                    <a:pt x="3" y="0"/>
                    <a:pt x="1" y="1"/>
                    <a:pt x="1" y="2"/>
                  </a:cubicBezTo>
                  <a:cubicBezTo>
                    <a:pt x="1" y="2"/>
                    <a:pt x="1" y="2"/>
                    <a:pt x="1" y="2"/>
                  </a:cubicBezTo>
                  <a:cubicBezTo>
                    <a:pt x="0" y="4"/>
                    <a:pt x="1" y="5"/>
                    <a:pt x="2" y="6"/>
                  </a:cubicBezTo>
                  <a:cubicBezTo>
                    <a:pt x="2" y="7"/>
                    <a:pt x="4" y="8"/>
                    <a:pt x="5"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7" name="Freeform 468"/>
            <p:cNvSpPr>
              <a:spLocks noChangeArrowheads="1"/>
            </p:cNvSpPr>
            <p:nvPr/>
          </p:nvSpPr>
          <p:spPr bwMode="auto">
            <a:xfrm>
              <a:off x="1105" y="1318"/>
              <a:ext cx="28" cy="23"/>
            </a:xfrm>
            <a:custGeom>
              <a:avLst/>
              <a:gdLst>
                <a:gd name="T0" fmla="*/ 621 w 12"/>
                <a:gd name="T1" fmla="*/ 1339 h 10"/>
                <a:gd name="T2" fmla="*/ 0 w 12"/>
                <a:gd name="T3" fmla="*/ 448 h 10"/>
                <a:gd name="T4" fmla="*/ 1094 w 12"/>
                <a:gd name="T5" fmla="*/ 147 h 10"/>
                <a:gd name="T6" fmla="*/ 1801 w 12"/>
                <a:gd name="T7" fmla="*/ 1143 h 10"/>
                <a:gd name="T8" fmla="*/ 621 w 12"/>
                <a:gd name="T9" fmla="*/ 1339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0" y="3"/>
                  </a:cubicBezTo>
                  <a:cubicBezTo>
                    <a:pt x="1" y="1"/>
                    <a:pt x="4" y="0"/>
                    <a:pt x="7" y="1"/>
                  </a:cubicBezTo>
                  <a:cubicBezTo>
                    <a:pt x="10" y="3"/>
                    <a:pt x="12" y="5"/>
                    <a:pt x="11" y="8"/>
                  </a:cubicBezTo>
                  <a:cubicBezTo>
                    <a:pt x="10" y="10"/>
                    <a:pt x="7" y="10"/>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8" name="Freeform 469"/>
            <p:cNvSpPr>
              <a:spLocks noChangeArrowheads="1"/>
            </p:cNvSpPr>
            <p:nvPr/>
          </p:nvSpPr>
          <p:spPr bwMode="auto">
            <a:xfrm>
              <a:off x="1103" y="1318"/>
              <a:ext cx="30" cy="26"/>
            </a:xfrm>
            <a:custGeom>
              <a:avLst/>
              <a:gdLst>
                <a:gd name="T0" fmla="*/ 798 w 13"/>
                <a:gd name="T1" fmla="*/ 1558 h 11"/>
                <a:gd name="T2" fmla="*/ 798 w 13"/>
                <a:gd name="T3" fmla="*/ 1558 h 11"/>
                <a:gd name="T4" fmla="*/ 346 w 13"/>
                <a:gd name="T5" fmla="*/ 1028 h 11"/>
                <a:gd name="T6" fmla="*/ 346 w 13"/>
                <a:gd name="T7" fmla="*/ 532 h 11"/>
                <a:gd name="T8" fmla="*/ 346 w 13"/>
                <a:gd name="T9" fmla="*/ 532 h 11"/>
                <a:gd name="T10" fmla="*/ 591 w 13"/>
                <a:gd name="T11" fmla="*/ 369 h 11"/>
                <a:gd name="T12" fmla="*/ 1193 w 13"/>
                <a:gd name="T13" fmla="*/ 369 h 11"/>
                <a:gd name="T14" fmla="*/ 1193 w 13"/>
                <a:gd name="T15" fmla="*/ 369 h 11"/>
                <a:gd name="T16" fmla="*/ 1645 w 13"/>
                <a:gd name="T17" fmla="*/ 659 h 11"/>
                <a:gd name="T18" fmla="*/ 1842 w 13"/>
                <a:gd name="T19" fmla="*/ 1257 h 11"/>
                <a:gd name="T20" fmla="*/ 1842 w 13"/>
                <a:gd name="T21" fmla="*/ 1257 h 11"/>
                <a:gd name="T22" fmla="*/ 1502 w 13"/>
                <a:gd name="T23" fmla="*/ 1558 h 11"/>
                <a:gd name="T24" fmla="*/ 912 w 13"/>
                <a:gd name="T25" fmla="*/ 1558 h 11"/>
                <a:gd name="T26" fmla="*/ 798 w 13"/>
                <a:gd name="T27" fmla="*/ 1558 h 11"/>
                <a:gd name="T28" fmla="*/ 798 w 13"/>
                <a:gd name="T29" fmla="*/ 1558 h 11"/>
                <a:gd name="T30" fmla="*/ 798 w 13"/>
                <a:gd name="T31" fmla="*/ 1782 h 11"/>
                <a:gd name="T32" fmla="*/ 798 w 13"/>
                <a:gd name="T33" fmla="*/ 1782 h 11"/>
                <a:gd name="T34" fmla="*/ 1502 w 13"/>
                <a:gd name="T35" fmla="*/ 1782 h 11"/>
                <a:gd name="T36" fmla="*/ 1955 w 13"/>
                <a:gd name="T37" fmla="*/ 1402 h 11"/>
                <a:gd name="T38" fmla="*/ 1955 w 13"/>
                <a:gd name="T39" fmla="*/ 1402 h 11"/>
                <a:gd name="T40" fmla="*/ 1842 w 13"/>
                <a:gd name="T41" fmla="*/ 659 h 11"/>
                <a:gd name="T42" fmla="*/ 1364 w 13"/>
                <a:gd name="T43" fmla="*/ 156 h 11"/>
                <a:gd name="T44" fmla="*/ 1193 w 13"/>
                <a:gd name="T45" fmla="*/ 156 h 11"/>
                <a:gd name="T46" fmla="*/ 591 w 13"/>
                <a:gd name="T47" fmla="*/ 156 h 11"/>
                <a:gd name="T48" fmla="*/ 150 w 13"/>
                <a:gd name="T49" fmla="*/ 532 h 11"/>
                <a:gd name="T50" fmla="*/ 150 w 13"/>
                <a:gd name="T51" fmla="*/ 532 h 11"/>
                <a:gd name="T52" fmla="*/ 150 w 13"/>
                <a:gd name="T53" fmla="*/ 1257 h 11"/>
                <a:gd name="T54" fmla="*/ 798 w 13"/>
                <a:gd name="T55" fmla="*/ 1782 h 11"/>
                <a:gd name="T56" fmla="*/ 798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5"/>
                    <a:pt x="2" y="4"/>
                    <a:pt x="2" y="3"/>
                  </a:cubicBezTo>
                  <a:cubicBezTo>
                    <a:pt x="2" y="3"/>
                    <a:pt x="2" y="3"/>
                    <a:pt x="2" y="3"/>
                  </a:cubicBezTo>
                  <a:cubicBezTo>
                    <a:pt x="2" y="2"/>
                    <a:pt x="3" y="2"/>
                    <a:pt x="4" y="2"/>
                  </a:cubicBezTo>
                  <a:cubicBezTo>
                    <a:pt x="5" y="1"/>
                    <a:pt x="7" y="1"/>
                    <a:pt x="8" y="2"/>
                  </a:cubicBezTo>
                  <a:cubicBezTo>
                    <a:pt x="8" y="2"/>
                    <a:pt x="8" y="2"/>
                    <a:pt x="8" y="2"/>
                  </a:cubicBezTo>
                  <a:cubicBezTo>
                    <a:pt x="10" y="3"/>
                    <a:pt x="11" y="3"/>
                    <a:pt x="11" y="4"/>
                  </a:cubicBezTo>
                  <a:cubicBezTo>
                    <a:pt x="12" y="5"/>
                    <a:pt x="12" y="6"/>
                    <a:pt x="12" y="7"/>
                  </a:cubicBezTo>
                  <a:cubicBezTo>
                    <a:pt x="12" y="7"/>
                    <a:pt x="12" y="7"/>
                    <a:pt x="12" y="7"/>
                  </a:cubicBezTo>
                  <a:cubicBezTo>
                    <a:pt x="12" y="8"/>
                    <a:pt x="11" y="9"/>
                    <a:pt x="10" y="9"/>
                  </a:cubicBezTo>
                  <a:cubicBezTo>
                    <a:pt x="9" y="9"/>
                    <a:pt x="7" y="9"/>
                    <a:pt x="6" y="9"/>
                  </a:cubicBezTo>
                  <a:cubicBezTo>
                    <a:pt x="6" y="9"/>
                    <a:pt x="6" y="9"/>
                    <a:pt x="5" y="9"/>
                  </a:cubicBezTo>
                  <a:cubicBezTo>
                    <a:pt x="5" y="9"/>
                    <a:pt x="5" y="9"/>
                    <a:pt x="5" y="9"/>
                  </a:cubicBezTo>
                  <a:cubicBezTo>
                    <a:pt x="5" y="10"/>
                    <a:pt x="5" y="10"/>
                    <a:pt x="5" y="10"/>
                  </a:cubicBezTo>
                  <a:cubicBezTo>
                    <a:pt x="5" y="10"/>
                    <a:pt x="5" y="10"/>
                    <a:pt x="5" y="10"/>
                  </a:cubicBezTo>
                  <a:cubicBezTo>
                    <a:pt x="7" y="10"/>
                    <a:pt x="9" y="11"/>
                    <a:pt x="10" y="10"/>
                  </a:cubicBezTo>
                  <a:cubicBezTo>
                    <a:pt x="11" y="10"/>
                    <a:pt x="12" y="9"/>
                    <a:pt x="13" y="8"/>
                  </a:cubicBezTo>
                  <a:cubicBezTo>
                    <a:pt x="13" y="8"/>
                    <a:pt x="13" y="8"/>
                    <a:pt x="13" y="8"/>
                  </a:cubicBezTo>
                  <a:cubicBezTo>
                    <a:pt x="13" y="6"/>
                    <a:pt x="13" y="5"/>
                    <a:pt x="12" y="4"/>
                  </a:cubicBezTo>
                  <a:cubicBezTo>
                    <a:pt x="11" y="3"/>
                    <a:pt x="10" y="2"/>
                    <a:pt x="9" y="1"/>
                  </a:cubicBezTo>
                  <a:cubicBezTo>
                    <a:pt x="9" y="1"/>
                    <a:pt x="8" y="1"/>
                    <a:pt x="8" y="1"/>
                  </a:cubicBezTo>
                  <a:cubicBezTo>
                    <a:pt x="7" y="0"/>
                    <a:pt x="5" y="0"/>
                    <a:pt x="4" y="1"/>
                  </a:cubicBezTo>
                  <a:cubicBezTo>
                    <a:pt x="3" y="1"/>
                    <a:pt x="1" y="2"/>
                    <a:pt x="1" y="3"/>
                  </a:cubicBezTo>
                  <a:cubicBezTo>
                    <a:pt x="1" y="3"/>
                    <a:pt x="1" y="3"/>
                    <a:pt x="1" y="3"/>
                  </a:cubicBezTo>
                  <a:cubicBezTo>
                    <a:pt x="0" y="4"/>
                    <a:pt x="1" y="6"/>
                    <a:pt x="1" y="7"/>
                  </a:cubicBezTo>
                  <a:cubicBezTo>
                    <a:pt x="2" y="8"/>
                    <a:pt x="3" y="9"/>
                    <a:pt x="5"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09" name="Freeform 470"/>
            <p:cNvSpPr>
              <a:spLocks noChangeArrowheads="1"/>
            </p:cNvSpPr>
            <p:nvPr/>
          </p:nvSpPr>
          <p:spPr bwMode="auto">
            <a:xfrm>
              <a:off x="1131" y="1332"/>
              <a:ext cx="28" cy="26"/>
            </a:xfrm>
            <a:custGeom>
              <a:avLst/>
              <a:gdLst>
                <a:gd name="T0" fmla="*/ 621 w 12"/>
                <a:gd name="T1" fmla="*/ 1558 h 11"/>
                <a:gd name="T2" fmla="*/ 0 w 12"/>
                <a:gd name="T3" fmla="*/ 532 h 11"/>
                <a:gd name="T4" fmla="*/ 1094 w 12"/>
                <a:gd name="T5" fmla="*/ 369 h 11"/>
                <a:gd name="T6" fmla="*/ 1801 w 12"/>
                <a:gd name="T7" fmla="*/ 1402 h 11"/>
                <a:gd name="T8" fmla="*/ 621 w 12"/>
                <a:gd name="T9" fmla="*/ 1558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4" y="9"/>
                  </a:moveTo>
                  <a:cubicBezTo>
                    <a:pt x="1" y="8"/>
                    <a:pt x="0" y="5"/>
                    <a:pt x="0" y="3"/>
                  </a:cubicBezTo>
                  <a:cubicBezTo>
                    <a:pt x="1" y="1"/>
                    <a:pt x="4" y="0"/>
                    <a:pt x="7" y="2"/>
                  </a:cubicBezTo>
                  <a:cubicBezTo>
                    <a:pt x="11" y="3"/>
                    <a:pt x="12" y="6"/>
                    <a:pt x="11" y="8"/>
                  </a:cubicBezTo>
                  <a:cubicBezTo>
                    <a:pt x="10" y="10"/>
                    <a:pt x="7" y="11"/>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0" name="Freeform 471"/>
            <p:cNvSpPr>
              <a:spLocks noChangeArrowheads="1"/>
            </p:cNvSpPr>
            <p:nvPr/>
          </p:nvSpPr>
          <p:spPr bwMode="auto">
            <a:xfrm>
              <a:off x="1129" y="1332"/>
              <a:ext cx="30" cy="26"/>
            </a:xfrm>
            <a:custGeom>
              <a:avLst/>
              <a:gdLst>
                <a:gd name="T0" fmla="*/ 798 w 13"/>
                <a:gd name="T1" fmla="*/ 1558 h 11"/>
                <a:gd name="T2" fmla="*/ 798 w 13"/>
                <a:gd name="T3" fmla="*/ 1558 h 11"/>
                <a:gd name="T4" fmla="*/ 346 w 13"/>
                <a:gd name="T5" fmla="*/ 1028 h 11"/>
                <a:gd name="T6" fmla="*/ 346 w 13"/>
                <a:gd name="T7" fmla="*/ 659 h 11"/>
                <a:gd name="T8" fmla="*/ 346 w 13"/>
                <a:gd name="T9" fmla="*/ 532 h 11"/>
                <a:gd name="T10" fmla="*/ 591 w 13"/>
                <a:gd name="T11" fmla="*/ 369 h 11"/>
                <a:gd name="T12" fmla="*/ 1193 w 13"/>
                <a:gd name="T13" fmla="*/ 369 h 11"/>
                <a:gd name="T14" fmla="*/ 1193 w 13"/>
                <a:gd name="T15" fmla="*/ 369 h 11"/>
                <a:gd name="T16" fmla="*/ 1645 w 13"/>
                <a:gd name="T17" fmla="*/ 872 h 11"/>
                <a:gd name="T18" fmla="*/ 1842 w 13"/>
                <a:gd name="T19" fmla="*/ 1402 h 11"/>
                <a:gd name="T20" fmla="*/ 1842 w 13"/>
                <a:gd name="T21" fmla="*/ 1402 h 11"/>
                <a:gd name="T22" fmla="*/ 1502 w 13"/>
                <a:gd name="T23" fmla="*/ 1558 h 11"/>
                <a:gd name="T24" fmla="*/ 912 w 13"/>
                <a:gd name="T25" fmla="*/ 1558 h 11"/>
                <a:gd name="T26" fmla="*/ 798 w 13"/>
                <a:gd name="T27" fmla="*/ 1558 h 11"/>
                <a:gd name="T28" fmla="*/ 798 w 13"/>
                <a:gd name="T29" fmla="*/ 1558 h 11"/>
                <a:gd name="T30" fmla="*/ 798 w 13"/>
                <a:gd name="T31" fmla="*/ 1782 h 11"/>
                <a:gd name="T32" fmla="*/ 798 w 13"/>
                <a:gd name="T33" fmla="*/ 1782 h 11"/>
                <a:gd name="T34" fmla="*/ 1502 w 13"/>
                <a:gd name="T35" fmla="*/ 1782 h 11"/>
                <a:gd name="T36" fmla="*/ 1955 w 13"/>
                <a:gd name="T37" fmla="*/ 1402 h 11"/>
                <a:gd name="T38" fmla="*/ 1955 w 13"/>
                <a:gd name="T39" fmla="*/ 1402 h 11"/>
                <a:gd name="T40" fmla="*/ 1842 w 13"/>
                <a:gd name="T41" fmla="*/ 659 h 11"/>
                <a:gd name="T42" fmla="*/ 1364 w 13"/>
                <a:gd name="T43" fmla="*/ 156 h 11"/>
                <a:gd name="T44" fmla="*/ 1193 w 13"/>
                <a:gd name="T45" fmla="*/ 156 h 11"/>
                <a:gd name="T46" fmla="*/ 591 w 13"/>
                <a:gd name="T47" fmla="*/ 156 h 11"/>
                <a:gd name="T48" fmla="*/ 150 w 13"/>
                <a:gd name="T49" fmla="*/ 532 h 11"/>
                <a:gd name="T50" fmla="*/ 150 w 13"/>
                <a:gd name="T51" fmla="*/ 532 h 11"/>
                <a:gd name="T52" fmla="*/ 150 w 13"/>
                <a:gd name="T53" fmla="*/ 1257 h 11"/>
                <a:gd name="T54" fmla="*/ 798 w 13"/>
                <a:gd name="T55" fmla="*/ 1782 h 11"/>
                <a:gd name="T56" fmla="*/ 798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3" y="7"/>
                    <a:pt x="2" y="6"/>
                  </a:cubicBezTo>
                  <a:cubicBezTo>
                    <a:pt x="2" y="5"/>
                    <a:pt x="2" y="4"/>
                    <a:pt x="2" y="4"/>
                  </a:cubicBezTo>
                  <a:cubicBezTo>
                    <a:pt x="2" y="3"/>
                    <a:pt x="2" y="3"/>
                    <a:pt x="2" y="3"/>
                  </a:cubicBezTo>
                  <a:cubicBezTo>
                    <a:pt x="2" y="3"/>
                    <a:pt x="3" y="2"/>
                    <a:pt x="4" y="2"/>
                  </a:cubicBezTo>
                  <a:cubicBezTo>
                    <a:pt x="5" y="1"/>
                    <a:pt x="7" y="2"/>
                    <a:pt x="8" y="2"/>
                  </a:cubicBezTo>
                  <a:cubicBezTo>
                    <a:pt x="8" y="2"/>
                    <a:pt x="8" y="2"/>
                    <a:pt x="8" y="2"/>
                  </a:cubicBezTo>
                  <a:cubicBezTo>
                    <a:pt x="10" y="3"/>
                    <a:pt x="11" y="4"/>
                    <a:pt x="11" y="5"/>
                  </a:cubicBezTo>
                  <a:cubicBezTo>
                    <a:pt x="12" y="6"/>
                    <a:pt x="12" y="7"/>
                    <a:pt x="12" y="8"/>
                  </a:cubicBezTo>
                  <a:cubicBezTo>
                    <a:pt x="12" y="8"/>
                    <a:pt x="12" y="8"/>
                    <a:pt x="12" y="8"/>
                  </a:cubicBezTo>
                  <a:cubicBezTo>
                    <a:pt x="12" y="8"/>
                    <a:pt x="11" y="9"/>
                    <a:pt x="10" y="9"/>
                  </a:cubicBezTo>
                  <a:cubicBezTo>
                    <a:pt x="9" y="10"/>
                    <a:pt x="7" y="10"/>
                    <a:pt x="6" y="9"/>
                  </a:cubicBezTo>
                  <a:cubicBezTo>
                    <a:pt x="6" y="9"/>
                    <a:pt x="6" y="9"/>
                    <a:pt x="5" y="9"/>
                  </a:cubicBezTo>
                  <a:cubicBezTo>
                    <a:pt x="5" y="9"/>
                    <a:pt x="5" y="9"/>
                    <a:pt x="5" y="9"/>
                  </a:cubicBezTo>
                  <a:cubicBezTo>
                    <a:pt x="5" y="10"/>
                    <a:pt x="5" y="10"/>
                    <a:pt x="5" y="10"/>
                  </a:cubicBezTo>
                  <a:cubicBezTo>
                    <a:pt x="5" y="10"/>
                    <a:pt x="5" y="10"/>
                    <a:pt x="5" y="10"/>
                  </a:cubicBezTo>
                  <a:cubicBezTo>
                    <a:pt x="7" y="11"/>
                    <a:pt x="9" y="11"/>
                    <a:pt x="10" y="10"/>
                  </a:cubicBezTo>
                  <a:cubicBezTo>
                    <a:pt x="11" y="10"/>
                    <a:pt x="12" y="9"/>
                    <a:pt x="13" y="8"/>
                  </a:cubicBezTo>
                  <a:cubicBezTo>
                    <a:pt x="13" y="8"/>
                    <a:pt x="13" y="8"/>
                    <a:pt x="13" y="8"/>
                  </a:cubicBezTo>
                  <a:cubicBezTo>
                    <a:pt x="13" y="7"/>
                    <a:pt x="13" y="5"/>
                    <a:pt x="12" y="4"/>
                  </a:cubicBezTo>
                  <a:cubicBezTo>
                    <a:pt x="12" y="3"/>
                    <a:pt x="10" y="2"/>
                    <a:pt x="9" y="1"/>
                  </a:cubicBezTo>
                  <a:cubicBezTo>
                    <a:pt x="9" y="1"/>
                    <a:pt x="8" y="1"/>
                    <a:pt x="8" y="1"/>
                  </a:cubicBezTo>
                  <a:cubicBezTo>
                    <a:pt x="7" y="1"/>
                    <a:pt x="5" y="0"/>
                    <a:pt x="4" y="1"/>
                  </a:cubicBezTo>
                  <a:cubicBezTo>
                    <a:pt x="3" y="1"/>
                    <a:pt x="1" y="2"/>
                    <a:pt x="1" y="3"/>
                  </a:cubicBezTo>
                  <a:cubicBezTo>
                    <a:pt x="1" y="3"/>
                    <a:pt x="1" y="3"/>
                    <a:pt x="1" y="3"/>
                  </a:cubicBezTo>
                  <a:cubicBezTo>
                    <a:pt x="0" y="4"/>
                    <a:pt x="1" y="6"/>
                    <a:pt x="1" y="7"/>
                  </a:cubicBezTo>
                  <a:cubicBezTo>
                    <a:pt x="2" y="8"/>
                    <a:pt x="4" y="9"/>
                    <a:pt x="5"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1" name="Freeform 472"/>
            <p:cNvSpPr>
              <a:spLocks noChangeArrowheads="1"/>
            </p:cNvSpPr>
            <p:nvPr/>
          </p:nvSpPr>
          <p:spPr bwMode="auto">
            <a:xfrm>
              <a:off x="975" y="1209"/>
              <a:ext cx="29" cy="24"/>
            </a:xfrm>
            <a:custGeom>
              <a:avLst/>
              <a:gdLst>
                <a:gd name="T0" fmla="*/ 817 w 12"/>
                <a:gd name="T1" fmla="*/ 1757 h 10"/>
                <a:gd name="T2" fmla="*/ 0 w 12"/>
                <a:gd name="T3" fmla="*/ 564 h 10"/>
                <a:gd name="T4" fmla="*/ 1566 w 12"/>
                <a:gd name="T5" fmla="*/ 168 h 10"/>
                <a:gd name="T6" fmla="*/ 2214 w 12"/>
                <a:gd name="T7" fmla="*/ 1522 h 10"/>
                <a:gd name="T8" fmla="*/ 817 w 12"/>
                <a:gd name="T9" fmla="*/ 175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4" y="9"/>
                  </a:moveTo>
                  <a:cubicBezTo>
                    <a:pt x="1" y="8"/>
                    <a:pt x="0" y="5"/>
                    <a:pt x="0" y="3"/>
                  </a:cubicBezTo>
                  <a:cubicBezTo>
                    <a:pt x="1" y="1"/>
                    <a:pt x="5" y="0"/>
                    <a:pt x="8" y="1"/>
                  </a:cubicBezTo>
                  <a:cubicBezTo>
                    <a:pt x="11" y="3"/>
                    <a:pt x="12" y="5"/>
                    <a:pt x="11" y="8"/>
                  </a:cubicBezTo>
                  <a:cubicBezTo>
                    <a:pt x="11" y="10"/>
                    <a:pt x="7" y="10"/>
                    <a:pt x="4"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2" name="Freeform 473"/>
            <p:cNvSpPr>
              <a:spLocks noChangeArrowheads="1"/>
            </p:cNvSpPr>
            <p:nvPr/>
          </p:nvSpPr>
          <p:spPr bwMode="auto">
            <a:xfrm>
              <a:off x="973" y="1209"/>
              <a:ext cx="31" cy="24"/>
            </a:xfrm>
            <a:custGeom>
              <a:avLst/>
              <a:gdLst>
                <a:gd name="T0" fmla="*/ 937 w 13"/>
                <a:gd name="T1" fmla="*/ 1757 h 10"/>
                <a:gd name="T2" fmla="*/ 1068 w 13"/>
                <a:gd name="T3" fmla="*/ 1757 h 10"/>
                <a:gd name="T4" fmla="*/ 393 w 13"/>
                <a:gd name="T5" fmla="*/ 1135 h 10"/>
                <a:gd name="T6" fmla="*/ 393 w 13"/>
                <a:gd name="T7" fmla="*/ 564 h 10"/>
                <a:gd name="T8" fmla="*/ 393 w 13"/>
                <a:gd name="T9" fmla="*/ 564 h 10"/>
                <a:gd name="T10" fmla="*/ 773 w 13"/>
                <a:gd name="T11" fmla="*/ 403 h 10"/>
                <a:gd name="T12" fmla="*/ 1450 w 13"/>
                <a:gd name="T13" fmla="*/ 403 h 10"/>
                <a:gd name="T14" fmla="*/ 1450 w 13"/>
                <a:gd name="T15" fmla="*/ 403 h 10"/>
                <a:gd name="T16" fmla="*/ 2008 w 13"/>
                <a:gd name="T17" fmla="*/ 802 h 10"/>
                <a:gd name="T18" fmla="*/ 2234 w 13"/>
                <a:gd name="T19" fmla="*/ 1354 h 10"/>
                <a:gd name="T20" fmla="*/ 2234 w 13"/>
                <a:gd name="T21" fmla="*/ 1354 h 10"/>
                <a:gd name="T22" fmla="*/ 1843 w 13"/>
                <a:gd name="T23" fmla="*/ 1757 h 10"/>
                <a:gd name="T24" fmla="*/ 1068 w 13"/>
                <a:gd name="T25" fmla="*/ 1757 h 10"/>
                <a:gd name="T26" fmla="*/ 1068 w 13"/>
                <a:gd name="T27" fmla="*/ 1757 h 10"/>
                <a:gd name="T28" fmla="*/ 937 w 13"/>
                <a:gd name="T29" fmla="*/ 1757 h 10"/>
                <a:gd name="T30" fmla="*/ 937 w 13"/>
                <a:gd name="T31" fmla="*/ 1925 h 10"/>
                <a:gd name="T32" fmla="*/ 1068 w 13"/>
                <a:gd name="T33" fmla="*/ 1925 h 10"/>
                <a:gd name="T34" fmla="*/ 1843 w 13"/>
                <a:gd name="T35" fmla="*/ 1925 h 10"/>
                <a:gd name="T36" fmla="*/ 2389 w 13"/>
                <a:gd name="T37" fmla="*/ 1522 h 10"/>
                <a:gd name="T38" fmla="*/ 2389 w 13"/>
                <a:gd name="T39" fmla="*/ 1522 h 10"/>
                <a:gd name="T40" fmla="*/ 2234 w 13"/>
                <a:gd name="T41" fmla="*/ 802 h 10"/>
                <a:gd name="T42" fmla="*/ 1614 w 13"/>
                <a:gd name="T43" fmla="*/ 168 h 10"/>
                <a:gd name="T44" fmla="*/ 1450 w 13"/>
                <a:gd name="T45" fmla="*/ 168 h 10"/>
                <a:gd name="T46" fmla="*/ 773 w 13"/>
                <a:gd name="T47" fmla="*/ 168 h 10"/>
                <a:gd name="T48" fmla="*/ 165 w 13"/>
                <a:gd name="T49" fmla="*/ 564 h 10"/>
                <a:gd name="T50" fmla="*/ 165 w 13"/>
                <a:gd name="T51" fmla="*/ 564 h 10"/>
                <a:gd name="T52" fmla="*/ 393 w 13"/>
                <a:gd name="T53" fmla="*/ 1354 h 10"/>
                <a:gd name="T54" fmla="*/ 937 w 13"/>
                <a:gd name="T55" fmla="*/ 1925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6" y="9"/>
                    <a:pt x="6" y="9"/>
                    <a:pt x="6" y="9"/>
                  </a:cubicBezTo>
                  <a:cubicBezTo>
                    <a:pt x="4" y="8"/>
                    <a:pt x="3" y="7"/>
                    <a:pt x="2" y="6"/>
                  </a:cubicBezTo>
                  <a:cubicBezTo>
                    <a:pt x="2" y="5"/>
                    <a:pt x="2" y="4"/>
                    <a:pt x="2" y="3"/>
                  </a:cubicBezTo>
                  <a:cubicBezTo>
                    <a:pt x="2" y="3"/>
                    <a:pt x="2" y="3"/>
                    <a:pt x="2" y="3"/>
                  </a:cubicBezTo>
                  <a:cubicBezTo>
                    <a:pt x="2" y="2"/>
                    <a:pt x="3" y="2"/>
                    <a:pt x="4" y="2"/>
                  </a:cubicBezTo>
                  <a:cubicBezTo>
                    <a:pt x="5" y="1"/>
                    <a:pt x="7" y="1"/>
                    <a:pt x="8" y="2"/>
                  </a:cubicBezTo>
                  <a:cubicBezTo>
                    <a:pt x="8" y="2"/>
                    <a:pt x="8" y="2"/>
                    <a:pt x="8" y="2"/>
                  </a:cubicBezTo>
                  <a:cubicBezTo>
                    <a:pt x="10" y="3"/>
                    <a:pt x="11" y="3"/>
                    <a:pt x="11" y="4"/>
                  </a:cubicBezTo>
                  <a:cubicBezTo>
                    <a:pt x="12" y="5"/>
                    <a:pt x="12" y="6"/>
                    <a:pt x="12" y="7"/>
                  </a:cubicBezTo>
                  <a:cubicBezTo>
                    <a:pt x="12" y="7"/>
                    <a:pt x="12" y="7"/>
                    <a:pt x="12" y="7"/>
                  </a:cubicBezTo>
                  <a:cubicBezTo>
                    <a:pt x="12" y="8"/>
                    <a:pt x="11" y="9"/>
                    <a:pt x="10" y="9"/>
                  </a:cubicBezTo>
                  <a:cubicBezTo>
                    <a:pt x="9" y="9"/>
                    <a:pt x="7" y="9"/>
                    <a:pt x="6" y="9"/>
                  </a:cubicBezTo>
                  <a:cubicBezTo>
                    <a:pt x="6" y="9"/>
                    <a:pt x="6" y="9"/>
                    <a:pt x="6" y="9"/>
                  </a:cubicBezTo>
                  <a:cubicBezTo>
                    <a:pt x="5" y="9"/>
                    <a:pt x="5" y="9"/>
                    <a:pt x="5" y="9"/>
                  </a:cubicBezTo>
                  <a:cubicBezTo>
                    <a:pt x="5" y="10"/>
                    <a:pt x="5" y="10"/>
                    <a:pt x="5" y="10"/>
                  </a:cubicBezTo>
                  <a:cubicBezTo>
                    <a:pt x="5" y="10"/>
                    <a:pt x="5" y="10"/>
                    <a:pt x="6" y="10"/>
                  </a:cubicBezTo>
                  <a:cubicBezTo>
                    <a:pt x="7" y="10"/>
                    <a:pt x="9" y="10"/>
                    <a:pt x="10" y="10"/>
                  </a:cubicBezTo>
                  <a:cubicBezTo>
                    <a:pt x="11" y="10"/>
                    <a:pt x="12" y="9"/>
                    <a:pt x="13" y="8"/>
                  </a:cubicBezTo>
                  <a:cubicBezTo>
                    <a:pt x="13" y="8"/>
                    <a:pt x="13" y="8"/>
                    <a:pt x="13" y="8"/>
                  </a:cubicBezTo>
                  <a:cubicBezTo>
                    <a:pt x="13" y="6"/>
                    <a:pt x="13" y="5"/>
                    <a:pt x="12" y="4"/>
                  </a:cubicBezTo>
                  <a:cubicBezTo>
                    <a:pt x="12" y="3"/>
                    <a:pt x="10" y="2"/>
                    <a:pt x="9" y="1"/>
                  </a:cubicBezTo>
                  <a:cubicBezTo>
                    <a:pt x="9" y="1"/>
                    <a:pt x="9" y="1"/>
                    <a:pt x="8" y="1"/>
                  </a:cubicBezTo>
                  <a:cubicBezTo>
                    <a:pt x="7" y="0"/>
                    <a:pt x="5" y="0"/>
                    <a:pt x="4" y="1"/>
                  </a:cubicBezTo>
                  <a:cubicBezTo>
                    <a:pt x="3" y="1"/>
                    <a:pt x="1" y="2"/>
                    <a:pt x="1" y="3"/>
                  </a:cubicBezTo>
                  <a:cubicBezTo>
                    <a:pt x="1" y="3"/>
                    <a:pt x="1" y="3"/>
                    <a:pt x="1" y="3"/>
                  </a:cubicBezTo>
                  <a:cubicBezTo>
                    <a:pt x="0" y="4"/>
                    <a:pt x="1" y="6"/>
                    <a:pt x="2" y="7"/>
                  </a:cubicBezTo>
                  <a:cubicBezTo>
                    <a:pt x="2" y="8"/>
                    <a:pt x="4" y="9"/>
                    <a:pt x="5"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3" name="Freeform 474"/>
            <p:cNvSpPr>
              <a:spLocks noChangeArrowheads="1"/>
            </p:cNvSpPr>
            <p:nvPr/>
          </p:nvSpPr>
          <p:spPr bwMode="auto">
            <a:xfrm>
              <a:off x="989" y="1233"/>
              <a:ext cx="31" cy="23"/>
            </a:xfrm>
            <a:custGeom>
              <a:avLst/>
              <a:gdLst>
                <a:gd name="T0" fmla="*/ 937 w 13"/>
                <a:gd name="T1" fmla="*/ 1339 h 10"/>
                <a:gd name="T2" fmla="*/ 165 w 13"/>
                <a:gd name="T3" fmla="*/ 33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2"/>
                  </a:cubicBezTo>
                  <a:cubicBezTo>
                    <a:pt x="2" y="0"/>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4" name="Freeform 475"/>
            <p:cNvSpPr>
              <a:spLocks noChangeArrowheads="1"/>
            </p:cNvSpPr>
            <p:nvPr/>
          </p:nvSpPr>
          <p:spPr bwMode="auto">
            <a:xfrm>
              <a:off x="989" y="1233"/>
              <a:ext cx="31" cy="23"/>
            </a:xfrm>
            <a:custGeom>
              <a:avLst/>
              <a:gdLst>
                <a:gd name="T0" fmla="*/ 937 w 13"/>
                <a:gd name="T1" fmla="*/ 1339 h 10"/>
                <a:gd name="T2" fmla="*/ 937 w 13"/>
                <a:gd name="T3" fmla="*/ 1143 h 10"/>
                <a:gd name="T4" fmla="*/ 393 w 13"/>
                <a:gd name="T5" fmla="*/ 899 h 10"/>
                <a:gd name="T6" fmla="*/ 393 w 13"/>
                <a:gd name="T7" fmla="*/ 448 h 10"/>
                <a:gd name="T8" fmla="*/ 393 w 13"/>
                <a:gd name="T9" fmla="*/ 448 h 10"/>
                <a:gd name="T10" fmla="*/ 773 w 13"/>
                <a:gd name="T11" fmla="*/ 147 h 10"/>
                <a:gd name="T12" fmla="*/ 1450 w 13"/>
                <a:gd name="T13" fmla="*/ 147 h 10"/>
                <a:gd name="T14" fmla="*/ 1450 w 13"/>
                <a:gd name="T15" fmla="*/ 147 h 10"/>
                <a:gd name="T16" fmla="*/ 2008 w 13"/>
                <a:gd name="T17" fmla="*/ 582 h 10"/>
                <a:gd name="T18" fmla="*/ 2234 w 13"/>
                <a:gd name="T19" fmla="*/ 1030 h 10"/>
                <a:gd name="T20" fmla="*/ 2234 w 13"/>
                <a:gd name="T21" fmla="*/ 1030 h 10"/>
                <a:gd name="T22" fmla="*/ 1614 w 13"/>
                <a:gd name="T23" fmla="*/ 1143 h 10"/>
                <a:gd name="T24" fmla="*/ 1068 w 13"/>
                <a:gd name="T25" fmla="*/ 1143 h 10"/>
                <a:gd name="T26" fmla="*/ 937 w 13"/>
                <a:gd name="T27" fmla="*/ 1143 h 10"/>
                <a:gd name="T28" fmla="*/ 937 w 13"/>
                <a:gd name="T29" fmla="*/ 1339 h 10"/>
                <a:gd name="T30" fmla="*/ 937 w 13"/>
                <a:gd name="T31" fmla="*/ 1339 h 10"/>
                <a:gd name="T32" fmla="*/ 937 w 13"/>
                <a:gd name="T33" fmla="*/ 1339 h 10"/>
                <a:gd name="T34" fmla="*/ 1843 w 13"/>
                <a:gd name="T35" fmla="*/ 1339 h 10"/>
                <a:gd name="T36" fmla="*/ 2389 w 13"/>
                <a:gd name="T37" fmla="*/ 1030 h 10"/>
                <a:gd name="T38" fmla="*/ 2389 w 13"/>
                <a:gd name="T39" fmla="*/ 1030 h 10"/>
                <a:gd name="T40" fmla="*/ 2234 w 13"/>
                <a:gd name="T41" fmla="*/ 448 h 10"/>
                <a:gd name="T42" fmla="*/ 1450 w 13"/>
                <a:gd name="T43" fmla="*/ 0 h 10"/>
                <a:gd name="T44" fmla="*/ 1450 w 13"/>
                <a:gd name="T45" fmla="*/ 0 h 10"/>
                <a:gd name="T46" fmla="*/ 773 w 13"/>
                <a:gd name="T47" fmla="*/ 0 h 10"/>
                <a:gd name="T48" fmla="*/ 165 w 13"/>
                <a:gd name="T49" fmla="*/ 338 h 10"/>
                <a:gd name="T50" fmla="*/ 165 w 13"/>
                <a:gd name="T51" fmla="*/ 338 h 10"/>
                <a:gd name="T52" fmla="*/ 165 w 13"/>
                <a:gd name="T53" fmla="*/ 899 h 10"/>
                <a:gd name="T54" fmla="*/ 937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7"/>
                    <a:pt x="3" y="7"/>
                    <a:pt x="2" y="6"/>
                  </a:cubicBezTo>
                  <a:cubicBezTo>
                    <a:pt x="1" y="5"/>
                    <a:pt x="1" y="4"/>
                    <a:pt x="2" y="3"/>
                  </a:cubicBezTo>
                  <a:cubicBezTo>
                    <a:pt x="2" y="3"/>
                    <a:pt x="2" y="3"/>
                    <a:pt x="2" y="3"/>
                  </a:cubicBezTo>
                  <a:cubicBezTo>
                    <a:pt x="2" y="2"/>
                    <a:pt x="3" y="1"/>
                    <a:pt x="4" y="1"/>
                  </a:cubicBezTo>
                  <a:cubicBezTo>
                    <a:pt x="5" y="1"/>
                    <a:pt x="6" y="1"/>
                    <a:pt x="8" y="1"/>
                  </a:cubicBezTo>
                  <a:cubicBezTo>
                    <a:pt x="8" y="1"/>
                    <a:pt x="8" y="1"/>
                    <a:pt x="8" y="1"/>
                  </a:cubicBezTo>
                  <a:cubicBezTo>
                    <a:pt x="9" y="2"/>
                    <a:pt x="10" y="3"/>
                    <a:pt x="11" y="4"/>
                  </a:cubicBezTo>
                  <a:cubicBezTo>
                    <a:pt x="12" y="5"/>
                    <a:pt x="12" y="6"/>
                    <a:pt x="12" y="7"/>
                  </a:cubicBezTo>
                  <a:cubicBezTo>
                    <a:pt x="12" y="7"/>
                    <a:pt x="12" y="7"/>
                    <a:pt x="12" y="7"/>
                  </a:cubicBezTo>
                  <a:cubicBezTo>
                    <a:pt x="11" y="8"/>
                    <a:pt x="10" y="8"/>
                    <a:pt x="9" y="8"/>
                  </a:cubicBezTo>
                  <a:cubicBezTo>
                    <a:pt x="8" y="9"/>
                    <a:pt x="7" y="9"/>
                    <a:pt x="6" y="8"/>
                  </a:cubicBezTo>
                  <a:cubicBezTo>
                    <a:pt x="5" y="8"/>
                    <a:pt x="5" y="8"/>
                    <a:pt x="5" y="8"/>
                  </a:cubicBezTo>
                  <a:cubicBezTo>
                    <a:pt x="5" y="9"/>
                    <a:pt x="5" y="9"/>
                    <a:pt x="5" y="9"/>
                  </a:cubicBezTo>
                  <a:cubicBezTo>
                    <a:pt x="5" y="9"/>
                    <a:pt x="5" y="9"/>
                    <a:pt x="5" y="9"/>
                  </a:cubicBezTo>
                  <a:cubicBezTo>
                    <a:pt x="5" y="9"/>
                    <a:pt x="5" y="9"/>
                    <a:pt x="5" y="9"/>
                  </a:cubicBezTo>
                  <a:cubicBezTo>
                    <a:pt x="7" y="10"/>
                    <a:pt x="8" y="10"/>
                    <a:pt x="10" y="9"/>
                  </a:cubicBezTo>
                  <a:cubicBezTo>
                    <a:pt x="11" y="9"/>
                    <a:pt x="12" y="8"/>
                    <a:pt x="13" y="7"/>
                  </a:cubicBezTo>
                  <a:cubicBezTo>
                    <a:pt x="13" y="7"/>
                    <a:pt x="13" y="7"/>
                    <a:pt x="13" y="7"/>
                  </a:cubicBezTo>
                  <a:cubicBezTo>
                    <a:pt x="13" y="6"/>
                    <a:pt x="13" y="4"/>
                    <a:pt x="12" y="3"/>
                  </a:cubicBezTo>
                  <a:cubicBezTo>
                    <a:pt x="11" y="2"/>
                    <a:pt x="10" y="1"/>
                    <a:pt x="8" y="0"/>
                  </a:cubicBezTo>
                  <a:cubicBezTo>
                    <a:pt x="8" y="0"/>
                    <a:pt x="8" y="0"/>
                    <a:pt x="8" y="0"/>
                  </a:cubicBezTo>
                  <a:cubicBezTo>
                    <a:pt x="6" y="0"/>
                    <a:pt x="5" y="0"/>
                    <a:pt x="4" y="0"/>
                  </a:cubicBezTo>
                  <a:cubicBezTo>
                    <a:pt x="2" y="0"/>
                    <a:pt x="1" y="1"/>
                    <a:pt x="1" y="2"/>
                  </a:cubicBezTo>
                  <a:cubicBezTo>
                    <a:pt x="1" y="2"/>
                    <a:pt x="1" y="2"/>
                    <a:pt x="1" y="2"/>
                  </a:cubicBezTo>
                  <a:cubicBezTo>
                    <a:pt x="0" y="4"/>
                    <a:pt x="0" y="5"/>
                    <a:pt x="1" y="6"/>
                  </a:cubicBezTo>
                  <a:cubicBezTo>
                    <a:pt x="2" y="7"/>
                    <a:pt x="3" y="8"/>
                    <a:pt x="5"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5" name="Freeform 476"/>
            <p:cNvSpPr>
              <a:spLocks noChangeArrowheads="1"/>
            </p:cNvSpPr>
            <p:nvPr/>
          </p:nvSpPr>
          <p:spPr bwMode="auto">
            <a:xfrm>
              <a:off x="1067" y="1308"/>
              <a:ext cx="31" cy="24"/>
            </a:xfrm>
            <a:custGeom>
              <a:avLst/>
              <a:gdLst>
                <a:gd name="T0" fmla="*/ 937 w 13"/>
                <a:gd name="T1" fmla="*/ 1757 h 10"/>
                <a:gd name="T2" fmla="*/ 165 w 13"/>
                <a:gd name="T3" fmla="*/ 564 h 10"/>
                <a:gd name="T4" fmla="*/ 1450 w 13"/>
                <a:gd name="T5" fmla="*/ 168 h 10"/>
                <a:gd name="T6" fmla="*/ 2234 w 13"/>
                <a:gd name="T7" fmla="*/ 1354 h 10"/>
                <a:gd name="T8" fmla="*/ 937 w 13"/>
                <a:gd name="T9" fmla="*/ 1757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10"/>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6" name="Freeform 477"/>
            <p:cNvSpPr>
              <a:spLocks noChangeArrowheads="1"/>
            </p:cNvSpPr>
            <p:nvPr/>
          </p:nvSpPr>
          <p:spPr bwMode="auto">
            <a:xfrm>
              <a:off x="1067" y="1308"/>
              <a:ext cx="31" cy="24"/>
            </a:xfrm>
            <a:custGeom>
              <a:avLst/>
              <a:gdLst>
                <a:gd name="T0" fmla="*/ 937 w 13"/>
                <a:gd name="T1" fmla="*/ 1757 h 10"/>
                <a:gd name="T2" fmla="*/ 937 w 13"/>
                <a:gd name="T3" fmla="*/ 1522 h 10"/>
                <a:gd name="T4" fmla="*/ 393 w 13"/>
                <a:gd name="T5" fmla="*/ 1135 h 10"/>
                <a:gd name="T6" fmla="*/ 393 w 13"/>
                <a:gd name="T7" fmla="*/ 564 h 10"/>
                <a:gd name="T8" fmla="*/ 393 w 13"/>
                <a:gd name="T9" fmla="*/ 564 h 10"/>
                <a:gd name="T10" fmla="*/ 773 w 13"/>
                <a:gd name="T11" fmla="*/ 168 h 10"/>
                <a:gd name="T12" fmla="*/ 1450 w 13"/>
                <a:gd name="T13" fmla="*/ 403 h 10"/>
                <a:gd name="T14" fmla="*/ 1450 w 13"/>
                <a:gd name="T15" fmla="*/ 403 h 10"/>
                <a:gd name="T16" fmla="*/ 2008 w 13"/>
                <a:gd name="T17" fmla="*/ 802 h 10"/>
                <a:gd name="T18" fmla="*/ 2234 w 13"/>
                <a:gd name="T19" fmla="*/ 1354 h 10"/>
                <a:gd name="T20" fmla="*/ 2234 w 13"/>
                <a:gd name="T21" fmla="*/ 1354 h 10"/>
                <a:gd name="T22" fmla="*/ 1614 w 13"/>
                <a:gd name="T23" fmla="*/ 1757 h 10"/>
                <a:gd name="T24" fmla="*/ 1068 w 13"/>
                <a:gd name="T25" fmla="*/ 1757 h 10"/>
                <a:gd name="T26" fmla="*/ 937 w 13"/>
                <a:gd name="T27" fmla="*/ 1522 h 10"/>
                <a:gd name="T28" fmla="*/ 937 w 13"/>
                <a:gd name="T29" fmla="*/ 1757 h 10"/>
                <a:gd name="T30" fmla="*/ 937 w 13"/>
                <a:gd name="T31" fmla="*/ 1757 h 10"/>
                <a:gd name="T32" fmla="*/ 937 w 13"/>
                <a:gd name="T33" fmla="*/ 1925 h 10"/>
                <a:gd name="T34" fmla="*/ 1843 w 13"/>
                <a:gd name="T35" fmla="*/ 1925 h 10"/>
                <a:gd name="T36" fmla="*/ 2389 w 13"/>
                <a:gd name="T37" fmla="*/ 1522 h 10"/>
                <a:gd name="T38" fmla="*/ 2389 w 13"/>
                <a:gd name="T39" fmla="*/ 1354 h 10"/>
                <a:gd name="T40" fmla="*/ 2234 w 13"/>
                <a:gd name="T41" fmla="*/ 802 h 10"/>
                <a:gd name="T42" fmla="*/ 1614 w 13"/>
                <a:gd name="T43" fmla="*/ 168 h 10"/>
                <a:gd name="T44" fmla="*/ 1450 w 13"/>
                <a:gd name="T45" fmla="*/ 168 h 10"/>
                <a:gd name="T46" fmla="*/ 773 w 13"/>
                <a:gd name="T47" fmla="*/ 0 h 10"/>
                <a:gd name="T48" fmla="*/ 165 w 13"/>
                <a:gd name="T49" fmla="*/ 564 h 10"/>
                <a:gd name="T50" fmla="*/ 165 w 13"/>
                <a:gd name="T51" fmla="*/ 564 h 10"/>
                <a:gd name="T52" fmla="*/ 165 w 13"/>
                <a:gd name="T53" fmla="*/ 1354 h 10"/>
                <a:gd name="T54" fmla="*/ 937 w 13"/>
                <a:gd name="T55" fmla="*/ 1757 h 10"/>
                <a:gd name="T56" fmla="*/ 937 w 13"/>
                <a:gd name="T57" fmla="*/ 1757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3" y="7"/>
                    <a:pt x="2" y="6"/>
                  </a:cubicBezTo>
                  <a:cubicBezTo>
                    <a:pt x="2" y="5"/>
                    <a:pt x="1" y="4"/>
                    <a:pt x="2" y="3"/>
                  </a:cubicBezTo>
                  <a:cubicBezTo>
                    <a:pt x="2" y="3"/>
                    <a:pt x="2" y="3"/>
                    <a:pt x="2" y="3"/>
                  </a:cubicBezTo>
                  <a:cubicBezTo>
                    <a:pt x="2" y="2"/>
                    <a:pt x="3" y="2"/>
                    <a:pt x="4" y="1"/>
                  </a:cubicBezTo>
                  <a:cubicBezTo>
                    <a:pt x="5" y="1"/>
                    <a:pt x="6" y="1"/>
                    <a:pt x="8" y="2"/>
                  </a:cubicBezTo>
                  <a:cubicBezTo>
                    <a:pt x="8" y="2"/>
                    <a:pt x="8" y="2"/>
                    <a:pt x="8" y="2"/>
                  </a:cubicBezTo>
                  <a:cubicBezTo>
                    <a:pt x="10" y="2"/>
                    <a:pt x="11" y="3"/>
                    <a:pt x="11" y="4"/>
                  </a:cubicBezTo>
                  <a:cubicBezTo>
                    <a:pt x="12" y="5"/>
                    <a:pt x="12" y="6"/>
                    <a:pt x="12" y="7"/>
                  </a:cubicBezTo>
                  <a:cubicBezTo>
                    <a:pt x="12" y="7"/>
                    <a:pt x="12" y="7"/>
                    <a:pt x="12" y="7"/>
                  </a:cubicBezTo>
                  <a:cubicBezTo>
                    <a:pt x="11" y="8"/>
                    <a:pt x="11" y="9"/>
                    <a:pt x="9" y="9"/>
                  </a:cubicBezTo>
                  <a:cubicBezTo>
                    <a:pt x="8" y="9"/>
                    <a:pt x="7" y="9"/>
                    <a:pt x="6" y="9"/>
                  </a:cubicBezTo>
                  <a:cubicBezTo>
                    <a:pt x="6" y="9"/>
                    <a:pt x="5" y="9"/>
                    <a:pt x="5" y="8"/>
                  </a:cubicBezTo>
                  <a:cubicBezTo>
                    <a:pt x="5" y="9"/>
                    <a:pt x="5" y="9"/>
                    <a:pt x="5" y="9"/>
                  </a:cubicBezTo>
                  <a:cubicBezTo>
                    <a:pt x="5" y="9"/>
                    <a:pt x="5" y="9"/>
                    <a:pt x="5" y="9"/>
                  </a:cubicBezTo>
                  <a:cubicBezTo>
                    <a:pt x="5" y="10"/>
                    <a:pt x="5" y="10"/>
                    <a:pt x="5" y="10"/>
                  </a:cubicBezTo>
                  <a:cubicBezTo>
                    <a:pt x="7" y="10"/>
                    <a:pt x="8" y="10"/>
                    <a:pt x="10" y="10"/>
                  </a:cubicBezTo>
                  <a:cubicBezTo>
                    <a:pt x="11" y="10"/>
                    <a:pt x="12" y="9"/>
                    <a:pt x="13" y="8"/>
                  </a:cubicBezTo>
                  <a:cubicBezTo>
                    <a:pt x="13" y="7"/>
                    <a:pt x="13" y="7"/>
                    <a:pt x="13" y="7"/>
                  </a:cubicBezTo>
                  <a:cubicBezTo>
                    <a:pt x="13" y="6"/>
                    <a:pt x="13" y="5"/>
                    <a:pt x="12" y="4"/>
                  </a:cubicBezTo>
                  <a:cubicBezTo>
                    <a:pt x="11" y="2"/>
                    <a:pt x="10" y="1"/>
                    <a:pt x="9" y="1"/>
                  </a:cubicBezTo>
                  <a:cubicBezTo>
                    <a:pt x="8" y="1"/>
                    <a:pt x="8" y="1"/>
                    <a:pt x="8" y="1"/>
                  </a:cubicBezTo>
                  <a:cubicBezTo>
                    <a:pt x="7" y="0"/>
                    <a:pt x="5" y="0"/>
                    <a:pt x="4" y="0"/>
                  </a:cubicBezTo>
                  <a:cubicBezTo>
                    <a:pt x="2" y="1"/>
                    <a:pt x="1" y="1"/>
                    <a:pt x="1" y="3"/>
                  </a:cubicBezTo>
                  <a:cubicBezTo>
                    <a:pt x="1" y="3"/>
                    <a:pt x="1" y="3"/>
                    <a:pt x="1" y="3"/>
                  </a:cubicBezTo>
                  <a:cubicBezTo>
                    <a:pt x="0" y="4"/>
                    <a:pt x="1" y="5"/>
                    <a:pt x="1" y="7"/>
                  </a:cubicBezTo>
                  <a:cubicBezTo>
                    <a:pt x="2" y="8"/>
                    <a:pt x="3" y="9"/>
                    <a:pt x="5"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7" name="Freeform 478"/>
            <p:cNvSpPr>
              <a:spLocks noChangeArrowheads="1"/>
            </p:cNvSpPr>
            <p:nvPr/>
          </p:nvSpPr>
          <p:spPr bwMode="auto">
            <a:xfrm>
              <a:off x="1006" y="1254"/>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8" name="Freeform 479"/>
            <p:cNvSpPr>
              <a:spLocks noChangeArrowheads="1"/>
            </p:cNvSpPr>
            <p:nvPr/>
          </p:nvSpPr>
          <p:spPr bwMode="auto">
            <a:xfrm>
              <a:off x="1006" y="1254"/>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147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0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3"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1"/>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9"/>
                    <a:pt x="12" y="7"/>
                  </a:cubicBezTo>
                  <a:cubicBezTo>
                    <a:pt x="12" y="7"/>
                    <a:pt x="12" y="7"/>
                    <a:pt x="12" y="7"/>
                  </a:cubicBezTo>
                  <a:cubicBezTo>
                    <a:pt x="13" y="6"/>
                    <a:pt x="12"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19" name="Freeform 480"/>
            <p:cNvSpPr>
              <a:spLocks noChangeArrowheads="1"/>
            </p:cNvSpPr>
            <p:nvPr/>
          </p:nvSpPr>
          <p:spPr bwMode="auto">
            <a:xfrm>
              <a:off x="1025" y="1273"/>
              <a:ext cx="31" cy="26"/>
            </a:xfrm>
            <a:custGeom>
              <a:avLst/>
              <a:gdLst>
                <a:gd name="T0" fmla="*/ 937 w 13"/>
                <a:gd name="T1" fmla="*/ 1558 h 11"/>
                <a:gd name="T2" fmla="*/ 165 w 13"/>
                <a:gd name="T3" fmla="*/ 532 h 11"/>
                <a:gd name="T4" fmla="*/ 1450 w 13"/>
                <a:gd name="T5" fmla="*/ 369 h 11"/>
                <a:gd name="T6" fmla="*/ 2234 w 13"/>
                <a:gd name="T7" fmla="*/ 1402 h 11"/>
                <a:gd name="T8" fmla="*/ 937 w 13"/>
                <a:gd name="T9" fmla="*/ 1558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5" y="9"/>
                  </a:moveTo>
                  <a:cubicBezTo>
                    <a:pt x="2" y="8"/>
                    <a:pt x="0" y="5"/>
                    <a:pt x="1" y="3"/>
                  </a:cubicBezTo>
                  <a:cubicBezTo>
                    <a:pt x="2" y="1"/>
                    <a:pt x="5" y="0"/>
                    <a:pt x="8" y="2"/>
                  </a:cubicBezTo>
                  <a:cubicBezTo>
                    <a:pt x="11" y="3"/>
                    <a:pt x="13" y="6"/>
                    <a:pt x="12" y="8"/>
                  </a:cubicBezTo>
                  <a:cubicBezTo>
                    <a:pt x="11" y="10"/>
                    <a:pt x="8" y="11"/>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0" name="Freeform 481"/>
            <p:cNvSpPr>
              <a:spLocks noChangeArrowheads="1"/>
            </p:cNvSpPr>
            <p:nvPr/>
          </p:nvSpPr>
          <p:spPr bwMode="auto">
            <a:xfrm>
              <a:off x="1025" y="1273"/>
              <a:ext cx="31" cy="26"/>
            </a:xfrm>
            <a:custGeom>
              <a:avLst/>
              <a:gdLst>
                <a:gd name="T0" fmla="*/ 937 w 13"/>
                <a:gd name="T1" fmla="*/ 1558 h 11"/>
                <a:gd name="T2" fmla="*/ 937 w 13"/>
                <a:gd name="T3" fmla="*/ 1558 h 11"/>
                <a:gd name="T4" fmla="*/ 393 w 13"/>
                <a:gd name="T5" fmla="*/ 1028 h 11"/>
                <a:gd name="T6" fmla="*/ 165 w 13"/>
                <a:gd name="T7" fmla="*/ 532 h 11"/>
                <a:gd name="T8" fmla="*/ 165 w 13"/>
                <a:gd name="T9" fmla="*/ 532 h 11"/>
                <a:gd name="T10" fmla="*/ 773 w 13"/>
                <a:gd name="T11" fmla="*/ 369 h 11"/>
                <a:gd name="T12" fmla="*/ 1331 w 13"/>
                <a:gd name="T13" fmla="*/ 369 h 11"/>
                <a:gd name="T14" fmla="*/ 1450 w 13"/>
                <a:gd name="T15" fmla="*/ 369 h 11"/>
                <a:gd name="T16" fmla="*/ 2008 w 13"/>
                <a:gd name="T17" fmla="*/ 659 h 11"/>
                <a:gd name="T18" fmla="*/ 2008 w 13"/>
                <a:gd name="T19" fmla="*/ 1257 h 11"/>
                <a:gd name="T20" fmla="*/ 2008 w 13"/>
                <a:gd name="T21" fmla="*/ 1257 h 11"/>
                <a:gd name="T22" fmla="*/ 1614 w 13"/>
                <a:gd name="T23" fmla="*/ 1558 h 11"/>
                <a:gd name="T24" fmla="*/ 937 w 13"/>
                <a:gd name="T25" fmla="*/ 1558 h 11"/>
                <a:gd name="T26" fmla="*/ 937 w 13"/>
                <a:gd name="T27" fmla="*/ 1558 h 11"/>
                <a:gd name="T28" fmla="*/ 937 w 13"/>
                <a:gd name="T29" fmla="*/ 1558 h 11"/>
                <a:gd name="T30" fmla="*/ 937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937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4" y="8"/>
                    <a:pt x="2" y="7"/>
                    <a:pt x="2" y="6"/>
                  </a:cubicBezTo>
                  <a:cubicBezTo>
                    <a:pt x="1" y="5"/>
                    <a:pt x="1" y="4"/>
                    <a:pt x="1" y="3"/>
                  </a:cubicBezTo>
                  <a:cubicBezTo>
                    <a:pt x="1" y="3"/>
                    <a:pt x="1" y="3"/>
                    <a:pt x="1" y="3"/>
                  </a:cubicBezTo>
                  <a:cubicBezTo>
                    <a:pt x="2" y="3"/>
                    <a:pt x="3" y="2"/>
                    <a:pt x="4" y="2"/>
                  </a:cubicBezTo>
                  <a:cubicBezTo>
                    <a:pt x="5" y="1"/>
                    <a:pt x="6" y="1"/>
                    <a:pt x="7" y="2"/>
                  </a:cubicBezTo>
                  <a:cubicBezTo>
                    <a:pt x="8" y="2"/>
                    <a:pt x="8" y="2"/>
                    <a:pt x="8" y="2"/>
                  </a:cubicBezTo>
                  <a:cubicBezTo>
                    <a:pt x="9" y="3"/>
                    <a:pt x="10" y="4"/>
                    <a:pt x="11" y="4"/>
                  </a:cubicBezTo>
                  <a:cubicBezTo>
                    <a:pt x="12" y="5"/>
                    <a:pt x="12" y="6"/>
                    <a:pt x="11" y="7"/>
                  </a:cubicBezTo>
                  <a:cubicBezTo>
                    <a:pt x="11" y="7"/>
                    <a:pt x="11" y="7"/>
                    <a:pt x="11" y="7"/>
                  </a:cubicBezTo>
                  <a:cubicBezTo>
                    <a:pt x="11" y="8"/>
                    <a:pt x="10" y="9"/>
                    <a:pt x="9" y="9"/>
                  </a:cubicBezTo>
                  <a:cubicBezTo>
                    <a:pt x="8" y="9"/>
                    <a:pt x="7" y="9"/>
                    <a:pt x="5" y="9"/>
                  </a:cubicBezTo>
                  <a:cubicBezTo>
                    <a:pt x="5" y="9"/>
                    <a:pt x="5" y="9"/>
                    <a:pt x="5" y="9"/>
                  </a:cubicBezTo>
                  <a:cubicBezTo>
                    <a:pt x="5" y="9"/>
                    <a:pt x="5" y="9"/>
                    <a:pt x="5" y="9"/>
                  </a:cubicBezTo>
                  <a:cubicBezTo>
                    <a:pt x="5" y="10"/>
                    <a:pt x="5" y="10"/>
                    <a:pt x="5" y="10"/>
                  </a:cubicBezTo>
                  <a:cubicBezTo>
                    <a:pt x="5" y="10"/>
                    <a:pt x="5" y="10"/>
                    <a:pt x="5" y="10"/>
                  </a:cubicBezTo>
                  <a:cubicBezTo>
                    <a:pt x="6" y="10"/>
                    <a:pt x="8" y="11"/>
                    <a:pt x="9" y="10"/>
                  </a:cubicBezTo>
                  <a:cubicBezTo>
                    <a:pt x="11" y="10"/>
                    <a:pt x="12" y="9"/>
                    <a:pt x="12" y="8"/>
                  </a:cubicBezTo>
                  <a:cubicBezTo>
                    <a:pt x="12" y="8"/>
                    <a:pt x="12" y="8"/>
                    <a:pt x="12" y="8"/>
                  </a:cubicBezTo>
                  <a:cubicBezTo>
                    <a:pt x="13" y="6"/>
                    <a:pt x="13" y="5"/>
                    <a:pt x="12" y="4"/>
                  </a:cubicBezTo>
                  <a:cubicBezTo>
                    <a:pt x="11" y="3"/>
                    <a:pt x="10" y="2"/>
                    <a:pt x="8" y="1"/>
                  </a:cubicBezTo>
                  <a:cubicBezTo>
                    <a:pt x="8" y="1"/>
                    <a:pt x="8" y="1"/>
                    <a:pt x="8" y="1"/>
                  </a:cubicBezTo>
                  <a:cubicBezTo>
                    <a:pt x="6" y="0"/>
                    <a:pt x="5" y="0"/>
                    <a:pt x="3" y="1"/>
                  </a:cubicBezTo>
                  <a:cubicBezTo>
                    <a:pt x="2" y="1"/>
                    <a:pt x="1" y="2"/>
                    <a:pt x="0" y="3"/>
                  </a:cubicBezTo>
                  <a:cubicBezTo>
                    <a:pt x="0" y="3"/>
                    <a:pt x="0" y="3"/>
                    <a:pt x="0" y="3"/>
                  </a:cubicBezTo>
                  <a:cubicBezTo>
                    <a:pt x="0" y="4"/>
                    <a:pt x="0" y="6"/>
                    <a:pt x="1" y="7"/>
                  </a:cubicBezTo>
                  <a:cubicBezTo>
                    <a:pt x="2" y="8"/>
                    <a:pt x="3" y="9"/>
                    <a:pt x="5"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1" name="Freeform 482"/>
            <p:cNvSpPr>
              <a:spLocks noChangeArrowheads="1"/>
            </p:cNvSpPr>
            <p:nvPr/>
          </p:nvSpPr>
          <p:spPr bwMode="auto">
            <a:xfrm>
              <a:off x="1046" y="1292"/>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8"/>
                    <a:pt x="0" y="5"/>
                    <a:pt x="1" y="3"/>
                  </a:cubicBezTo>
                  <a:cubicBezTo>
                    <a:pt x="2" y="1"/>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2" name="Freeform 483"/>
            <p:cNvSpPr>
              <a:spLocks noChangeArrowheads="1"/>
            </p:cNvSpPr>
            <p:nvPr/>
          </p:nvSpPr>
          <p:spPr bwMode="auto">
            <a:xfrm>
              <a:off x="1046" y="1292"/>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338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147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4"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2"/>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9"/>
                    <a:pt x="12" y="7"/>
                  </a:cubicBezTo>
                  <a:cubicBezTo>
                    <a:pt x="12" y="7"/>
                    <a:pt x="12" y="7"/>
                    <a:pt x="12" y="7"/>
                  </a:cubicBezTo>
                  <a:cubicBezTo>
                    <a:pt x="13" y="6"/>
                    <a:pt x="12" y="5"/>
                    <a:pt x="12" y="3"/>
                  </a:cubicBezTo>
                  <a:cubicBezTo>
                    <a:pt x="11" y="2"/>
                    <a:pt x="10" y="1"/>
                    <a:pt x="8" y="1"/>
                  </a:cubicBezTo>
                  <a:cubicBezTo>
                    <a:pt x="8" y="1"/>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3" name="Freeform 484"/>
            <p:cNvSpPr>
              <a:spLocks noChangeArrowheads="1"/>
            </p:cNvSpPr>
            <p:nvPr/>
          </p:nvSpPr>
          <p:spPr bwMode="auto">
            <a:xfrm>
              <a:off x="1093" y="1325"/>
              <a:ext cx="31" cy="23"/>
            </a:xfrm>
            <a:custGeom>
              <a:avLst/>
              <a:gdLst>
                <a:gd name="T0" fmla="*/ 937 w 13"/>
                <a:gd name="T1" fmla="*/ 1143 h 10"/>
                <a:gd name="T2" fmla="*/ 165 w 13"/>
                <a:gd name="T3" fmla="*/ 338 h 10"/>
                <a:gd name="T4" fmla="*/ 1450 w 13"/>
                <a:gd name="T5" fmla="*/ 147 h 10"/>
                <a:gd name="T6" fmla="*/ 2234 w 13"/>
                <a:gd name="T7" fmla="*/ 1030 h 10"/>
                <a:gd name="T8" fmla="*/ 937 w 13"/>
                <a:gd name="T9" fmla="*/ 1143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8"/>
                  </a:moveTo>
                  <a:cubicBezTo>
                    <a:pt x="2" y="7"/>
                    <a:pt x="0" y="5"/>
                    <a:pt x="1" y="2"/>
                  </a:cubicBezTo>
                  <a:cubicBezTo>
                    <a:pt x="2" y="0"/>
                    <a:pt x="5" y="0"/>
                    <a:pt x="8" y="1"/>
                  </a:cubicBezTo>
                  <a:cubicBezTo>
                    <a:pt x="11" y="2"/>
                    <a:pt x="13" y="5"/>
                    <a:pt x="12" y="7"/>
                  </a:cubicBezTo>
                  <a:cubicBezTo>
                    <a:pt x="11" y="9"/>
                    <a:pt x="8" y="10"/>
                    <a:pt x="5" y="8"/>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4" name="Freeform 485"/>
            <p:cNvSpPr>
              <a:spLocks noChangeArrowheads="1"/>
            </p:cNvSpPr>
            <p:nvPr/>
          </p:nvSpPr>
          <p:spPr bwMode="auto">
            <a:xfrm>
              <a:off x="1093" y="1322"/>
              <a:ext cx="31" cy="26"/>
            </a:xfrm>
            <a:custGeom>
              <a:avLst/>
              <a:gdLst>
                <a:gd name="T0" fmla="*/ 937 w 13"/>
                <a:gd name="T1" fmla="*/ 1558 h 11"/>
                <a:gd name="T2" fmla="*/ 937 w 13"/>
                <a:gd name="T3" fmla="*/ 1558 h 11"/>
                <a:gd name="T4" fmla="*/ 393 w 13"/>
                <a:gd name="T5" fmla="*/ 1257 h 11"/>
                <a:gd name="T6" fmla="*/ 165 w 13"/>
                <a:gd name="T7" fmla="*/ 659 h 11"/>
                <a:gd name="T8" fmla="*/ 165 w 13"/>
                <a:gd name="T9" fmla="*/ 659 h 11"/>
                <a:gd name="T10" fmla="*/ 558 w 13"/>
                <a:gd name="T11" fmla="*/ 369 h 11"/>
                <a:gd name="T12" fmla="*/ 1331 w 13"/>
                <a:gd name="T13" fmla="*/ 369 h 11"/>
                <a:gd name="T14" fmla="*/ 1450 w 13"/>
                <a:gd name="T15" fmla="*/ 369 h 11"/>
                <a:gd name="T16" fmla="*/ 2008 w 13"/>
                <a:gd name="T17" fmla="*/ 872 h 11"/>
                <a:gd name="T18" fmla="*/ 2008 w 13"/>
                <a:gd name="T19" fmla="*/ 1402 h 11"/>
                <a:gd name="T20" fmla="*/ 2008 w 13"/>
                <a:gd name="T21" fmla="*/ 1402 h 11"/>
                <a:gd name="T22" fmla="*/ 1614 w 13"/>
                <a:gd name="T23" fmla="*/ 1558 h 11"/>
                <a:gd name="T24" fmla="*/ 937 w 13"/>
                <a:gd name="T25" fmla="*/ 1558 h 11"/>
                <a:gd name="T26" fmla="*/ 937 w 13"/>
                <a:gd name="T27" fmla="*/ 1558 h 11"/>
                <a:gd name="T28" fmla="*/ 937 w 13"/>
                <a:gd name="T29" fmla="*/ 1558 h 11"/>
                <a:gd name="T30" fmla="*/ 773 w 13"/>
                <a:gd name="T31" fmla="*/ 1782 h 11"/>
                <a:gd name="T32" fmla="*/ 937 w 13"/>
                <a:gd name="T33" fmla="*/ 1782 h 11"/>
                <a:gd name="T34" fmla="*/ 1614 w 13"/>
                <a:gd name="T35" fmla="*/ 1782 h 11"/>
                <a:gd name="T36" fmla="*/ 2234 w 13"/>
                <a:gd name="T37" fmla="*/ 1402 h 11"/>
                <a:gd name="T38" fmla="*/ 2234 w 13"/>
                <a:gd name="T39" fmla="*/ 1402 h 11"/>
                <a:gd name="T40" fmla="*/ 2234 w 13"/>
                <a:gd name="T41" fmla="*/ 659 h 11"/>
                <a:gd name="T42" fmla="*/ 1450 w 13"/>
                <a:gd name="T43" fmla="*/ 156 h 11"/>
                <a:gd name="T44" fmla="*/ 1450 w 13"/>
                <a:gd name="T45" fmla="*/ 156 h 11"/>
                <a:gd name="T46" fmla="*/ 558 w 13"/>
                <a:gd name="T47" fmla="*/ 156 h 11"/>
                <a:gd name="T48" fmla="*/ 0 w 13"/>
                <a:gd name="T49" fmla="*/ 532 h 11"/>
                <a:gd name="T50" fmla="*/ 0 w 13"/>
                <a:gd name="T51" fmla="*/ 532 h 11"/>
                <a:gd name="T52" fmla="*/ 165 w 13"/>
                <a:gd name="T53" fmla="*/ 1257 h 11"/>
                <a:gd name="T54" fmla="*/ 773 w 13"/>
                <a:gd name="T55" fmla="*/ 1782 h 11"/>
                <a:gd name="T56" fmla="*/ 937 w 13"/>
                <a:gd name="T57" fmla="*/ 1558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1"/>
                <a:gd name="T89" fmla="*/ 13 w 13"/>
                <a:gd name="T90" fmla="*/ 11 h 1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1">
                  <a:moveTo>
                    <a:pt x="5" y="9"/>
                  </a:moveTo>
                  <a:cubicBezTo>
                    <a:pt x="5" y="9"/>
                    <a:pt x="5" y="9"/>
                    <a:pt x="5" y="9"/>
                  </a:cubicBezTo>
                  <a:cubicBezTo>
                    <a:pt x="3" y="8"/>
                    <a:pt x="2" y="8"/>
                    <a:pt x="2" y="7"/>
                  </a:cubicBezTo>
                  <a:cubicBezTo>
                    <a:pt x="1" y="6"/>
                    <a:pt x="1" y="5"/>
                    <a:pt x="1" y="4"/>
                  </a:cubicBezTo>
                  <a:cubicBezTo>
                    <a:pt x="1" y="4"/>
                    <a:pt x="1" y="4"/>
                    <a:pt x="1" y="4"/>
                  </a:cubicBezTo>
                  <a:cubicBezTo>
                    <a:pt x="2" y="3"/>
                    <a:pt x="2" y="2"/>
                    <a:pt x="3" y="2"/>
                  </a:cubicBezTo>
                  <a:cubicBezTo>
                    <a:pt x="5" y="2"/>
                    <a:pt x="6" y="2"/>
                    <a:pt x="7" y="2"/>
                  </a:cubicBezTo>
                  <a:cubicBezTo>
                    <a:pt x="7" y="2"/>
                    <a:pt x="8" y="2"/>
                    <a:pt x="8" y="2"/>
                  </a:cubicBezTo>
                  <a:cubicBezTo>
                    <a:pt x="9" y="3"/>
                    <a:pt x="10" y="4"/>
                    <a:pt x="11" y="5"/>
                  </a:cubicBezTo>
                  <a:cubicBezTo>
                    <a:pt x="11" y="6"/>
                    <a:pt x="12" y="7"/>
                    <a:pt x="11" y="8"/>
                  </a:cubicBezTo>
                  <a:cubicBezTo>
                    <a:pt x="11" y="8"/>
                    <a:pt x="11" y="8"/>
                    <a:pt x="11" y="8"/>
                  </a:cubicBezTo>
                  <a:cubicBezTo>
                    <a:pt x="11" y="9"/>
                    <a:pt x="10" y="9"/>
                    <a:pt x="9" y="9"/>
                  </a:cubicBezTo>
                  <a:cubicBezTo>
                    <a:pt x="8" y="10"/>
                    <a:pt x="7" y="10"/>
                    <a:pt x="5" y="9"/>
                  </a:cubicBezTo>
                  <a:cubicBezTo>
                    <a:pt x="5" y="9"/>
                    <a:pt x="5" y="9"/>
                    <a:pt x="5" y="9"/>
                  </a:cubicBezTo>
                  <a:cubicBezTo>
                    <a:pt x="5" y="9"/>
                    <a:pt x="5" y="9"/>
                    <a:pt x="5" y="9"/>
                  </a:cubicBezTo>
                  <a:cubicBezTo>
                    <a:pt x="4" y="10"/>
                    <a:pt x="4" y="10"/>
                    <a:pt x="4" y="10"/>
                  </a:cubicBezTo>
                  <a:cubicBezTo>
                    <a:pt x="5" y="10"/>
                    <a:pt x="5" y="10"/>
                    <a:pt x="5" y="10"/>
                  </a:cubicBezTo>
                  <a:cubicBezTo>
                    <a:pt x="6" y="11"/>
                    <a:pt x="8" y="11"/>
                    <a:pt x="9" y="10"/>
                  </a:cubicBezTo>
                  <a:cubicBezTo>
                    <a:pt x="11" y="10"/>
                    <a:pt x="12" y="9"/>
                    <a:pt x="12" y="8"/>
                  </a:cubicBezTo>
                  <a:cubicBezTo>
                    <a:pt x="12" y="8"/>
                    <a:pt x="12" y="8"/>
                    <a:pt x="12" y="8"/>
                  </a:cubicBezTo>
                  <a:cubicBezTo>
                    <a:pt x="13" y="7"/>
                    <a:pt x="12" y="5"/>
                    <a:pt x="12" y="4"/>
                  </a:cubicBezTo>
                  <a:cubicBezTo>
                    <a:pt x="11" y="3"/>
                    <a:pt x="10" y="2"/>
                    <a:pt x="8" y="1"/>
                  </a:cubicBezTo>
                  <a:cubicBezTo>
                    <a:pt x="8" y="1"/>
                    <a:pt x="8" y="1"/>
                    <a:pt x="8" y="1"/>
                  </a:cubicBezTo>
                  <a:cubicBezTo>
                    <a:pt x="6" y="1"/>
                    <a:pt x="5" y="0"/>
                    <a:pt x="3" y="1"/>
                  </a:cubicBezTo>
                  <a:cubicBezTo>
                    <a:pt x="2" y="1"/>
                    <a:pt x="1" y="2"/>
                    <a:pt x="0" y="3"/>
                  </a:cubicBezTo>
                  <a:cubicBezTo>
                    <a:pt x="0" y="3"/>
                    <a:pt x="0" y="3"/>
                    <a:pt x="0" y="3"/>
                  </a:cubicBezTo>
                  <a:cubicBezTo>
                    <a:pt x="0" y="5"/>
                    <a:pt x="0" y="6"/>
                    <a:pt x="1" y="7"/>
                  </a:cubicBezTo>
                  <a:cubicBezTo>
                    <a:pt x="2" y="8"/>
                    <a:pt x="3" y="9"/>
                    <a:pt x="4" y="10"/>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5" name="Freeform 486"/>
            <p:cNvSpPr>
              <a:spLocks noChangeArrowheads="1"/>
            </p:cNvSpPr>
            <p:nvPr/>
          </p:nvSpPr>
          <p:spPr bwMode="auto">
            <a:xfrm>
              <a:off x="1119" y="1339"/>
              <a:ext cx="31" cy="23"/>
            </a:xfrm>
            <a:custGeom>
              <a:avLst/>
              <a:gdLst>
                <a:gd name="T0" fmla="*/ 937 w 13"/>
                <a:gd name="T1" fmla="*/ 1339 h 10"/>
                <a:gd name="T2" fmla="*/ 165 w 13"/>
                <a:gd name="T3" fmla="*/ 448 h 10"/>
                <a:gd name="T4" fmla="*/ 1450 w 13"/>
                <a:gd name="T5" fmla="*/ 147 h 10"/>
                <a:gd name="T6" fmla="*/ 2234 w 13"/>
                <a:gd name="T7" fmla="*/ 1030 h 10"/>
                <a:gd name="T8" fmla="*/ 937 w 13"/>
                <a:gd name="T9" fmla="*/ 1339 h 10"/>
                <a:gd name="T10" fmla="*/ 0 60000 65536"/>
                <a:gd name="T11" fmla="*/ 0 60000 65536"/>
                <a:gd name="T12" fmla="*/ 0 60000 65536"/>
                <a:gd name="T13" fmla="*/ 0 60000 65536"/>
                <a:gd name="T14" fmla="*/ 0 60000 65536"/>
                <a:gd name="T15" fmla="*/ 0 w 13"/>
                <a:gd name="T16" fmla="*/ 0 h 10"/>
                <a:gd name="T17" fmla="*/ 13 w 13"/>
                <a:gd name="T18" fmla="*/ 10 h 10"/>
              </a:gdLst>
              <a:ahLst/>
              <a:cxnLst>
                <a:cxn ang="T10">
                  <a:pos x="T0" y="T1"/>
                </a:cxn>
                <a:cxn ang="T11">
                  <a:pos x="T2" y="T3"/>
                </a:cxn>
                <a:cxn ang="T12">
                  <a:pos x="T4" y="T5"/>
                </a:cxn>
                <a:cxn ang="T13">
                  <a:pos x="T6" y="T7"/>
                </a:cxn>
                <a:cxn ang="T14">
                  <a:pos x="T8" y="T9"/>
                </a:cxn>
              </a:cxnLst>
              <a:rect l="T15" t="T16" r="T17" b="T18"/>
              <a:pathLst>
                <a:path w="13" h="10">
                  <a:moveTo>
                    <a:pt x="5" y="9"/>
                  </a:moveTo>
                  <a:cubicBezTo>
                    <a:pt x="2" y="7"/>
                    <a:pt x="0" y="5"/>
                    <a:pt x="1" y="3"/>
                  </a:cubicBezTo>
                  <a:cubicBezTo>
                    <a:pt x="2" y="0"/>
                    <a:pt x="5" y="0"/>
                    <a:pt x="8" y="1"/>
                  </a:cubicBezTo>
                  <a:cubicBezTo>
                    <a:pt x="11" y="2"/>
                    <a:pt x="13" y="5"/>
                    <a:pt x="12" y="7"/>
                  </a:cubicBezTo>
                  <a:cubicBezTo>
                    <a:pt x="11" y="9"/>
                    <a:pt x="8" y="10"/>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6" name="Freeform 487"/>
            <p:cNvSpPr>
              <a:spLocks noChangeArrowheads="1"/>
            </p:cNvSpPr>
            <p:nvPr/>
          </p:nvSpPr>
          <p:spPr bwMode="auto">
            <a:xfrm>
              <a:off x="1119" y="1339"/>
              <a:ext cx="31" cy="23"/>
            </a:xfrm>
            <a:custGeom>
              <a:avLst/>
              <a:gdLst>
                <a:gd name="T0" fmla="*/ 937 w 13"/>
                <a:gd name="T1" fmla="*/ 1339 h 10"/>
                <a:gd name="T2" fmla="*/ 937 w 13"/>
                <a:gd name="T3" fmla="*/ 1143 h 10"/>
                <a:gd name="T4" fmla="*/ 393 w 13"/>
                <a:gd name="T5" fmla="*/ 899 h 10"/>
                <a:gd name="T6" fmla="*/ 165 w 13"/>
                <a:gd name="T7" fmla="*/ 448 h 10"/>
                <a:gd name="T8" fmla="*/ 165 w 13"/>
                <a:gd name="T9" fmla="*/ 448 h 10"/>
                <a:gd name="T10" fmla="*/ 773 w 13"/>
                <a:gd name="T11" fmla="*/ 147 h 10"/>
                <a:gd name="T12" fmla="*/ 1331 w 13"/>
                <a:gd name="T13" fmla="*/ 147 h 10"/>
                <a:gd name="T14" fmla="*/ 1450 w 13"/>
                <a:gd name="T15" fmla="*/ 147 h 10"/>
                <a:gd name="T16" fmla="*/ 2008 w 13"/>
                <a:gd name="T17" fmla="*/ 582 h 10"/>
                <a:gd name="T18" fmla="*/ 2008 w 13"/>
                <a:gd name="T19" fmla="*/ 1030 h 10"/>
                <a:gd name="T20" fmla="*/ 2008 w 13"/>
                <a:gd name="T21" fmla="*/ 1030 h 10"/>
                <a:gd name="T22" fmla="*/ 1614 w 13"/>
                <a:gd name="T23" fmla="*/ 1339 h 10"/>
                <a:gd name="T24" fmla="*/ 937 w 13"/>
                <a:gd name="T25" fmla="*/ 1143 h 10"/>
                <a:gd name="T26" fmla="*/ 937 w 13"/>
                <a:gd name="T27" fmla="*/ 1143 h 10"/>
                <a:gd name="T28" fmla="*/ 937 w 13"/>
                <a:gd name="T29" fmla="*/ 1339 h 10"/>
                <a:gd name="T30" fmla="*/ 773 w 13"/>
                <a:gd name="T31" fmla="*/ 1339 h 10"/>
                <a:gd name="T32" fmla="*/ 937 w 13"/>
                <a:gd name="T33" fmla="*/ 1339 h 10"/>
                <a:gd name="T34" fmla="*/ 1614 w 13"/>
                <a:gd name="T35" fmla="*/ 1486 h 10"/>
                <a:gd name="T36" fmla="*/ 2234 w 13"/>
                <a:gd name="T37" fmla="*/ 1030 h 10"/>
                <a:gd name="T38" fmla="*/ 2234 w 13"/>
                <a:gd name="T39" fmla="*/ 1030 h 10"/>
                <a:gd name="T40" fmla="*/ 2234 w 13"/>
                <a:gd name="T41" fmla="*/ 448 h 10"/>
                <a:gd name="T42" fmla="*/ 1450 w 13"/>
                <a:gd name="T43" fmla="*/ 0 h 10"/>
                <a:gd name="T44" fmla="*/ 1450 w 13"/>
                <a:gd name="T45" fmla="*/ 0 h 10"/>
                <a:gd name="T46" fmla="*/ 558 w 13"/>
                <a:gd name="T47" fmla="*/ 0 h 10"/>
                <a:gd name="T48" fmla="*/ 0 w 13"/>
                <a:gd name="T49" fmla="*/ 338 h 10"/>
                <a:gd name="T50" fmla="*/ 0 w 13"/>
                <a:gd name="T51" fmla="*/ 448 h 10"/>
                <a:gd name="T52" fmla="*/ 165 w 13"/>
                <a:gd name="T53" fmla="*/ 899 h 10"/>
                <a:gd name="T54" fmla="*/ 773 w 13"/>
                <a:gd name="T55" fmla="*/ 1339 h 10"/>
                <a:gd name="T56" fmla="*/ 937 w 13"/>
                <a:gd name="T57" fmla="*/ 1339 h 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
                <a:gd name="T88" fmla="*/ 0 h 10"/>
                <a:gd name="T89" fmla="*/ 13 w 13"/>
                <a:gd name="T90" fmla="*/ 10 h 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 h="10">
                  <a:moveTo>
                    <a:pt x="5" y="9"/>
                  </a:moveTo>
                  <a:cubicBezTo>
                    <a:pt x="5" y="8"/>
                    <a:pt x="5" y="8"/>
                    <a:pt x="5" y="8"/>
                  </a:cubicBezTo>
                  <a:cubicBezTo>
                    <a:pt x="3" y="8"/>
                    <a:pt x="2" y="7"/>
                    <a:pt x="2" y="6"/>
                  </a:cubicBezTo>
                  <a:cubicBezTo>
                    <a:pt x="1" y="5"/>
                    <a:pt x="1" y="4"/>
                    <a:pt x="1" y="3"/>
                  </a:cubicBezTo>
                  <a:cubicBezTo>
                    <a:pt x="1" y="3"/>
                    <a:pt x="1" y="3"/>
                    <a:pt x="1" y="3"/>
                  </a:cubicBezTo>
                  <a:cubicBezTo>
                    <a:pt x="2" y="2"/>
                    <a:pt x="2" y="1"/>
                    <a:pt x="4" y="1"/>
                  </a:cubicBezTo>
                  <a:cubicBezTo>
                    <a:pt x="5" y="1"/>
                    <a:pt x="6" y="1"/>
                    <a:pt x="7" y="1"/>
                  </a:cubicBezTo>
                  <a:cubicBezTo>
                    <a:pt x="7" y="1"/>
                    <a:pt x="8" y="1"/>
                    <a:pt x="8" y="1"/>
                  </a:cubicBezTo>
                  <a:cubicBezTo>
                    <a:pt x="9" y="2"/>
                    <a:pt x="10" y="3"/>
                    <a:pt x="11" y="4"/>
                  </a:cubicBezTo>
                  <a:cubicBezTo>
                    <a:pt x="11" y="5"/>
                    <a:pt x="12" y="6"/>
                    <a:pt x="11" y="7"/>
                  </a:cubicBezTo>
                  <a:cubicBezTo>
                    <a:pt x="11" y="7"/>
                    <a:pt x="11" y="7"/>
                    <a:pt x="11" y="7"/>
                  </a:cubicBezTo>
                  <a:cubicBezTo>
                    <a:pt x="11" y="8"/>
                    <a:pt x="10" y="8"/>
                    <a:pt x="9" y="9"/>
                  </a:cubicBezTo>
                  <a:cubicBezTo>
                    <a:pt x="8" y="9"/>
                    <a:pt x="7" y="9"/>
                    <a:pt x="5" y="8"/>
                  </a:cubicBezTo>
                  <a:cubicBezTo>
                    <a:pt x="5" y="8"/>
                    <a:pt x="5" y="8"/>
                    <a:pt x="5" y="8"/>
                  </a:cubicBezTo>
                  <a:cubicBezTo>
                    <a:pt x="5" y="9"/>
                    <a:pt x="5" y="9"/>
                    <a:pt x="5" y="9"/>
                  </a:cubicBezTo>
                  <a:cubicBezTo>
                    <a:pt x="4" y="9"/>
                    <a:pt x="4" y="9"/>
                    <a:pt x="4" y="9"/>
                  </a:cubicBezTo>
                  <a:cubicBezTo>
                    <a:pt x="5" y="9"/>
                    <a:pt x="5" y="9"/>
                    <a:pt x="5" y="9"/>
                  </a:cubicBezTo>
                  <a:cubicBezTo>
                    <a:pt x="6" y="10"/>
                    <a:pt x="8" y="10"/>
                    <a:pt x="9" y="10"/>
                  </a:cubicBezTo>
                  <a:cubicBezTo>
                    <a:pt x="11" y="9"/>
                    <a:pt x="12" y="8"/>
                    <a:pt x="12" y="7"/>
                  </a:cubicBezTo>
                  <a:cubicBezTo>
                    <a:pt x="12" y="7"/>
                    <a:pt x="12" y="7"/>
                    <a:pt x="12" y="7"/>
                  </a:cubicBezTo>
                  <a:cubicBezTo>
                    <a:pt x="13" y="6"/>
                    <a:pt x="12" y="5"/>
                    <a:pt x="12" y="3"/>
                  </a:cubicBezTo>
                  <a:cubicBezTo>
                    <a:pt x="11" y="2"/>
                    <a:pt x="10" y="1"/>
                    <a:pt x="8" y="0"/>
                  </a:cubicBezTo>
                  <a:cubicBezTo>
                    <a:pt x="8" y="0"/>
                    <a:pt x="8" y="0"/>
                    <a:pt x="8" y="0"/>
                  </a:cubicBezTo>
                  <a:cubicBezTo>
                    <a:pt x="6" y="0"/>
                    <a:pt x="5" y="0"/>
                    <a:pt x="3" y="0"/>
                  </a:cubicBezTo>
                  <a:cubicBezTo>
                    <a:pt x="2" y="0"/>
                    <a:pt x="1" y="1"/>
                    <a:pt x="0" y="2"/>
                  </a:cubicBezTo>
                  <a:cubicBezTo>
                    <a:pt x="0" y="3"/>
                    <a:pt x="0" y="3"/>
                    <a:pt x="0" y="3"/>
                  </a:cubicBezTo>
                  <a:cubicBezTo>
                    <a:pt x="0" y="4"/>
                    <a:pt x="0" y="5"/>
                    <a:pt x="1" y="6"/>
                  </a:cubicBezTo>
                  <a:cubicBezTo>
                    <a:pt x="2" y="8"/>
                    <a:pt x="3" y="9"/>
                    <a:pt x="4" y="9"/>
                  </a:cubicBezTo>
                  <a:cubicBezTo>
                    <a:pt x="5" y="9"/>
                    <a:pt x="5" y="9"/>
                    <a:pt x="5" y="9"/>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7" name="Freeform 488"/>
            <p:cNvSpPr>
              <a:spLocks noChangeArrowheads="1"/>
            </p:cNvSpPr>
            <p:nvPr/>
          </p:nvSpPr>
          <p:spPr bwMode="auto">
            <a:xfrm>
              <a:off x="947" y="1150"/>
              <a:ext cx="24" cy="23"/>
            </a:xfrm>
            <a:custGeom>
              <a:avLst/>
              <a:gdLst>
                <a:gd name="T0" fmla="*/ 967 w 10"/>
                <a:gd name="T1" fmla="*/ 1486 h 10"/>
                <a:gd name="T2" fmla="*/ 0 w 10"/>
                <a:gd name="T3" fmla="*/ 777 h 10"/>
                <a:gd name="T4" fmla="*/ 967 w 10"/>
                <a:gd name="T5" fmla="*/ 0 h 10"/>
                <a:gd name="T6" fmla="*/ 1925 w 10"/>
                <a:gd name="T7" fmla="*/ 777 h 10"/>
                <a:gd name="T8" fmla="*/ 967 w 10"/>
                <a:gd name="T9" fmla="*/ 1486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3" y="10"/>
                    <a:pt x="0" y="8"/>
                    <a:pt x="0" y="5"/>
                  </a:cubicBezTo>
                  <a:cubicBezTo>
                    <a:pt x="0" y="2"/>
                    <a:pt x="2" y="0"/>
                    <a:pt x="5" y="0"/>
                  </a:cubicBezTo>
                  <a:cubicBezTo>
                    <a:pt x="7" y="0"/>
                    <a:pt x="9" y="2"/>
                    <a:pt x="10" y="5"/>
                  </a:cubicBezTo>
                  <a:cubicBezTo>
                    <a:pt x="10" y="8"/>
                    <a:pt x="8" y="10"/>
                    <a:pt x="5"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8" name="Freeform 489"/>
            <p:cNvSpPr>
              <a:spLocks noChangeArrowheads="1"/>
            </p:cNvSpPr>
            <p:nvPr/>
          </p:nvSpPr>
          <p:spPr bwMode="auto">
            <a:xfrm>
              <a:off x="947" y="1148"/>
              <a:ext cx="24" cy="28"/>
            </a:xfrm>
            <a:custGeom>
              <a:avLst/>
              <a:gdLst>
                <a:gd name="T0" fmla="*/ 967 w 10"/>
                <a:gd name="T1" fmla="*/ 1801 h 12"/>
                <a:gd name="T2" fmla="*/ 967 w 10"/>
                <a:gd name="T3" fmla="*/ 1801 h 12"/>
                <a:gd name="T4" fmla="*/ 802 w 10"/>
                <a:gd name="T5" fmla="*/ 1601 h 12"/>
                <a:gd name="T6" fmla="*/ 168 w 10"/>
                <a:gd name="T7" fmla="*/ 980 h 12"/>
                <a:gd name="T8" fmla="*/ 168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135 w 10"/>
                <a:gd name="T29" fmla="*/ 0 h 12"/>
                <a:gd name="T30" fmla="*/ 967 w 10"/>
                <a:gd name="T31" fmla="*/ 0 h 12"/>
                <a:gd name="T32" fmla="*/ 0 w 10"/>
                <a:gd name="T33" fmla="*/ 621 h 12"/>
                <a:gd name="T34" fmla="*/ 0 w 10"/>
                <a:gd name="T35" fmla="*/ 980 h 12"/>
                <a:gd name="T36" fmla="*/ 564 w 10"/>
                <a:gd name="T37" fmla="*/ 1801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6" y="0"/>
                  </a:cubicBezTo>
                  <a:cubicBezTo>
                    <a:pt x="6" y="0"/>
                    <a:pt x="5" y="0"/>
                    <a:pt x="5" y="0"/>
                  </a:cubicBezTo>
                  <a:cubicBezTo>
                    <a:pt x="3" y="0"/>
                    <a:pt x="1" y="2"/>
                    <a:pt x="0" y="4"/>
                  </a:cubicBezTo>
                  <a:cubicBezTo>
                    <a:pt x="0" y="4"/>
                    <a:pt x="0" y="5"/>
                    <a:pt x="0" y="6"/>
                  </a:cubicBezTo>
                  <a:cubicBezTo>
                    <a:pt x="0" y="9"/>
                    <a:pt x="1" y="11"/>
                    <a:pt x="3" y="11"/>
                  </a:cubicBezTo>
                  <a:cubicBezTo>
                    <a:pt x="4" y="12"/>
                    <a:pt x="5"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29" name="Freeform 490"/>
            <p:cNvSpPr>
              <a:spLocks noChangeArrowheads="1"/>
            </p:cNvSpPr>
            <p:nvPr/>
          </p:nvSpPr>
          <p:spPr bwMode="auto">
            <a:xfrm>
              <a:off x="966" y="1166"/>
              <a:ext cx="21" cy="26"/>
            </a:xfrm>
            <a:custGeom>
              <a:avLst/>
              <a:gdLst>
                <a:gd name="T0" fmla="*/ 828 w 9"/>
                <a:gd name="T1" fmla="*/ 1900 h 11"/>
                <a:gd name="T2" fmla="*/ 0 w 9"/>
                <a:gd name="T3" fmla="*/ 1028 h 11"/>
                <a:gd name="T4" fmla="*/ 828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9"/>
                    <a:pt x="0" y="6"/>
                  </a:cubicBezTo>
                  <a:cubicBezTo>
                    <a:pt x="0" y="3"/>
                    <a:pt x="2" y="0"/>
                    <a:pt x="5" y="0"/>
                  </a:cubicBezTo>
                  <a:cubicBezTo>
                    <a:pt x="7" y="0"/>
                    <a:pt x="9" y="2"/>
                    <a:pt x="9" y="5"/>
                  </a:cubicBezTo>
                  <a:cubicBezTo>
                    <a:pt x="9" y="8"/>
                    <a:pt x="7"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0" name="Freeform 491"/>
            <p:cNvSpPr>
              <a:spLocks noChangeArrowheads="1"/>
            </p:cNvSpPr>
            <p:nvPr/>
          </p:nvSpPr>
          <p:spPr bwMode="auto">
            <a:xfrm>
              <a:off x="963" y="1166"/>
              <a:ext cx="26" cy="26"/>
            </a:xfrm>
            <a:custGeom>
              <a:avLst/>
              <a:gdLst>
                <a:gd name="T0" fmla="*/ 1028 w 11"/>
                <a:gd name="T1" fmla="*/ 1900 h 11"/>
                <a:gd name="T2" fmla="*/ 1028 w 11"/>
                <a:gd name="T3" fmla="*/ 1782 h 11"/>
                <a:gd name="T4" fmla="*/ 659 w 11"/>
                <a:gd name="T5" fmla="*/ 1782 h 11"/>
                <a:gd name="T6" fmla="*/ 369 w 11"/>
                <a:gd name="T7" fmla="*/ 1028 h 11"/>
                <a:gd name="T8" fmla="*/ 369 w 11"/>
                <a:gd name="T9" fmla="*/ 659 h 11"/>
                <a:gd name="T10" fmla="*/ 1028 w 11"/>
                <a:gd name="T11" fmla="*/ 156 h 11"/>
                <a:gd name="T12" fmla="*/ 1257 w 11"/>
                <a:gd name="T13" fmla="*/ 156 h 11"/>
                <a:gd name="T14" fmla="*/ 1782 w 11"/>
                <a:gd name="T15" fmla="*/ 872 h 11"/>
                <a:gd name="T16" fmla="*/ 1558 w 11"/>
                <a:gd name="T17" fmla="*/ 1257 h 11"/>
                <a:gd name="T18" fmla="*/ 1028 w 11"/>
                <a:gd name="T19" fmla="*/ 1782 h 11"/>
                <a:gd name="T20" fmla="*/ 1028 w 11"/>
                <a:gd name="T21" fmla="*/ 1900 h 11"/>
                <a:gd name="T22" fmla="*/ 1028 w 11"/>
                <a:gd name="T23" fmla="*/ 1900 h 11"/>
                <a:gd name="T24" fmla="*/ 1782 w 11"/>
                <a:gd name="T25" fmla="*/ 1402 h 11"/>
                <a:gd name="T26" fmla="*/ 1900 w 11"/>
                <a:gd name="T27" fmla="*/ 872 h 11"/>
                <a:gd name="T28" fmla="*/ 1257 w 11"/>
                <a:gd name="T29" fmla="*/ 0 h 11"/>
                <a:gd name="T30" fmla="*/ 1028 w 11"/>
                <a:gd name="T31" fmla="*/ 0 h 11"/>
                <a:gd name="T32" fmla="*/ 156 w 11"/>
                <a:gd name="T33" fmla="*/ 532 h 11"/>
                <a:gd name="T34" fmla="*/ 156 w 11"/>
                <a:gd name="T35" fmla="*/ 1028 h 11"/>
                <a:gd name="T36" fmla="*/ 659 w 11"/>
                <a:gd name="T37" fmla="*/ 1900 h 11"/>
                <a:gd name="T38" fmla="*/ 1028 w 11"/>
                <a:gd name="T39" fmla="*/ 1900 h 11"/>
                <a:gd name="T40" fmla="*/ 1028 w 11"/>
                <a:gd name="T41" fmla="*/ 190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1"/>
                <a:gd name="T65" fmla="*/ 11 w 11"/>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1">
                  <a:moveTo>
                    <a:pt x="6" y="11"/>
                  </a:moveTo>
                  <a:cubicBezTo>
                    <a:pt x="6" y="10"/>
                    <a:pt x="6" y="10"/>
                    <a:pt x="6" y="10"/>
                  </a:cubicBezTo>
                  <a:cubicBezTo>
                    <a:pt x="5" y="10"/>
                    <a:pt x="5" y="10"/>
                    <a:pt x="4" y="10"/>
                  </a:cubicBezTo>
                  <a:cubicBezTo>
                    <a:pt x="3" y="10"/>
                    <a:pt x="2" y="8"/>
                    <a:pt x="2" y="6"/>
                  </a:cubicBezTo>
                  <a:cubicBezTo>
                    <a:pt x="2" y="5"/>
                    <a:pt x="2" y="4"/>
                    <a:pt x="2" y="4"/>
                  </a:cubicBezTo>
                  <a:cubicBezTo>
                    <a:pt x="3" y="2"/>
                    <a:pt x="4" y="1"/>
                    <a:pt x="6" y="1"/>
                  </a:cubicBezTo>
                  <a:cubicBezTo>
                    <a:pt x="6" y="1"/>
                    <a:pt x="6" y="1"/>
                    <a:pt x="7" y="1"/>
                  </a:cubicBezTo>
                  <a:cubicBezTo>
                    <a:pt x="8" y="1"/>
                    <a:pt x="10" y="3"/>
                    <a:pt x="10" y="5"/>
                  </a:cubicBezTo>
                  <a:cubicBezTo>
                    <a:pt x="10" y="6"/>
                    <a:pt x="10" y="7"/>
                    <a:pt x="9" y="7"/>
                  </a:cubicBezTo>
                  <a:cubicBezTo>
                    <a:pt x="9" y="9"/>
                    <a:pt x="7" y="10"/>
                    <a:pt x="6" y="10"/>
                  </a:cubicBezTo>
                  <a:cubicBezTo>
                    <a:pt x="6" y="11"/>
                    <a:pt x="6" y="11"/>
                    <a:pt x="6" y="11"/>
                  </a:cubicBezTo>
                  <a:cubicBezTo>
                    <a:pt x="6" y="11"/>
                    <a:pt x="6" y="11"/>
                    <a:pt x="6" y="11"/>
                  </a:cubicBezTo>
                  <a:cubicBezTo>
                    <a:pt x="8" y="11"/>
                    <a:pt x="10" y="10"/>
                    <a:pt x="10" y="8"/>
                  </a:cubicBezTo>
                  <a:cubicBezTo>
                    <a:pt x="11" y="7"/>
                    <a:pt x="11" y="6"/>
                    <a:pt x="11" y="5"/>
                  </a:cubicBezTo>
                  <a:cubicBezTo>
                    <a:pt x="11" y="3"/>
                    <a:pt x="9" y="1"/>
                    <a:pt x="7" y="0"/>
                  </a:cubicBezTo>
                  <a:cubicBezTo>
                    <a:pt x="7" y="0"/>
                    <a:pt x="6" y="0"/>
                    <a:pt x="6" y="0"/>
                  </a:cubicBezTo>
                  <a:cubicBezTo>
                    <a:pt x="3" y="0"/>
                    <a:pt x="2" y="1"/>
                    <a:pt x="1" y="3"/>
                  </a:cubicBezTo>
                  <a:cubicBezTo>
                    <a:pt x="1" y="4"/>
                    <a:pt x="0" y="5"/>
                    <a:pt x="1" y="6"/>
                  </a:cubicBezTo>
                  <a:cubicBezTo>
                    <a:pt x="1" y="8"/>
                    <a:pt x="2" y="10"/>
                    <a:pt x="4" y="11"/>
                  </a:cubicBezTo>
                  <a:cubicBezTo>
                    <a:pt x="5" y="11"/>
                    <a:pt x="5" y="11"/>
                    <a:pt x="6" y="11"/>
                  </a:cubicBezTo>
                  <a:cubicBezTo>
                    <a:pt x="6" y="11"/>
                    <a:pt x="6" y="11"/>
                    <a:pt x="6"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1" name="Freeform 492"/>
            <p:cNvSpPr>
              <a:spLocks noChangeArrowheads="1"/>
            </p:cNvSpPr>
            <p:nvPr/>
          </p:nvSpPr>
          <p:spPr bwMode="auto">
            <a:xfrm>
              <a:off x="1046" y="1218"/>
              <a:ext cx="21" cy="24"/>
            </a:xfrm>
            <a:custGeom>
              <a:avLst/>
              <a:gdLst>
                <a:gd name="T0" fmla="*/ 828 w 9"/>
                <a:gd name="T1" fmla="*/ 1925 h 10"/>
                <a:gd name="T2" fmla="*/ 0 w 9"/>
                <a:gd name="T3" fmla="*/ 967 h 10"/>
                <a:gd name="T4" fmla="*/ 621 w 9"/>
                <a:gd name="T5" fmla="*/ 0 h 10"/>
                <a:gd name="T6" fmla="*/ 1449 w 9"/>
                <a:gd name="T7" fmla="*/ 967 h 10"/>
                <a:gd name="T8" fmla="*/ 828 w 9"/>
                <a:gd name="T9" fmla="*/ 192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5" y="10"/>
                  </a:moveTo>
                  <a:cubicBezTo>
                    <a:pt x="2" y="10"/>
                    <a:pt x="0" y="8"/>
                    <a:pt x="0" y="5"/>
                  </a:cubicBezTo>
                  <a:cubicBezTo>
                    <a:pt x="0" y="2"/>
                    <a:pt x="2" y="0"/>
                    <a:pt x="4" y="0"/>
                  </a:cubicBezTo>
                  <a:cubicBezTo>
                    <a:pt x="7" y="0"/>
                    <a:pt x="9" y="2"/>
                    <a:pt x="9" y="5"/>
                  </a:cubicBezTo>
                  <a:cubicBezTo>
                    <a:pt x="9" y="8"/>
                    <a:pt x="7" y="10"/>
                    <a:pt x="5"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2" name="Freeform 493"/>
            <p:cNvSpPr>
              <a:spLocks noChangeArrowheads="1"/>
            </p:cNvSpPr>
            <p:nvPr/>
          </p:nvSpPr>
          <p:spPr bwMode="auto">
            <a:xfrm>
              <a:off x="1044" y="1216"/>
              <a:ext cx="26" cy="28"/>
            </a:xfrm>
            <a:custGeom>
              <a:avLst/>
              <a:gdLst>
                <a:gd name="T0" fmla="*/ 1028 w 11"/>
                <a:gd name="T1" fmla="*/ 1801 h 12"/>
                <a:gd name="T2" fmla="*/ 1028 w 11"/>
                <a:gd name="T3" fmla="*/ 1801 h 12"/>
                <a:gd name="T4" fmla="*/ 659 w 11"/>
                <a:gd name="T5" fmla="*/ 1801 h 12"/>
                <a:gd name="T6" fmla="*/ 156 w 11"/>
                <a:gd name="T7" fmla="*/ 980 h 12"/>
                <a:gd name="T8" fmla="*/ 369 w 11"/>
                <a:gd name="T9" fmla="*/ 621 h 12"/>
                <a:gd name="T10" fmla="*/ 872 w 11"/>
                <a:gd name="T11" fmla="*/ 152 h 12"/>
                <a:gd name="T12" fmla="*/ 1257 w 11"/>
                <a:gd name="T13" fmla="*/ 152 h 12"/>
                <a:gd name="T14" fmla="*/ 1782 w 11"/>
                <a:gd name="T15" fmla="*/ 980 h 12"/>
                <a:gd name="T16" fmla="*/ 1558 w 11"/>
                <a:gd name="T17" fmla="*/ 1307 h 12"/>
                <a:gd name="T18" fmla="*/ 1028 w 11"/>
                <a:gd name="T19" fmla="*/ 1801 h 12"/>
                <a:gd name="T20" fmla="*/ 1028 w 11"/>
                <a:gd name="T21" fmla="*/ 1801 h 12"/>
                <a:gd name="T22" fmla="*/ 1028 w 11"/>
                <a:gd name="T23" fmla="*/ 1932 h 12"/>
                <a:gd name="T24" fmla="*/ 1782 w 11"/>
                <a:gd name="T25" fmla="*/ 1307 h 12"/>
                <a:gd name="T26" fmla="*/ 1900 w 11"/>
                <a:gd name="T27" fmla="*/ 980 h 12"/>
                <a:gd name="T28" fmla="*/ 1257 w 11"/>
                <a:gd name="T29" fmla="*/ 0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1"/>
                  </a:moveTo>
                  <a:cubicBezTo>
                    <a:pt x="6" y="11"/>
                    <a:pt x="6" y="11"/>
                    <a:pt x="6" y="11"/>
                  </a:cubicBezTo>
                  <a:cubicBezTo>
                    <a:pt x="5" y="11"/>
                    <a:pt x="5" y="11"/>
                    <a:pt x="4" y="11"/>
                  </a:cubicBezTo>
                  <a:cubicBezTo>
                    <a:pt x="3" y="10"/>
                    <a:pt x="2" y="8"/>
                    <a:pt x="1" y="6"/>
                  </a:cubicBezTo>
                  <a:cubicBezTo>
                    <a:pt x="1" y="5"/>
                    <a:pt x="2" y="5"/>
                    <a:pt x="2" y="4"/>
                  </a:cubicBezTo>
                  <a:cubicBezTo>
                    <a:pt x="2" y="2"/>
                    <a:pt x="4" y="1"/>
                    <a:pt x="5" y="1"/>
                  </a:cubicBezTo>
                  <a:cubicBezTo>
                    <a:pt x="6" y="1"/>
                    <a:pt x="6" y="1"/>
                    <a:pt x="7" y="1"/>
                  </a:cubicBezTo>
                  <a:cubicBezTo>
                    <a:pt x="8" y="2"/>
                    <a:pt x="10" y="4"/>
                    <a:pt x="10" y="6"/>
                  </a:cubicBezTo>
                  <a:cubicBezTo>
                    <a:pt x="10" y="7"/>
                    <a:pt x="10" y="7"/>
                    <a:pt x="9" y="8"/>
                  </a:cubicBezTo>
                  <a:cubicBezTo>
                    <a:pt x="9" y="10"/>
                    <a:pt x="7" y="11"/>
                    <a:pt x="6" y="11"/>
                  </a:cubicBezTo>
                  <a:cubicBezTo>
                    <a:pt x="6" y="11"/>
                    <a:pt x="6" y="11"/>
                    <a:pt x="6" y="11"/>
                  </a:cubicBezTo>
                  <a:cubicBezTo>
                    <a:pt x="6" y="12"/>
                    <a:pt x="6" y="12"/>
                    <a:pt x="6" y="12"/>
                  </a:cubicBezTo>
                  <a:cubicBezTo>
                    <a:pt x="8" y="12"/>
                    <a:pt x="10" y="10"/>
                    <a:pt x="10" y="8"/>
                  </a:cubicBezTo>
                  <a:cubicBezTo>
                    <a:pt x="11" y="7"/>
                    <a:pt x="11" y="7"/>
                    <a:pt x="11" y="6"/>
                  </a:cubicBezTo>
                  <a:cubicBezTo>
                    <a:pt x="11" y="3"/>
                    <a:pt x="9" y="1"/>
                    <a:pt x="7" y="0"/>
                  </a:cubicBezTo>
                  <a:cubicBezTo>
                    <a:pt x="7" y="0"/>
                    <a:pt x="6" y="0"/>
                    <a:pt x="5" y="0"/>
                  </a:cubicBezTo>
                  <a:cubicBezTo>
                    <a:pt x="3" y="0"/>
                    <a:pt x="2" y="2"/>
                    <a:pt x="1" y="4"/>
                  </a:cubicBezTo>
                  <a:cubicBezTo>
                    <a:pt x="1" y="4"/>
                    <a:pt x="0" y="5"/>
                    <a:pt x="0" y="6"/>
                  </a:cubicBezTo>
                  <a:cubicBezTo>
                    <a:pt x="0" y="9"/>
                    <a:pt x="2" y="11"/>
                    <a:pt x="4" y="12"/>
                  </a:cubicBezTo>
                  <a:cubicBezTo>
                    <a:pt x="5" y="12"/>
                    <a:pt x="5" y="12"/>
                    <a:pt x="6" y="12"/>
                  </a:cubicBezTo>
                  <a:cubicBezTo>
                    <a:pt x="6" y="11"/>
                    <a:pt x="6" y="11"/>
                    <a:pt x="6"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3" name="Oval 494"/>
            <p:cNvSpPr>
              <a:spLocks noChangeArrowheads="1"/>
            </p:cNvSpPr>
            <p:nvPr/>
          </p:nvSpPr>
          <p:spPr bwMode="auto">
            <a:xfrm>
              <a:off x="985" y="1185"/>
              <a:ext cx="21" cy="24"/>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4" name="Freeform 495"/>
            <p:cNvSpPr>
              <a:spLocks noChangeArrowheads="1"/>
            </p:cNvSpPr>
            <p:nvPr/>
          </p:nvSpPr>
          <p:spPr bwMode="auto">
            <a:xfrm>
              <a:off x="982" y="1183"/>
              <a:ext cx="24" cy="28"/>
            </a:xfrm>
            <a:custGeom>
              <a:avLst/>
              <a:gdLst>
                <a:gd name="T0" fmla="*/ 967 w 10"/>
                <a:gd name="T1" fmla="*/ 1801 h 12"/>
                <a:gd name="T2" fmla="*/ 967 w 10"/>
                <a:gd name="T3" fmla="*/ 1801 h 12"/>
                <a:gd name="T4" fmla="*/ 802 w 10"/>
                <a:gd name="T5" fmla="*/ 1801 h 12"/>
                <a:gd name="T6" fmla="*/ 168 w 10"/>
                <a:gd name="T7" fmla="*/ 980 h 12"/>
                <a:gd name="T8" fmla="*/ 403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354 w 10"/>
                <a:gd name="T29" fmla="*/ 0 h 12"/>
                <a:gd name="T30" fmla="*/ 967 w 10"/>
                <a:gd name="T31" fmla="*/ 0 h 12"/>
                <a:gd name="T32" fmla="*/ 168 w 10"/>
                <a:gd name="T33" fmla="*/ 621 h 12"/>
                <a:gd name="T34" fmla="*/ 0 w 10"/>
                <a:gd name="T35" fmla="*/ 980 h 12"/>
                <a:gd name="T36" fmla="*/ 802 w 10"/>
                <a:gd name="T37" fmla="*/ 1932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5" y="11"/>
                    <a:pt x="4" y="11"/>
                  </a:cubicBezTo>
                  <a:cubicBezTo>
                    <a:pt x="3" y="10"/>
                    <a:pt x="1" y="8"/>
                    <a:pt x="1" y="6"/>
                  </a:cubicBezTo>
                  <a:cubicBezTo>
                    <a:pt x="1" y="5"/>
                    <a:pt x="1" y="5"/>
                    <a:pt x="2" y="4"/>
                  </a:cubicBezTo>
                  <a:cubicBezTo>
                    <a:pt x="2" y="2"/>
                    <a:pt x="4" y="1"/>
                    <a:pt x="5" y="1"/>
                  </a:cubicBezTo>
                  <a:cubicBezTo>
                    <a:pt x="6"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8" y="12"/>
                    <a:pt x="9" y="10"/>
                    <a:pt x="10" y="8"/>
                  </a:cubicBezTo>
                  <a:cubicBezTo>
                    <a:pt x="10" y="7"/>
                    <a:pt x="10" y="7"/>
                    <a:pt x="10" y="6"/>
                  </a:cubicBezTo>
                  <a:cubicBezTo>
                    <a:pt x="10" y="3"/>
                    <a:pt x="9" y="1"/>
                    <a:pt x="7" y="0"/>
                  </a:cubicBezTo>
                  <a:cubicBezTo>
                    <a:pt x="6" y="0"/>
                    <a:pt x="6" y="0"/>
                    <a:pt x="5" y="0"/>
                  </a:cubicBezTo>
                  <a:cubicBezTo>
                    <a:pt x="3" y="0"/>
                    <a:pt x="1" y="2"/>
                    <a:pt x="1" y="4"/>
                  </a:cubicBezTo>
                  <a:cubicBezTo>
                    <a:pt x="0" y="4"/>
                    <a:pt x="0" y="5"/>
                    <a:pt x="0" y="6"/>
                  </a:cubicBezTo>
                  <a:cubicBezTo>
                    <a:pt x="0" y="9"/>
                    <a:pt x="2" y="11"/>
                    <a:pt x="4" y="12"/>
                  </a:cubicBezTo>
                  <a:cubicBezTo>
                    <a:pt x="4" y="12"/>
                    <a:pt x="5"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5" name="Oval 496"/>
            <p:cNvSpPr>
              <a:spLocks noChangeArrowheads="1"/>
            </p:cNvSpPr>
            <p:nvPr/>
          </p:nvSpPr>
          <p:spPr bwMode="auto">
            <a:xfrm>
              <a:off x="1004" y="1199"/>
              <a:ext cx="21" cy="24"/>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6" name="Freeform 497"/>
            <p:cNvSpPr>
              <a:spLocks noChangeArrowheads="1"/>
            </p:cNvSpPr>
            <p:nvPr/>
          </p:nvSpPr>
          <p:spPr bwMode="auto">
            <a:xfrm>
              <a:off x="1004" y="1197"/>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899 w 10"/>
                <a:gd name="T29" fmla="*/ 0 h 12"/>
                <a:gd name="T30" fmla="*/ 777 w 10"/>
                <a:gd name="T31" fmla="*/ 0 h 12"/>
                <a:gd name="T32" fmla="*/ 0 w 10"/>
                <a:gd name="T33" fmla="*/ 621 h 12"/>
                <a:gd name="T34" fmla="*/ 0 w 10"/>
                <a:gd name="T35" fmla="*/ 980 h 12"/>
                <a:gd name="T36" fmla="*/ 448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4"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8" y="1"/>
                    <a:pt x="6" y="0"/>
                  </a:cubicBezTo>
                  <a:cubicBezTo>
                    <a:pt x="6" y="0"/>
                    <a:pt x="5" y="0"/>
                    <a:pt x="5" y="0"/>
                  </a:cubicBezTo>
                  <a:cubicBezTo>
                    <a:pt x="3" y="0"/>
                    <a:pt x="1" y="2"/>
                    <a:pt x="0" y="4"/>
                  </a:cubicBezTo>
                  <a:cubicBezTo>
                    <a:pt x="0" y="4"/>
                    <a:pt x="0" y="5"/>
                    <a:pt x="0" y="6"/>
                  </a:cubicBezTo>
                  <a:cubicBezTo>
                    <a:pt x="0" y="9"/>
                    <a:pt x="1" y="11"/>
                    <a:pt x="3" y="11"/>
                  </a:cubicBezTo>
                  <a:cubicBezTo>
                    <a:pt x="4" y="12"/>
                    <a:pt x="4"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7" name="Freeform 498"/>
            <p:cNvSpPr>
              <a:spLocks noChangeArrowheads="1"/>
            </p:cNvSpPr>
            <p:nvPr/>
          </p:nvSpPr>
          <p:spPr bwMode="auto">
            <a:xfrm>
              <a:off x="1025" y="1209"/>
              <a:ext cx="21" cy="26"/>
            </a:xfrm>
            <a:custGeom>
              <a:avLst/>
              <a:gdLst>
                <a:gd name="T0" fmla="*/ 828 w 9"/>
                <a:gd name="T1" fmla="*/ 1900 h 11"/>
                <a:gd name="T2" fmla="*/ 0 w 9"/>
                <a:gd name="T3" fmla="*/ 872 h 11"/>
                <a:gd name="T4" fmla="*/ 621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8"/>
                    <a:pt x="0" y="5"/>
                  </a:cubicBezTo>
                  <a:cubicBezTo>
                    <a:pt x="0" y="2"/>
                    <a:pt x="2" y="0"/>
                    <a:pt x="4" y="0"/>
                  </a:cubicBezTo>
                  <a:cubicBezTo>
                    <a:pt x="7" y="0"/>
                    <a:pt x="9" y="2"/>
                    <a:pt x="9" y="5"/>
                  </a:cubicBezTo>
                  <a:cubicBezTo>
                    <a:pt x="9" y="8"/>
                    <a:pt x="7"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8" name="Freeform 499"/>
            <p:cNvSpPr>
              <a:spLocks noChangeArrowheads="1"/>
            </p:cNvSpPr>
            <p:nvPr/>
          </p:nvSpPr>
          <p:spPr bwMode="auto">
            <a:xfrm>
              <a:off x="1022" y="1207"/>
              <a:ext cx="26" cy="28"/>
            </a:xfrm>
            <a:custGeom>
              <a:avLst/>
              <a:gdLst>
                <a:gd name="T0" fmla="*/ 1028 w 11"/>
                <a:gd name="T1" fmla="*/ 1932 h 12"/>
                <a:gd name="T2" fmla="*/ 1028 w 11"/>
                <a:gd name="T3" fmla="*/ 1801 h 12"/>
                <a:gd name="T4" fmla="*/ 659 w 11"/>
                <a:gd name="T5" fmla="*/ 1801 h 12"/>
                <a:gd name="T6" fmla="*/ 156 w 11"/>
                <a:gd name="T7" fmla="*/ 980 h 12"/>
                <a:gd name="T8" fmla="*/ 369 w 11"/>
                <a:gd name="T9" fmla="*/ 621 h 12"/>
                <a:gd name="T10" fmla="*/ 872 w 11"/>
                <a:gd name="T11" fmla="*/ 152 h 12"/>
                <a:gd name="T12" fmla="*/ 1257 w 11"/>
                <a:gd name="T13" fmla="*/ 355 h 12"/>
                <a:gd name="T14" fmla="*/ 1782 w 11"/>
                <a:gd name="T15" fmla="*/ 980 h 12"/>
                <a:gd name="T16" fmla="*/ 1558 w 11"/>
                <a:gd name="T17" fmla="*/ 1307 h 12"/>
                <a:gd name="T18" fmla="*/ 1028 w 11"/>
                <a:gd name="T19" fmla="*/ 1801 h 12"/>
                <a:gd name="T20" fmla="*/ 1028 w 11"/>
                <a:gd name="T21" fmla="*/ 1932 h 12"/>
                <a:gd name="T22" fmla="*/ 1028 w 11"/>
                <a:gd name="T23" fmla="*/ 1932 h 12"/>
                <a:gd name="T24" fmla="*/ 1782 w 11"/>
                <a:gd name="T25" fmla="*/ 1449 h 12"/>
                <a:gd name="T26" fmla="*/ 1900 w 11"/>
                <a:gd name="T27" fmla="*/ 980 h 12"/>
                <a:gd name="T28" fmla="*/ 1257 w 11"/>
                <a:gd name="T29" fmla="*/ 152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2"/>
                  </a:moveTo>
                  <a:cubicBezTo>
                    <a:pt x="6" y="11"/>
                    <a:pt x="6" y="11"/>
                    <a:pt x="6" y="11"/>
                  </a:cubicBezTo>
                  <a:cubicBezTo>
                    <a:pt x="5" y="11"/>
                    <a:pt x="5" y="11"/>
                    <a:pt x="4" y="11"/>
                  </a:cubicBezTo>
                  <a:cubicBezTo>
                    <a:pt x="3" y="10"/>
                    <a:pt x="2" y="8"/>
                    <a:pt x="1" y="6"/>
                  </a:cubicBezTo>
                  <a:cubicBezTo>
                    <a:pt x="1" y="6"/>
                    <a:pt x="2" y="5"/>
                    <a:pt x="2" y="4"/>
                  </a:cubicBezTo>
                  <a:cubicBezTo>
                    <a:pt x="2" y="3"/>
                    <a:pt x="4" y="1"/>
                    <a:pt x="5" y="1"/>
                  </a:cubicBezTo>
                  <a:cubicBezTo>
                    <a:pt x="6" y="1"/>
                    <a:pt x="6" y="2"/>
                    <a:pt x="7" y="2"/>
                  </a:cubicBezTo>
                  <a:cubicBezTo>
                    <a:pt x="8" y="2"/>
                    <a:pt x="10" y="4"/>
                    <a:pt x="10" y="6"/>
                  </a:cubicBezTo>
                  <a:cubicBezTo>
                    <a:pt x="10" y="7"/>
                    <a:pt x="10" y="8"/>
                    <a:pt x="9" y="8"/>
                  </a:cubicBezTo>
                  <a:cubicBezTo>
                    <a:pt x="9" y="10"/>
                    <a:pt x="7" y="11"/>
                    <a:pt x="6" y="11"/>
                  </a:cubicBezTo>
                  <a:cubicBezTo>
                    <a:pt x="6" y="12"/>
                    <a:pt x="6" y="12"/>
                    <a:pt x="6" y="12"/>
                  </a:cubicBezTo>
                  <a:cubicBezTo>
                    <a:pt x="6" y="12"/>
                    <a:pt x="6" y="12"/>
                    <a:pt x="6" y="12"/>
                  </a:cubicBezTo>
                  <a:cubicBezTo>
                    <a:pt x="8" y="12"/>
                    <a:pt x="10" y="11"/>
                    <a:pt x="10" y="9"/>
                  </a:cubicBezTo>
                  <a:cubicBezTo>
                    <a:pt x="11" y="8"/>
                    <a:pt x="11" y="7"/>
                    <a:pt x="11" y="6"/>
                  </a:cubicBezTo>
                  <a:cubicBezTo>
                    <a:pt x="11" y="4"/>
                    <a:pt x="9" y="1"/>
                    <a:pt x="7" y="1"/>
                  </a:cubicBezTo>
                  <a:cubicBezTo>
                    <a:pt x="7" y="0"/>
                    <a:pt x="6" y="0"/>
                    <a:pt x="5" y="0"/>
                  </a:cubicBezTo>
                  <a:cubicBezTo>
                    <a:pt x="3" y="0"/>
                    <a:pt x="2" y="2"/>
                    <a:pt x="1" y="4"/>
                  </a:cubicBezTo>
                  <a:cubicBezTo>
                    <a:pt x="1" y="5"/>
                    <a:pt x="0" y="6"/>
                    <a:pt x="0" y="6"/>
                  </a:cubicBezTo>
                  <a:cubicBezTo>
                    <a:pt x="0" y="9"/>
                    <a:pt x="2" y="11"/>
                    <a:pt x="4" y="12"/>
                  </a:cubicBezTo>
                  <a:cubicBezTo>
                    <a:pt x="5" y="12"/>
                    <a:pt x="5" y="12"/>
                    <a:pt x="6" y="12"/>
                  </a:cubicBezTo>
                  <a:cubicBezTo>
                    <a:pt x="6" y="12"/>
                    <a:pt x="6" y="12"/>
                    <a:pt x="6"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39" name="Freeform 500"/>
            <p:cNvSpPr>
              <a:spLocks noChangeArrowheads="1"/>
            </p:cNvSpPr>
            <p:nvPr/>
          </p:nvSpPr>
          <p:spPr bwMode="auto">
            <a:xfrm>
              <a:off x="1067" y="1223"/>
              <a:ext cx="24" cy="26"/>
            </a:xfrm>
            <a:custGeom>
              <a:avLst/>
              <a:gdLst>
                <a:gd name="T0" fmla="*/ 967 w 10"/>
                <a:gd name="T1" fmla="*/ 1900 h 11"/>
                <a:gd name="T2" fmla="*/ 0 w 10"/>
                <a:gd name="T3" fmla="*/ 872 h 11"/>
                <a:gd name="T4" fmla="*/ 967 w 10"/>
                <a:gd name="T5" fmla="*/ 0 h 11"/>
                <a:gd name="T6" fmla="*/ 1925 w 10"/>
                <a:gd name="T7" fmla="*/ 872 h 11"/>
                <a:gd name="T8" fmla="*/ 96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1" y="8"/>
                    <a:pt x="0" y="5"/>
                  </a:cubicBezTo>
                  <a:cubicBezTo>
                    <a:pt x="0" y="2"/>
                    <a:pt x="2" y="0"/>
                    <a:pt x="5" y="0"/>
                  </a:cubicBezTo>
                  <a:cubicBezTo>
                    <a:pt x="8" y="0"/>
                    <a:pt x="10" y="2"/>
                    <a:pt x="10" y="5"/>
                  </a:cubicBezTo>
                  <a:cubicBezTo>
                    <a:pt x="10" y="8"/>
                    <a:pt x="8"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0" name="Freeform 501"/>
            <p:cNvSpPr>
              <a:spLocks noChangeArrowheads="1"/>
            </p:cNvSpPr>
            <p:nvPr/>
          </p:nvSpPr>
          <p:spPr bwMode="auto">
            <a:xfrm>
              <a:off x="1067" y="1221"/>
              <a:ext cx="24" cy="28"/>
            </a:xfrm>
            <a:custGeom>
              <a:avLst/>
              <a:gdLst>
                <a:gd name="T0" fmla="*/ 967 w 10"/>
                <a:gd name="T1" fmla="*/ 1932 h 12"/>
                <a:gd name="T2" fmla="*/ 967 w 10"/>
                <a:gd name="T3" fmla="*/ 1801 h 12"/>
                <a:gd name="T4" fmla="*/ 802 w 10"/>
                <a:gd name="T5" fmla="*/ 1801 h 12"/>
                <a:gd name="T6" fmla="*/ 168 w 10"/>
                <a:gd name="T7" fmla="*/ 980 h 12"/>
                <a:gd name="T8" fmla="*/ 168 w 10"/>
                <a:gd name="T9" fmla="*/ 621 h 12"/>
                <a:gd name="T10" fmla="*/ 967 w 10"/>
                <a:gd name="T11" fmla="*/ 355 h 12"/>
                <a:gd name="T12" fmla="*/ 1135 w 10"/>
                <a:gd name="T13" fmla="*/ 355 h 12"/>
                <a:gd name="T14" fmla="*/ 1757 w 10"/>
                <a:gd name="T15" fmla="*/ 980 h 12"/>
                <a:gd name="T16" fmla="*/ 1757 w 10"/>
                <a:gd name="T17" fmla="*/ 1307 h 12"/>
                <a:gd name="T18" fmla="*/ 967 w 10"/>
                <a:gd name="T19" fmla="*/ 1801 h 12"/>
                <a:gd name="T20" fmla="*/ 967 w 10"/>
                <a:gd name="T21" fmla="*/ 1932 h 12"/>
                <a:gd name="T22" fmla="*/ 967 w 10"/>
                <a:gd name="T23" fmla="*/ 1932 h 12"/>
                <a:gd name="T24" fmla="*/ 1925 w 10"/>
                <a:gd name="T25" fmla="*/ 1449 h 12"/>
                <a:gd name="T26" fmla="*/ 1925 w 10"/>
                <a:gd name="T27" fmla="*/ 980 h 12"/>
                <a:gd name="T28" fmla="*/ 1354 w 10"/>
                <a:gd name="T29" fmla="*/ 152 h 12"/>
                <a:gd name="T30" fmla="*/ 967 w 10"/>
                <a:gd name="T31" fmla="*/ 0 h 12"/>
                <a:gd name="T32" fmla="*/ 0 w 10"/>
                <a:gd name="T33" fmla="*/ 621 h 12"/>
                <a:gd name="T34" fmla="*/ 0 w 10"/>
                <a:gd name="T35" fmla="*/ 980 h 12"/>
                <a:gd name="T36" fmla="*/ 802 w 10"/>
                <a:gd name="T37" fmla="*/ 1932 h 12"/>
                <a:gd name="T38" fmla="*/ 967 w 10"/>
                <a:gd name="T39" fmla="*/ 1932 h 12"/>
                <a:gd name="T40" fmla="*/ 967 w 10"/>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2"/>
                  </a:moveTo>
                  <a:cubicBezTo>
                    <a:pt x="5" y="11"/>
                    <a:pt x="5" y="11"/>
                    <a:pt x="5" y="11"/>
                  </a:cubicBezTo>
                  <a:cubicBezTo>
                    <a:pt x="5" y="11"/>
                    <a:pt x="4" y="11"/>
                    <a:pt x="4" y="11"/>
                  </a:cubicBezTo>
                  <a:cubicBezTo>
                    <a:pt x="2" y="10"/>
                    <a:pt x="1" y="9"/>
                    <a:pt x="1" y="6"/>
                  </a:cubicBezTo>
                  <a:cubicBezTo>
                    <a:pt x="1" y="6"/>
                    <a:pt x="1" y="5"/>
                    <a:pt x="1" y="4"/>
                  </a:cubicBezTo>
                  <a:cubicBezTo>
                    <a:pt x="2" y="3"/>
                    <a:pt x="3" y="2"/>
                    <a:pt x="5" y="2"/>
                  </a:cubicBezTo>
                  <a:cubicBezTo>
                    <a:pt x="5" y="2"/>
                    <a:pt x="6" y="2"/>
                    <a:pt x="6" y="2"/>
                  </a:cubicBezTo>
                  <a:cubicBezTo>
                    <a:pt x="8" y="2"/>
                    <a:pt x="9" y="4"/>
                    <a:pt x="9" y="6"/>
                  </a:cubicBezTo>
                  <a:cubicBezTo>
                    <a:pt x="9" y="7"/>
                    <a:pt x="9" y="8"/>
                    <a:pt x="9" y="8"/>
                  </a:cubicBezTo>
                  <a:cubicBezTo>
                    <a:pt x="8" y="10"/>
                    <a:pt x="7" y="11"/>
                    <a:pt x="5" y="11"/>
                  </a:cubicBezTo>
                  <a:cubicBezTo>
                    <a:pt x="5" y="12"/>
                    <a:pt x="5" y="12"/>
                    <a:pt x="5" y="12"/>
                  </a:cubicBezTo>
                  <a:cubicBezTo>
                    <a:pt x="5" y="12"/>
                    <a:pt x="5" y="12"/>
                    <a:pt x="5" y="12"/>
                  </a:cubicBezTo>
                  <a:cubicBezTo>
                    <a:pt x="7" y="12"/>
                    <a:pt x="9" y="11"/>
                    <a:pt x="10" y="9"/>
                  </a:cubicBezTo>
                  <a:cubicBezTo>
                    <a:pt x="10" y="8"/>
                    <a:pt x="10" y="7"/>
                    <a:pt x="10" y="6"/>
                  </a:cubicBezTo>
                  <a:cubicBezTo>
                    <a:pt x="10" y="4"/>
                    <a:pt x="9" y="2"/>
                    <a:pt x="7" y="1"/>
                  </a:cubicBezTo>
                  <a:cubicBezTo>
                    <a:pt x="6" y="1"/>
                    <a:pt x="6" y="0"/>
                    <a:pt x="5" y="0"/>
                  </a:cubicBezTo>
                  <a:cubicBezTo>
                    <a:pt x="3" y="1"/>
                    <a:pt x="1" y="2"/>
                    <a:pt x="0" y="4"/>
                  </a:cubicBezTo>
                  <a:cubicBezTo>
                    <a:pt x="0" y="5"/>
                    <a:pt x="0" y="6"/>
                    <a:pt x="0" y="6"/>
                  </a:cubicBezTo>
                  <a:cubicBezTo>
                    <a:pt x="0" y="9"/>
                    <a:pt x="1" y="11"/>
                    <a:pt x="4" y="12"/>
                  </a:cubicBezTo>
                  <a:cubicBezTo>
                    <a:pt x="4" y="12"/>
                    <a:pt x="5" y="12"/>
                    <a:pt x="5" y="12"/>
                  </a:cubicBezTo>
                  <a:cubicBezTo>
                    <a:pt x="5" y="12"/>
                    <a:pt x="5" y="12"/>
                    <a:pt x="5"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1" name="Freeform 502"/>
            <p:cNvSpPr>
              <a:spLocks noChangeArrowheads="1"/>
            </p:cNvSpPr>
            <p:nvPr/>
          </p:nvSpPr>
          <p:spPr bwMode="auto">
            <a:xfrm>
              <a:off x="1091" y="1228"/>
              <a:ext cx="24" cy="23"/>
            </a:xfrm>
            <a:custGeom>
              <a:avLst/>
              <a:gdLst>
                <a:gd name="T0" fmla="*/ 967 w 10"/>
                <a:gd name="T1" fmla="*/ 1486 h 10"/>
                <a:gd name="T2" fmla="*/ 0 w 10"/>
                <a:gd name="T3" fmla="*/ 777 h 10"/>
                <a:gd name="T4" fmla="*/ 967 w 10"/>
                <a:gd name="T5" fmla="*/ 0 h 10"/>
                <a:gd name="T6" fmla="*/ 1757 w 10"/>
                <a:gd name="T7" fmla="*/ 777 h 10"/>
                <a:gd name="T8" fmla="*/ 967 w 10"/>
                <a:gd name="T9" fmla="*/ 1486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2" y="10"/>
                    <a:pt x="0" y="8"/>
                    <a:pt x="0" y="5"/>
                  </a:cubicBezTo>
                  <a:cubicBezTo>
                    <a:pt x="0" y="2"/>
                    <a:pt x="2" y="0"/>
                    <a:pt x="5" y="0"/>
                  </a:cubicBezTo>
                  <a:cubicBezTo>
                    <a:pt x="7" y="0"/>
                    <a:pt x="9" y="2"/>
                    <a:pt x="9" y="5"/>
                  </a:cubicBezTo>
                  <a:cubicBezTo>
                    <a:pt x="10" y="8"/>
                    <a:pt x="8" y="10"/>
                    <a:pt x="5"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2" name="Freeform 503"/>
            <p:cNvSpPr>
              <a:spLocks noChangeArrowheads="1"/>
            </p:cNvSpPr>
            <p:nvPr/>
          </p:nvSpPr>
          <p:spPr bwMode="auto">
            <a:xfrm>
              <a:off x="1091" y="1225"/>
              <a:ext cx="24" cy="29"/>
            </a:xfrm>
            <a:custGeom>
              <a:avLst/>
              <a:gdLst>
                <a:gd name="T0" fmla="*/ 967 w 10"/>
                <a:gd name="T1" fmla="*/ 2214 h 12"/>
                <a:gd name="T2" fmla="*/ 967 w 10"/>
                <a:gd name="T3" fmla="*/ 2214 h 12"/>
                <a:gd name="T4" fmla="*/ 802 w 10"/>
                <a:gd name="T5" fmla="*/ 2214 h 12"/>
                <a:gd name="T6" fmla="*/ 168 w 10"/>
                <a:gd name="T7" fmla="*/ 1225 h 12"/>
                <a:gd name="T8" fmla="*/ 168 w 10"/>
                <a:gd name="T9" fmla="*/ 817 h 12"/>
                <a:gd name="T10" fmla="*/ 967 w 10"/>
                <a:gd name="T11" fmla="*/ 169 h 12"/>
                <a:gd name="T12" fmla="*/ 1135 w 10"/>
                <a:gd name="T13" fmla="*/ 169 h 12"/>
                <a:gd name="T14" fmla="*/ 1757 w 10"/>
                <a:gd name="T15" fmla="*/ 1225 h 12"/>
                <a:gd name="T16" fmla="*/ 1757 w 10"/>
                <a:gd name="T17" fmla="*/ 1566 h 12"/>
                <a:gd name="T18" fmla="*/ 967 w 10"/>
                <a:gd name="T19" fmla="*/ 2214 h 12"/>
                <a:gd name="T20" fmla="*/ 967 w 10"/>
                <a:gd name="T21" fmla="*/ 2214 h 12"/>
                <a:gd name="T22" fmla="*/ 967 w 10"/>
                <a:gd name="T23" fmla="*/ 2383 h 12"/>
                <a:gd name="T24" fmla="*/ 1925 w 10"/>
                <a:gd name="T25" fmla="*/ 1566 h 12"/>
                <a:gd name="T26" fmla="*/ 1925 w 10"/>
                <a:gd name="T27" fmla="*/ 1225 h 12"/>
                <a:gd name="T28" fmla="*/ 1135 w 10"/>
                <a:gd name="T29" fmla="*/ 0 h 12"/>
                <a:gd name="T30" fmla="*/ 967 w 10"/>
                <a:gd name="T31" fmla="*/ 0 h 12"/>
                <a:gd name="T32" fmla="*/ 0 w 10"/>
                <a:gd name="T33" fmla="*/ 817 h 12"/>
                <a:gd name="T34" fmla="*/ 0 w 10"/>
                <a:gd name="T35" fmla="*/ 1225 h 12"/>
                <a:gd name="T36" fmla="*/ 564 w 10"/>
                <a:gd name="T37" fmla="*/ 2383 h 12"/>
                <a:gd name="T38" fmla="*/ 967 w 10"/>
                <a:gd name="T39" fmla="*/ 2383 h 12"/>
                <a:gd name="T40" fmla="*/ 967 w 10"/>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1"/>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8"/>
                    <a:pt x="10" y="7"/>
                    <a:pt x="10" y="6"/>
                  </a:cubicBezTo>
                  <a:cubicBezTo>
                    <a:pt x="10" y="3"/>
                    <a:pt x="8" y="1"/>
                    <a:pt x="6" y="0"/>
                  </a:cubicBezTo>
                  <a:cubicBezTo>
                    <a:pt x="6" y="0"/>
                    <a:pt x="5" y="0"/>
                    <a:pt x="5" y="0"/>
                  </a:cubicBezTo>
                  <a:cubicBezTo>
                    <a:pt x="3" y="0"/>
                    <a:pt x="1" y="2"/>
                    <a:pt x="0" y="4"/>
                  </a:cubicBezTo>
                  <a:cubicBezTo>
                    <a:pt x="0" y="5"/>
                    <a:pt x="0" y="5"/>
                    <a:pt x="0" y="6"/>
                  </a:cubicBezTo>
                  <a:cubicBezTo>
                    <a:pt x="0" y="9"/>
                    <a:pt x="1" y="11"/>
                    <a:pt x="3" y="12"/>
                  </a:cubicBezTo>
                  <a:cubicBezTo>
                    <a:pt x="4" y="12"/>
                    <a:pt x="4"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3" name="Freeform 504"/>
            <p:cNvSpPr>
              <a:spLocks noChangeArrowheads="1"/>
            </p:cNvSpPr>
            <p:nvPr/>
          </p:nvSpPr>
          <p:spPr bwMode="auto">
            <a:xfrm>
              <a:off x="942" y="1159"/>
              <a:ext cx="21" cy="26"/>
            </a:xfrm>
            <a:custGeom>
              <a:avLst/>
              <a:gdLst>
                <a:gd name="T0" fmla="*/ 828 w 9"/>
                <a:gd name="T1" fmla="*/ 1900 h 11"/>
                <a:gd name="T2" fmla="*/ 0 w 9"/>
                <a:gd name="T3" fmla="*/ 1028 h 11"/>
                <a:gd name="T4" fmla="*/ 621 w 9"/>
                <a:gd name="T5" fmla="*/ 156 h 11"/>
                <a:gd name="T6" fmla="*/ 1449 w 9"/>
                <a:gd name="T7" fmla="*/ 1028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9"/>
                    <a:pt x="0" y="6"/>
                  </a:cubicBezTo>
                  <a:cubicBezTo>
                    <a:pt x="0" y="3"/>
                    <a:pt x="2" y="1"/>
                    <a:pt x="4" y="1"/>
                  </a:cubicBezTo>
                  <a:cubicBezTo>
                    <a:pt x="7" y="0"/>
                    <a:pt x="9" y="3"/>
                    <a:pt x="9" y="6"/>
                  </a:cubicBezTo>
                  <a:cubicBezTo>
                    <a:pt x="9" y="9"/>
                    <a:pt x="7"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4" name="Freeform 505"/>
            <p:cNvSpPr>
              <a:spLocks noChangeArrowheads="1"/>
            </p:cNvSpPr>
            <p:nvPr/>
          </p:nvSpPr>
          <p:spPr bwMode="auto">
            <a:xfrm>
              <a:off x="940" y="1159"/>
              <a:ext cx="26" cy="29"/>
            </a:xfrm>
            <a:custGeom>
              <a:avLst/>
              <a:gdLst>
                <a:gd name="T0" fmla="*/ 1028 w 11"/>
                <a:gd name="T1" fmla="*/ 2214 h 12"/>
                <a:gd name="T2" fmla="*/ 872 w 11"/>
                <a:gd name="T3" fmla="*/ 2214 h 12"/>
                <a:gd name="T4" fmla="*/ 659 w 11"/>
                <a:gd name="T5" fmla="*/ 1974 h 12"/>
                <a:gd name="T6" fmla="*/ 156 w 11"/>
                <a:gd name="T7" fmla="*/ 1225 h 12"/>
                <a:gd name="T8" fmla="*/ 369 w 11"/>
                <a:gd name="T9" fmla="*/ 817 h 12"/>
                <a:gd name="T10" fmla="*/ 872 w 11"/>
                <a:gd name="T11" fmla="*/ 169 h 12"/>
                <a:gd name="T12" fmla="*/ 1257 w 11"/>
                <a:gd name="T13" fmla="*/ 169 h 12"/>
                <a:gd name="T14" fmla="*/ 1558 w 11"/>
                <a:gd name="T15" fmla="*/ 1225 h 12"/>
                <a:gd name="T16" fmla="*/ 1558 w 11"/>
                <a:gd name="T17" fmla="*/ 1566 h 12"/>
                <a:gd name="T18" fmla="*/ 872 w 11"/>
                <a:gd name="T19" fmla="*/ 2214 h 12"/>
                <a:gd name="T20" fmla="*/ 1028 w 11"/>
                <a:gd name="T21" fmla="*/ 2214 h 12"/>
                <a:gd name="T22" fmla="*/ 1028 w 11"/>
                <a:gd name="T23" fmla="*/ 2383 h 12"/>
                <a:gd name="T24" fmla="*/ 1782 w 11"/>
                <a:gd name="T25" fmla="*/ 1566 h 12"/>
                <a:gd name="T26" fmla="*/ 1900 w 11"/>
                <a:gd name="T27" fmla="*/ 1225 h 12"/>
                <a:gd name="T28" fmla="*/ 1257 w 11"/>
                <a:gd name="T29" fmla="*/ 0 h 12"/>
                <a:gd name="T30" fmla="*/ 872 w 11"/>
                <a:gd name="T31" fmla="*/ 0 h 12"/>
                <a:gd name="T32" fmla="*/ 156 w 11"/>
                <a:gd name="T33" fmla="*/ 817 h 12"/>
                <a:gd name="T34" fmla="*/ 0 w 11"/>
                <a:gd name="T35" fmla="*/ 1225 h 12"/>
                <a:gd name="T36" fmla="*/ 659 w 11"/>
                <a:gd name="T37" fmla="*/ 2214 h 12"/>
                <a:gd name="T38" fmla="*/ 1028 w 11"/>
                <a:gd name="T39" fmla="*/ 2383 h 12"/>
                <a:gd name="T40" fmla="*/ 1028 w 11"/>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1"/>
                  </a:moveTo>
                  <a:cubicBezTo>
                    <a:pt x="5" y="11"/>
                    <a:pt x="5" y="11"/>
                    <a:pt x="5" y="11"/>
                  </a:cubicBezTo>
                  <a:cubicBezTo>
                    <a:pt x="5" y="11"/>
                    <a:pt x="5" y="11"/>
                    <a:pt x="4" y="10"/>
                  </a:cubicBezTo>
                  <a:cubicBezTo>
                    <a:pt x="3" y="10"/>
                    <a:pt x="1" y="8"/>
                    <a:pt x="1" y="6"/>
                  </a:cubicBezTo>
                  <a:cubicBezTo>
                    <a:pt x="1" y="5"/>
                    <a:pt x="1" y="5"/>
                    <a:pt x="2" y="4"/>
                  </a:cubicBezTo>
                  <a:cubicBezTo>
                    <a:pt x="2" y="2"/>
                    <a:pt x="4" y="1"/>
                    <a:pt x="5" y="1"/>
                  </a:cubicBezTo>
                  <a:cubicBezTo>
                    <a:pt x="6" y="1"/>
                    <a:pt x="6" y="1"/>
                    <a:pt x="7" y="1"/>
                  </a:cubicBezTo>
                  <a:cubicBezTo>
                    <a:pt x="8" y="2"/>
                    <a:pt x="9" y="4"/>
                    <a:pt x="9" y="6"/>
                  </a:cubicBezTo>
                  <a:cubicBezTo>
                    <a:pt x="9" y="7"/>
                    <a:pt x="9" y="7"/>
                    <a:pt x="9" y="8"/>
                  </a:cubicBezTo>
                  <a:cubicBezTo>
                    <a:pt x="9" y="9"/>
                    <a:pt x="7" y="11"/>
                    <a:pt x="5" y="11"/>
                  </a:cubicBezTo>
                  <a:cubicBezTo>
                    <a:pt x="6" y="11"/>
                    <a:pt x="6" y="11"/>
                    <a:pt x="6" y="11"/>
                  </a:cubicBezTo>
                  <a:cubicBezTo>
                    <a:pt x="6" y="12"/>
                    <a:pt x="6" y="12"/>
                    <a:pt x="6" y="12"/>
                  </a:cubicBezTo>
                  <a:cubicBezTo>
                    <a:pt x="8" y="12"/>
                    <a:pt x="9" y="10"/>
                    <a:pt x="10" y="8"/>
                  </a:cubicBezTo>
                  <a:cubicBezTo>
                    <a:pt x="10" y="7"/>
                    <a:pt x="11" y="7"/>
                    <a:pt x="11" y="6"/>
                  </a:cubicBezTo>
                  <a:cubicBezTo>
                    <a:pt x="10" y="3"/>
                    <a:pt x="9" y="1"/>
                    <a:pt x="7" y="0"/>
                  </a:cubicBezTo>
                  <a:cubicBezTo>
                    <a:pt x="6" y="0"/>
                    <a:pt x="6" y="0"/>
                    <a:pt x="5" y="0"/>
                  </a:cubicBezTo>
                  <a:cubicBezTo>
                    <a:pt x="3" y="0"/>
                    <a:pt x="1" y="2"/>
                    <a:pt x="1" y="4"/>
                  </a:cubicBezTo>
                  <a:cubicBezTo>
                    <a:pt x="0" y="4"/>
                    <a:pt x="0" y="5"/>
                    <a:pt x="0" y="6"/>
                  </a:cubicBezTo>
                  <a:cubicBezTo>
                    <a:pt x="0" y="9"/>
                    <a:pt x="2" y="11"/>
                    <a:pt x="4" y="11"/>
                  </a:cubicBezTo>
                  <a:cubicBezTo>
                    <a:pt x="4" y="12"/>
                    <a:pt x="5" y="12"/>
                    <a:pt x="6" y="12"/>
                  </a:cubicBezTo>
                  <a:cubicBezTo>
                    <a:pt x="6" y="11"/>
                    <a:pt x="6" y="11"/>
                    <a:pt x="6"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5" name="Freeform 506"/>
            <p:cNvSpPr>
              <a:spLocks noChangeArrowheads="1"/>
            </p:cNvSpPr>
            <p:nvPr/>
          </p:nvSpPr>
          <p:spPr bwMode="auto">
            <a:xfrm>
              <a:off x="959" y="1178"/>
              <a:ext cx="23" cy="26"/>
            </a:xfrm>
            <a:custGeom>
              <a:avLst/>
              <a:gdLst>
                <a:gd name="T0" fmla="*/ 777 w 10"/>
                <a:gd name="T1" fmla="*/ 1900 h 11"/>
                <a:gd name="T2" fmla="*/ 0 w 10"/>
                <a:gd name="T3" fmla="*/ 1028 h 11"/>
                <a:gd name="T4" fmla="*/ 777 w 10"/>
                <a:gd name="T5" fmla="*/ 0 h 11"/>
                <a:gd name="T6" fmla="*/ 1486 w 10"/>
                <a:gd name="T7" fmla="*/ 872 h 11"/>
                <a:gd name="T8" fmla="*/ 77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1" y="9"/>
                    <a:pt x="0" y="6"/>
                  </a:cubicBezTo>
                  <a:cubicBezTo>
                    <a:pt x="0" y="3"/>
                    <a:pt x="2" y="0"/>
                    <a:pt x="5" y="0"/>
                  </a:cubicBezTo>
                  <a:cubicBezTo>
                    <a:pt x="8" y="0"/>
                    <a:pt x="10" y="2"/>
                    <a:pt x="10" y="5"/>
                  </a:cubicBezTo>
                  <a:cubicBezTo>
                    <a:pt x="10" y="8"/>
                    <a:pt x="8"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6" name="Freeform 507"/>
            <p:cNvSpPr>
              <a:spLocks noChangeArrowheads="1"/>
            </p:cNvSpPr>
            <p:nvPr/>
          </p:nvSpPr>
          <p:spPr bwMode="auto">
            <a:xfrm>
              <a:off x="959" y="1178"/>
              <a:ext cx="23" cy="26"/>
            </a:xfrm>
            <a:custGeom>
              <a:avLst/>
              <a:gdLst>
                <a:gd name="T0" fmla="*/ 777 w 10"/>
                <a:gd name="T1" fmla="*/ 1900 h 11"/>
                <a:gd name="T2" fmla="*/ 777 w 10"/>
                <a:gd name="T3" fmla="*/ 1782 h 11"/>
                <a:gd name="T4" fmla="*/ 582 w 10"/>
                <a:gd name="T5" fmla="*/ 1782 h 11"/>
                <a:gd name="T6" fmla="*/ 147 w 10"/>
                <a:gd name="T7" fmla="*/ 1028 h 11"/>
                <a:gd name="T8" fmla="*/ 147 w 10"/>
                <a:gd name="T9" fmla="*/ 659 h 11"/>
                <a:gd name="T10" fmla="*/ 777 w 10"/>
                <a:gd name="T11" fmla="*/ 156 h 11"/>
                <a:gd name="T12" fmla="*/ 899 w 10"/>
                <a:gd name="T13" fmla="*/ 156 h 11"/>
                <a:gd name="T14" fmla="*/ 1339 w 10"/>
                <a:gd name="T15" fmla="*/ 872 h 11"/>
                <a:gd name="T16" fmla="*/ 1339 w 10"/>
                <a:gd name="T17" fmla="*/ 1257 h 11"/>
                <a:gd name="T18" fmla="*/ 777 w 10"/>
                <a:gd name="T19" fmla="*/ 1782 h 11"/>
                <a:gd name="T20" fmla="*/ 777 w 10"/>
                <a:gd name="T21" fmla="*/ 1900 h 11"/>
                <a:gd name="T22" fmla="*/ 777 w 10"/>
                <a:gd name="T23" fmla="*/ 1900 h 11"/>
                <a:gd name="T24" fmla="*/ 1486 w 10"/>
                <a:gd name="T25" fmla="*/ 1402 h 11"/>
                <a:gd name="T26" fmla="*/ 1486 w 10"/>
                <a:gd name="T27" fmla="*/ 872 h 11"/>
                <a:gd name="T28" fmla="*/ 1030 w 10"/>
                <a:gd name="T29" fmla="*/ 0 h 11"/>
                <a:gd name="T30" fmla="*/ 777 w 10"/>
                <a:gd name="T31" fmla="*/ 0 h 11"/>
                <a:gd name="T32" fmla="*/ 0 w 10"/>
                <a:gd name="T33" fmla="*/ 532 h 11"/>
                <a:gd name="T34" fmla="*/ 0 w 10"/>
                <a:gd name="T35" fmla="*/ 1028 h 11"/>
                <a:gd name="T36" fmla="*/ 582 w 10"/>
                <a:gd name="T37" fmla="*/ 1900 h 11"/>
                <a:gd name="T38" fmla="*/ 777 w 10"/>
                <a:gd name="T39" fmla="*/ 1900 h 11"/>
                <a:gd name="T40" fmla="*/ 777 w 10"/>
                <a:gd name="T41" fmla="*/ 190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1"/>
                <a:gd name="T65" fmla="*/ 10 w 1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1">
                  <a:moveTo>
                    <a:pt x="5" y="11"/>
                  </a:moveTo>
                  <a:cubicBezTo>
                    <a:pt x="5" y="10"/>
                    <a:pt x="5" y="10"/>
                    <a:pt x="5" y="10"/>
                  </a:cubicBezTo>
                  <a:cubicBezTo>
                    <a:pt x="5" y="10"/>
                    <a:pt x="4" y="10"/>
                    <a:pt x="4" y="10"/>
                  </a:cubicBezTo>
                  <a:cubicBezTo>
                    <a:pt x="2" y="9"/>
                    <a:pt x="1" y="8"/>
                    <a:pt x="1" y="6"/>
                  </a:cubicBezTo>
                  <a:cubicBezTo>
                    <a:pt x="1" y="5"/>
                    <a:pt x="1" y="4"/>
                    <a:pt x="1" y="4"/>
                  </a:cubicBezTo>
                  <a:cubicBezTo>
                    <a:pt x="2" y="2"/>
                    <a:pt x="3" y="1"/>
                    <a:pt x="5" y="1"/>
                  </a:cubicBezTo>
                  <a:cubicBezTo>
                    <a:pt x="5" y="1"/>
                    <a:pt x="6" y="1"/>
                    <a:pt x="6" y="1"/>
                  </a:cubicBezTo>
                  <a:cubicBezTo>
                    <a:pt x="8" y="1"/>
                    <a:pt x="9" y="3"/>
                    <a:pt x="9" y="5"/>
                  </a:cubicBezTo>
                  <a:cubicBezTo>
                    <a:pt x="9" y="6"/>
                    <a:pt x="9" y="7"/>
                    <a:pt x="9" y="7"/>
                  </a:cubicBezTo>
                  <a:cubicBezTo>
                    <a:pt x="8" y="9"/>
                    <a:pt x="7" y="10"/>
                    <a:pt x="5" y="10"/>
                  </a:cubicBezTo>
                  <a:cubicBezTo>
                    <a:pt x="5" y="11"/>
                    <a:pt x="5" y="11"/>
                    <a:pt x="5" y="11"/>
                  </a:cubicBezTo>
                  <a:cubicBezTo>
                    <a:pt x="5" y="11"/>
                    <a:pt x="5" y="11"/>
                    <a:pt x="5" y="11"/>
                  </a:cubicBezTo>
                  <a:cubicBezTo>
                    <a:pt x="7" y="11"/>
                    <a:pt x="9" y="10"/>
                    <a:pt x="10" y="8"/>
                  </a:cubicBezTo>
                  <a:cubicBezTo>
                    <a:pt x="10" y="7"/>
                    <a:pt x="10" y="6"/>
                    <a:pt x="10" y="5"/>
                  </a:cubicBezTo>
                  <a:cubicBezTo>
                    <a:pt x="10" y="3"/>
                    <a:pt x="9" y="1"/>
                    <a:pt x="7" y="0"/>
                  </a:cubicBezTo>
                  <a:cubicBezTo>
                    <a:pt x="6" y="0"/>
                    <a:pt x="6" y="0"/>
                    <a:pt x="5" y="0"/>
                  </a:cubicBezTo>
                  <a:cubicBezTo>
                    <a:pt x="3" y="0"/>
                    <a:pt x="1" y="1"/>
                    <a:pt x="0" y="3"/>
                  </a:cubicBezTo>
                  <a:cubicBezTo>
                    <a:pt x="0" y="4"/>
                    <a:pt x="0" y="5"/>
                    <a:pt x="0" y="6"/>
                  </a:cubicBezTo>
                  <a:cubicBezTo>
                    <a:pt x="0" y="8"/>
                    <a:pt x="1" y="10"/>
                    <a:pt x="4" y="11"/>
                  </a:cubicBezTo>
                  <a:cubicBezTo>
                    <a:pt x="4" y="11"/>
                    <a:pt x="5" y="11"/>
                    <a:pt x="5" y="11"/>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7" name="Freeform 508"/>
            <p:cNvSpPr>
              <a:spLocks noChangeArrowheads="1"/>
            </p:cNvSpPr>
            <p:nvPr/>
          </p:nvSpPr>
          <p:spPr bwMode="auto">
            <a:xfrm>
              <a:off x="1039" y="1230"/>
              <a:ext cx="24" cy="24"/>
            </a:xfrm>
            <a:custGeom>
              <a:avLst/>
              <a:gdLst>
                <a:gd name="T0" fmla="*/ 967 w 10"/>
                <a:gd name="T1" fmla="*/ 1925 h 10"/>
                <a:gd name="T2" fmla="*/ 0 w 10"/>
                <a:gd name="T3" fmla="*/ 967 h 10"/>
                <a:gd name="T4" fmla="*/ 967 w 10"/>
                <a:gd name="T5" fmla="*/ 0 h 10"/>
                <a:gd name="T6" fmla="*/ 1925 w 10"/>
                <a:gd name="T7" fmla="*/ 967 h 10"/>
                <a:gd name="T8" fmla="*/ 967 w 10"/>
                <a:gd name="T9" fmla="*/ 1925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5" y="10"/>
                  </a:moveTo>
                  <a:cubicBezTo>
                    <a:pt x="3" y="10"/>
                    <a:pt x="0" y="8"/>
                    <a:pt x="0" y="5"/>
                  </a:cubicBezTo>
                  <a:cubicBezTo>
                    <a:pt x="0" y="2"/>
                    <a:pt x="2" y="0"/>
                    <a:pt x="5" y="0"/>
                  </a:cubicBezTo>
                  <a:cubicBezTo>
                    <a:pt x="7" y="0"/>
                    <a:pt x="10" y="2"/>
                    <a:pt x="10" y="5"/>
                  </a:cubicBezTo>
                  <a:cubicBezTo>
                    <a:pt x="10" y="8"/>
                    <a:pt x="8" y="10"/>
                    <a:pt x="5" y="10"/>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8" name="Freeform 509"/>
            <p:cNvSpPr>
              <a:spLocks noChangeArrowheads="1"/>
            </p:cNvSpPr>
            <p:nvPr/>
          </p:nvSpPr>
          <p:spPr bwMode="auto">
            <a:xfrm>
              <a:off x="1039" y="1228"/>
              <a:ext cx="24" cy="28"/>
            </a:xfrm>
            <a:custGeom>
              <a:avLst/>
              <a:gdLst>
                <a:gd name="T0" fmla="*/ 967 w 10"/>
                <a:gd name="T1" fmla="*/ 1801 h 12"/>
                <a:gd name="T2" fmla="*/ 967 w 10"/>
                <a:gd name="T3" fmla="*/ 1801 h 12"/>
                <a:gd name="T4" fmla="*/ 802 w 10"/>
                <a:gd name="T5" fmla="*/ 1801 h 12"/>
                <a:gd name="T6" fmla="*/ 168 w 10"/>
                <a:gd name="T7" fmla="*/ 980 h 12"/>
                <a:gd name="T8" fmla="*/ 168 w 10"/>
                <a:gd name="T9" fmla="*/ 621 h 12"/>
                <a:gd name="T10" fmla="*/ 967 w 10"/>
                <a:gd name="T11" fmla="*/ 152 h 12"/>
                <a:gd name="T12" fmla="*/ 1135 w 10"/>
                <a:gd name="T13" fmla="*/ 152 h 12"/>
                <a:gd name="T14" fmla="*/ 1757 w 10"/>
                <a:gd name="T15" fmla="*/ 980 h 12"/>
                <a:gd name="T16" fmla="*/ 1757 w 10"/>
                <a:gd name="T17" fmla="*/ 1307 h 12"/>
                <a:gd name="T18" fmla="*/ 967 w 10"/>
                <a:gd name="T19" fmla="*/ 1801 h 12"/>
                <a:gd name="T20" fmla="*/ 967 w 10"/>
                <a:gd name="T21" fmla="*/ 1801 h 12"/>
                <a:gd name="T22" fmla="*/ 967 w 10"/>
                <a:gd name="T23" fmla="*/ 1932 h 12"/>
                <a:gd name="T24" fmla="*/ 1925 w 10"/>
                <a:gd name="T25" fmla="*/ 1307 h 12"/>
                <a:gd name="T26" fmla="*/ 1925 w 10"/>
                <a:gd name="T27" fmla="*/ 980 h 12"/>
                <a:gd name="T28" fmla="*/ 1354 w 10"/>
                <a:gd name="T29" fmla="*/ 0 h 12"/>
                <a:gd name="T30" fmla="*/ 967 w 10"/>
                <a:gd name="T31" fmla="*/ 0 h 12"/>
                <a:gd name="T32" fmla="*/ 0 w 10"/>
                <a:gd name="T33" fmla="*/ 621 h 12"/>
                <a:gd name="T34" fmla="*/ 0 w 10"/>
                <a:gd name="T35" fmla="*/ 980 h 12"/>
                <a:gd name="T36" fmla="*/ 564 w 10"/>
                <a:gd name="T37" fmla="*/ 1801 h 12"/>
                <a:gd name="T38" fmla="*/ 967 w 10"/>
                <a:gd name="T39" fmla="*/ 1932 h 12"/>
                <a:gd name="T40" fmla="*/ 96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1"/>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7" y="0"/>
                  </a:cubicBezTo>
                  <a:cubicBezTo>
                    <a:pt x="6" y="0"/>
                    <a:pt x="5" y="0"/>
                    <a:pt x="5" y="0"/>
                  </a:cubicBezTo>
                  <a:cubicBezTo>
                    <a:pt x="3" y="0"/>
                    <a:pt x="1" y="2"/>
                    <a:pt x="0" y="4"/>
                  </a:cubicBezTo>
                  <a:cubicBezTo>
                    <a:pt x="0" y="4"/>
                    <a:pt x="0" y="5"/>
                    <a:pt x="0" y="6"/>
                  </a:cubicBezTo>
                  <a:cubicBezTo>
                    <a:pt x="0" y="9"/>
                    <a:pt x="1" y="11"/>
                    <a:pt x="3" y="11"/>
                  </a:cubicBezTo>
                  <a:cubicBezTo>
                    <a:pt x="4" y="12"/>
                    <a:pt x="5"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49" name="Oval 510"/>
            <p:cNvSpPr>
              <a:spLocks noChangeArrowheads="1"/>
            </p:cNvSpPr>
            <p:nvPr/>
          </p:nvSpPr>
          <p:spPr bwMode="auto">
            <a:xfrm>
              <a:off x="978" y="1197"/>
              <a:ext cx="21" cy="24"/>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0" name="Freeform 511"/>
            <p:cNvSpPr>
              <a:spLocks noChangeArrowheads="1"/>
            </p:cNvSpPr>
            <p:nvPr/>
          </p:nvSpPr>
          <p:spPr bwMode="auto">
            <a:xfrm>
              <a:off x="978" y="1195"/>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899 w 10"/>
                <a:gd name="T29" fmla="*/ 0 h 12"/>
                <a:gd name="T30" fmla="*/ 777 w 10"/>
                <a:gd name="T31" fmla="*/ 0 h 12"/>
                <a:gd name="T32" fmla="*/ 0 w 10"/>
                <a:gd name="T33" fmla="*/ 621 h 12"/>
                <a:gd name="T34" fmla="*/ 0 w 10"/>
                <a:gd name="T35" fmla="*/ 980 h 12"/>
                <a:gd name="T36" fmla="*/ 448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4" y="11"/>
                    <a:pt x="4" y="11"/>
                    <a:pt x="4" y="10"/>
                  </a:cubicBezTo>
                  <a:cubicBezTo>
                    <a:pt x="2" y="10"/>
                    <a:pt x="1" y="8"/>
                    <a:pt x="1" y="6"/>
                  </a:cubicBezTo>
                  <a:cubicBezTo>
                    <a:pt x="1" y="5"/>
                    <a:pt x="1" y="5"/>
                    <a:pt x="1" y="4"/>
                  </a:cubicBezTo>
                  <a:cubicBezTo>
                    <a:pt x="2" y="2"/>
                    <a:pt x="3" y="1"/>
                    <a:pt x="5" y="1"/>
                  </a:cubicBezTo>
                  <a:cubicBezTo>
                    <a:pt x="5" y="1"/>
                    <a:pt x="6" y="1"/>
                    <a:pt x="6" y="1"/>
                  </a:cubicBezTo>
                  <a:cubicBezTo>
                    <a:pt x="8" y="2"/>
                    <a:pt x="9" y="4"/>
                    <a:pt x="9" y="6"/>
                  </a:cubicBezTo>
                  <a:cubicBezTo>
                    <a:pt x="9" y="7"/>
                    <a:pt x="9" y="7"/>
                    <a:pt x="9" y="8"/>
                  </a:cubicBezTo>
                  <a:cubicBezTo>
                    <a:pt x="8" y="10"/>
                    <a:pt x="6"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8" y="1"/>
                    <a:pt x="6" y="0"/>
                  </a:cubicBezTo>
                  <a:cubicBezTo>
                    <a:pt x="6" y="0"/>
                    <a:pt x="5" y="0"/>
                    <a:pt x="5" y="0"/>
                  </a:cubicBezTo>
                  <a:cubicBezTo>
                    <a:pt x="3" y="0"/>
                    <a:pt x="1" y="2"/>
                    <a:pt x="0" y="4"/>
                  </a:cubicBezTo>
                  <a:cubicBezTo>
                    <a:pt x="0" y="4"/>
                    <a:pt x="0" y="5"/>
                    <a:pt x="0" y="6"/>
                  </a:cubicBezTo>
                  <a:cubicBezTo>
                    <a:pt x="0" y="9"/>
                    <a:pt x="1" y="11"/>
                    <a:pt x="3" y="11"/>
                  </a:cubicBezTo>
                  <a:cubicBezTo>
                    <a:pt x="4" y="12"/>
                    <a:pt x="4"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1" name="Freeform 512"/>
            <p:cNvSpPr>
              <a:spLocks noChangeArrowheads="1"/>
            </p:cNvSpPr>
            <p:nvPr/>
          </p:nvSpPr>
          <p:spPr bwMode="auto">
            <a:xfrm>
              <a:off x="999" y="1209"/>
              <a:ext cx="21" cy="26"/>
            </a:xfrm>
            <a:custGeom>
              <a:avLst/>
              <a:gdLst>
                <a:gd name="T0" fmla="*/ 621 w 9"/>
                <a:gd name="T1" fmla="*/ 1900 h 11"/>
                <a:gd name="T2" fmla="*/ 0 w 9"/>
                <a:gd name="T3" fmla="*/ 1028 h 11"/>
                <a:gd name="T4" fmla="*/ 621 w 9"/>
                <a:gd name="T5" fmla="*/ 156 h 11"/>
                <a:gd name="T6" fmla="*/ 1449 w 9"/>
                <a:gd name="T7" fmla="*/ 1028 h 11"/>
                <a:gd name="T8" fmla="*/ 621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4" y="11"/>
                  </a:moveTo>
                  <a:cubicBezTo>
                    <a:pt x="2" y="11"/>
                    <a:pt x="0" y="9"/>
                    <a:pt x="0" y="6"/>
                  </a:cubicBezTo>
                  <a:cubicBezTo>
                    <a:pt x="0" y="3"/>
                    <a:pt x="2" y="1"/>
                    <a:pt x="4" y="1"/>
                  </a:cubicBezTo>
                  <a:cubicBezTo>
                    <a:pt x="7" y="0"/>
                    <a:pt x="9" y="3"/>
                    <a:pt x="9" y="6"/>
                  </a:cubicBezTo>
                  <a:cubicBezTo>
                    <a:pt x="9" y="9"/>
                    <a:pt x="7" y="11"/>
                    <a:pt x="4"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2" name="Freeform 513"/>
            <p:cNvSpPr>
              <a:spLocks noChangeArrowheads="1"/>
            </p:cNvSpPr>
            <p:nvPr/>
          </p:nvSpPr>
          <p:spPr bwMode="auto">
            <a:xfrm>
              <a:off x="997" y="1209"/>
              <a:ext cx="23" cy="28"/>
            </a:xfrm>
            <a:custGeom>
              <a:avLst/>
              <a:gdLst>
                <a:gd name="T0" fmla="*/ 777 w 10"/>
                <a:gd name="T1" fmla="*/ 1801 h 12"/>
                <a:gd name="T2" fmla="*/ 777 w 10"/>
                <a:gd name="T3" fmla="*/ 1801 h 12"/>
                <a:gd name="T4" fmla="*/ 582 w 10"/>
                <a:gd name="T5" fmla="*/ 1601 h 12"/>
                <a:gd name="T6" fmla="*/ 147 w 10"/>
                <a:gd name="T7" fmla="*/ 980 h 12"/>
                <a:gd name="T8" fmla="*/ 147 w 10"/>
                <a:gd name="T9" fmla="*/ 621 h 12"/>
                <a:gd name="T10" fmla="*/ 777 w 10"/>
                <a:gd name="T11" fmla="*/ 152 h 12"/>
                <a:gd name="T12" fmla="*/ 899 w 10"/>
                <a:gd name="T13" fmla="*/ 152 h 12"/>
                <a:gd name="T14" fmla="*/ 1339 w 10"/>
                <a:gd name="T15" fmla="*/ 980 h 12"/>
                <a:gd name="T16" fmla="*/ 1339 w 10"/>
                <a:gd name="T17" fmla="*/ 1307 h 12"/>
                <a:gd name="T18" fmla="*/ 777 w 10"/>
                <a:gd name="T19" fmla="*/ 1801 h 12"/>
                <a:gd name="T20" fmla="*/ 777 w 10"/>
                <a:gd name="T21" fmla="*/ 1801 h 12"/>
                <a:gd name="T22" fmla="*/ 777 w 10"/>
                <a:gd name="T23" fmla="*/ 1932 h 12"/>
                <a:gd name="T24" fmla="*/ 1486 w 10"/>
                <a:gd name="T25" fmla="*/ 1307 h 12"/>
                <a:gd name="T26" fmla="*/ 1486 w 10"/>
                <a:gd name="T27" fmla="*/ 980 h 12"/>
                <a:gd name="T28" fmla="*/ 1030 w 10"/>
                <a:gd name="T29" fmla="*/ 0 h 12"/>
                <a:gd name="T30" fmla="*/ 777 w 10"/>
                <a:gd name="T31" fmla="*/ 0 h 12"/>
                <a:gd name="T32" fmla="*/ 147 w 10"/>
                <a:gd name="T33" fmla="*/ 621 h 12"/>
                <a:gd name="T34" fmla="*/ 0 w 10"/>
                <a:gd name="T35" fmla="*/ 980 h 12"/>
                <a:gd name="T36" fmla="*/ 582 w 10"/>
                <a:gd name="T37" fmla="*/ 1801 h 12"/>
                <a:gd name="T38" fmla="*/ 777 w 10"/>
                <a:gd name="T39" fmla="*/ 1932 h 12"/>
                <a:gd name="T40" fmla="*/ 777 w 10"/>
                <a:gd name="T41" fmla="*/ 1801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4" y="11"/>
                    <a:pt x="4" y="10"/>
                  </a:cubicBezTo>
                  <a:cubicBezTo>
                    <a:pt x="2" y="10"/>
                    <a:pt x="1" y="8"/>
                    <a:pt x="1" y="6"/>
                  </a:cubicBezTo>
                  <a:cubicBezTo>
                    <a:pt x="1" y="5"/>
                    <a:pt x="1" y="5"/>
                    <a:pt x="1" y="4"/>
                  </a:cubicBezTo>
                  <a:cubicBezTo>
                    <a:pt x="2" y="2"/>
                    <a:pt x="4" y="1"/>
                    <a:pt x="5" y="1"/>
                  </a:cubicBezTo>
                  <a:cubicBezTo>
                    <a:pt x="6" y="1"/>
                    <a:pt x="6" y="1"/>
                    <a:pt x="6" y="1"/>
                  </a:cubicBezTo>
                  <a:cubicBezTo>
                    <a:pt x="8" y="2"/>
                    <a:pt x="9" y="4"/>
                    <a:pt x="9" y="6"/>
                  </a:cubicBezTo>
                  <a:cubicBezTo>
                    <a:pt x="9" y="7"/>
                    <a:pt x="9" y="7"/>
                    <a:pt x="9" y="8"/>
                  </a:cubicBezTo>
                  <a:cubicBezTo>
                    <a:pt x="8" y="9"/>
                    <a:pt x="7" y="11"/>
                    <a:pt x="5" y="11"/>
                  </a:cubicBezTo>
                  <a:cubicBezTo>
                    <a:pt x="5" y="11"/>
                    <a:pt x="5" y="11"/>
                    <a:pt x="5" y="11"/>
                  </a:cubicBezTo>
                  <a:cubicBezTo>
                    <a:pt x="5" y="12"/>
                    <a:pt x="5" y="12"/>
                    <a:pt x="5" y="12"/>
                  </a:cubicBezTo>
                  <a:cubicBezTo>
                    <a:pt x="7" y="12"/>
                    <a:pt x="9" y="10"/>
                    <a:pt x="10" y="8"/>
                  </a:cubicBezTo>
                  <a:cubicBezTo>
                    <a:pt x="10" y="7"/>
                    <a:pt x="10" y="7"/>
                    <a:pt x="10" y="6"/>
                  </a:cubicBezTo>
                  <a:cubicBezTo>
                    <a:pt x="10" y="3"/>
                    <a:pt x="9" y="1"/>
                    <a:pt x="7" y="0"/>
                  </a:cubicBezTo>
                  <a:cubicBezTo>
                    <a:pt x="6" y="0"/>
                    <a:pt x="6" y="0"/>
                    <a:pt x="5" y="0"/>
                  </a:cubicBezTo>
                  <a:cubicBezTo>
                    <a:pt x="3" y="0"/>
                    <a:pt x="1" y="2"/>
                    <a:pt x="1" y="4"/>
                  </a:cubicBezTo>
                  <a:cubicBezTo>
                    <a:pt x="0" y="4"/>
                    <a:pt x="0" y="5"/>
                    <a:pt x="0" y="6"/>
                  </a:cubicBezTo>
                  <a:cubicBezTo>
                    <a:pt x="0" y="9"/>
                    <a:pt x="2" y="11"/>
                    <a:pt x="4" y="11"/>
                  </a:cubicBezTo>
                  <a:cubicBezTo>
                    <a:pt x="4" y="12"/>
                    <a:pt x="5"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3" name="Freeform 514"/>
            <p:cNvSpPr>
              <a:spLocks noChangeArrowheads="1"/>
            </p:cNvSpPr>
            <p:nvPr/>
          </p:nvSpPr>
          <p:spPr bwMode="auto">
            <a:xfrm>
              <a:off x="1018" y="1221"/>
              <a:ext cx="23" cy="26"/>
            </a:xfrm>
            <a:custGeom>
              <a:avLst/>
              <a:gdLst>
                <a:gd name="T0" fmla="*/ 777 w 10"/>
                <a:gd name="T1" fmla="*/ 1900 h 11"/>
                <a:gd name="T2" fmla="*/ 0 w 10"/>
                <a:gd name="T3" fmla="*/ 872 h 11"/>
                <a:gd name="T4" fmla="*/ 777 w 10"/>
                <a:gd name="T5" fmla="*/ 0 h 11"/>
                <a:gd name="T6" fmla="*/ 1486 w 10"/>
                <a:gd name="T7" fmla="*/ 872 h 11"/>
                <a:gd name="T8" fmla="*/ 777 w 10"/>
                <a:gd name="T9" fmla="*/ 1900 h 11"/>
                <a:gd name="T10" fmla="*/ 0 60000 65536"/>
                <a:gd name="T11" fmla="*/ 0 60000 65536"/>
                <a:gd name="T12" fmla="*/ 0 60000 65536"/>
                <a:gd name="T13" fmla="*/ 0 60000 65536"/>
                <a:gd name="T14" fmla="*/ 0 60000 65536"/>
                <a:gd name="T15" fmla="*/ 0 w 10"/>
                <a:gd name="T16" fmla="*/ 0 h 11"/>
                <a:gd name="T17" fmla="*/ 10 w 10"/>
                <a:gd name="T18" fmla="*/ 11 h 11"/>
              </a:gdLst>
              <a:ahLst/>
              <a:cxnLst>
                <a:cxn ang="T10">
                  <a:pos x="T0" y="T1"/>
                </a:cxn>
                <a:cxn ang="T11">
                  <a:pos x="T2" y="T3"/>
                </a:cxn>
                <a:cxn ang="T12">
                  <a:pos x="T4" y="T5"/>
                </a:cxn>
                <a:cxn ang="T13">
                  <a:pos x="T6" y="T7"/>
                </a:cxn>
                <a:cxn ang="T14">
                  <a:pos x="T8" y="T9"/>
                </a:cxn>
              </a:cxnLst>
              <a:rect l="T15" t="T16" r="T17" b="T18"/>
              <a:pathLst>
                <a:path w="10" h="11">
                  <a:moveTo>
                    <a:pt x="5" y="11"/>
                  </a:moveTo>
                  <a:cubicBezTo>
                    <a:pt x="3" y="11"/>
                    <a:pt x="0" y="8"/>
                    <a:pt x="0" y="5"/>
                  </a:cubicBezTo>
                  <a:cubicBezTo>
                    <a:pt x="0" y="2"/>
                    <a:pt x="2" y="0"/>
                    <a:pt x="5" y="0"/>
                  </a:cubicBezTo>
                  <a:cubicBezTo>
                    <a:pt x="7" y="0"/>
                    <a:pt x="10" y="2"/>
                    <a:pt x="10" y="5"/>
                  </a:cubicBezTo>
                  <a:cubicBezTo>
                    <a:pt x="10" y="8"/>
                    <a:pt x="8" y="10"/>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4" name="Freeform 515"/>
            <p:cNvSpPr>
              <a:spLocks noChangeArrowheads="1"/>
            </p:cNvSpPr>
            <p:nvPr/>
          </p:nvSpPr>
          <p:spPr bwMode="auto">
            <a:xfrm>
              <a:off x="1018" y="1218"/>
              <a:ext cx="23" cy="29"/>
            </a:xfrm>
            <a:custGeom>
              <a:avLst/>
              <a:gdLst>
                <a:gd name="T0" fmla="*/ 777 w 10"/>
                <a:gd name="T1" fmla="*/ 2383 h 12"/>
                <a:gd name="T2" fmla="*/ 777 w 10"/>
                <a:gd name="T3" fmla="*/ 2214 h 12"/>
                <a:gd name="T4" fmla="*/ 582 w 10"/>
                <a:gd name="T5" fmla="*/ 2214 h 12"/>
                <a:gd name="T6" fmla="*/ 147 w 10"/>
                <a:gd name="T7" fmla="*/ 1225 h 12"/>
                <a:gd name="T8" fmla="*/ 147 w 10"/>
                <a:gd name="T9" fmla="*/ 817 h 12"/>
                <a:gd name="T10" fmla="*/ 777 w 10"/>
                <a:gd name="T11" fmla="*/ 169 h 12"/>
                <a:gd name="T12" fmla="*/ 899 w 10"/>
                <a:gd name="T13" fmla="*/ 408 h 12"/>
                <a:gd name="T14" fmla="*/ 1339 w 10"/>
                <a:gd name="T15" fmla="*/ 1225 h 12"/>
                <a:gd name="T16" fmla="*/ 1339 w 10"/>
                <a:gd name="T17" fmla="*/ 1566 h 12"/>
                <a:gd name="T18" fmla="*/ 777 w 10"/>
                <a:gd name="T19" fmla="*/ 2214 h 12"/>
                <a:gd name="T20" fmla="*/ 777 w 10"/>
                <a:gd name="T21" fmla="*/ 2383 h 12"/>
                <a:gd name="T22" fmla="*/ 777 w 10"/>
                <a:gd name="T23" fmla="*/ 2383 h 12"/>
                <a:gd name="T24" fmla="*/ 1486 w 10"/>
                <a:gd name="T25" fmla="*/ 1566 h 12"/>
                <a:gd name="T26" fmla="*/ 1486 w 10"/>
                <a:gd name="T27" fmla="*/ 1225 h 12"/>
                <a:gd name="T28" fmla="*/ 1030 w 10"/>
                <a:gd name="T29" fmla="*/ 169 h 12"/>
                <a:gd name="T30" fmla="*/ 777 w 10"/>
                <a:gd name="T31" fmla="*/ 0 h 12"/>
                <a:gd name="T32" fmla="*/ 0 w 10"/>
                <a:gd name="T33" fmla="*/ 817 h 12"/>
                <a:gd name="T34" fmla="*/ 0 w 10"/>
                <a:gd name="T35" fmla="*/ 1225 h 12"/>
                <a:gd name="T36" fmla="*/ 448 w 10"/>
                <a:gd name="T37" fmla="*/ 2383 h 12"/>
                <a:gd name="T38" fmla="*/ 777 w 10"/>
                <a:gd name="T39" fmla="*/ 2383 h 12"/>
                <a:gd name="T40" fmla="*/ 777 w 10"/>
                <a:gd name="T41" fmla="*/ 2383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2"/>
                  </a:moveTo>
                  <a:cubicBezTo>
                    <a:pt x="5" y="11"/>
                    <a:pt x="5" y="11"/>
                    <a:pt x="5" y="11"/>
                  </a:cubicBezTo>
                  <a:cubicBezTo>
                    <a:pt x="5" y="11"/>
                    <a:pt x="4" y="11"/>
                    <a:pt x="4" y="11"/>
                  </a:cubicBezTo>
                  <a:cubicBezTo>
                    <a:pt x="2" y="10"/>
                    <a:pt x="1" y="8"/>
                    <a:pt x="1" y="6"/>
                  </a:cubicBezTo>
                  <a:cubicBezTo>
                    <a:pt x="1" y="6"/>
                    <a:pt x="1" y="5"/>
                    <a:pt x="1" y="4"/>
                  </a:cubicBezTo>
                  <a:cubicBezTo>
                    <a:pt x="2" y="3"/>
                    <a:pt x="3" y="1"/>
                    <a:pt x="5" y="1"/>
                  </a:cubicBezTo>
                  <a:cubicBezTo>
                    <a:pt x="5" y="1"/>
                    <a:pt x="6" y="1"/>
                    <a:pt x="6" y="2"/>
                  </a:cubicBezTo>
                  <a:cubicBezTo>
                    <a:pt x="8" y="2"/>
                    <a:pt x="9" y="4"/>
                    <a:pt x="9" y="6"/>
                  </a:cubicBezTo>
                  <a:cubicBezTo>
                    <a:pt x="9" y="7"/>
                    <a:pt x="9" y="8"/>
                    <a:pt x="9" y="8"/>
                  </a:cubicBezTo>
                  <a:cubicBezTo>
                    <a:pt x="8" y="10"/>
                    <a:pt x="7" y="11"/>
                    <a:pt x="5" y="11"/>
                  </a:cubicBezTo>
                  <a:cubicBezTo>
                    <a:pt x="5" y="12"/>
                    <a:pt x="5" y="12"/>
                    <a:pt x="5" y="12"/>
                  </a:cubicBezTo>
                  <a:cubicBezTo>
                    <a:pt x="5" y="12"/>
                    <a:pt x="5" y="12"/>
                    <a:pt x="5" y="12"/>
                  </a:cubicBezTo>
                  <a:cubicBezTo>
                    <a:pt x="7" y="12"/>
                    <a:pt x="9" y="11"/>
                    <a:pt x="10" y="8"/>
                  </a:cubicBezTo>
                  <a:cubicBezTo>
                    <a:pt x="10" y="8"/>
                    <a:pt x="10" y="7"/>
                    <a:pt x="10" y="6"/>
                  </a:cubicBezTo>
                  <a:cubicBezTo>
                    <a:pt x="10" y="4"/>
                    <a:pt x="9" y="1"/>
                    <a:pt x="7" y="1"/>
                  </a:cubicBezTo>
                  <a:cubicBezTo>
                    <a:pt x="6" y="0"/>
                    <a:pt x="5" y="0"/>
                    <a:pt x="5" y="0"/>
                  </a:cubicBezTo>
                  <a:cubicBezTo>
                    <a:pt x="3" y="0"/>
                    <a:pt x="1" y="2"/>
                    <a:pt x="0" y="4"/>
                  </a:cubicBezTo>
                  <a:cubicBezTo>
                    <a:pt x="0" y="5"/>
                    <a:pt x="0" y="5"/>
                    <a:pt x="0" y="6"/>
                  </a:cubicBezTo>
                  <a:cubicBezTo>
                    <a:pt x="0" y="9"/>
                    <a:pt x="1" y="11"/>
                    <a:pt x="3" y="12"/>
                  </a:cubicBezTo>
                  <a:cubicBezTo>
                    <a:pt x="4" y="12"/>
                    <a:pt x="5" y="12"/>
                    <a:pt x="5" y="12"/>
                  </a:cubicBezTo>
                  <a:cubicBezTo>
                    <a:pt x="5" y="12"/>
                    <a:pt x="5" y="12"/>
                    <a:pt x="5"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5" name="Freeform 516"/>
            <p:cNvSpPr>
              <a:spLocks noChangeArrowheads="1"/>
            </p:cNvSpPr>
            <p:nvPr/>
          </p:nvSpPr>
          <p:spPr bwMode="auto">
            <a:xfrm>
              <a:off x="1063" y="1235"/>
              <a:ext cx="21" cy="26"/>
            </a:xfrm>
            <a:custGeom>
              <a:avLst/>
              <a:gdLst>
                <a:gd name="T0" fmla="*/ 828 w 9"/>
                <a:gd name="T1" fmla="*/ 1900 h 11"/>
                <a:gd name="T2" fmla="*/ 0 w 9"/>
                <a:gd name="T3" fmla="*/ 872 h 11"/>
                <a:gd name="T4" fmla="*/ 621 w 9"/>
                <a:gd name="T5" fmla="*/ 0 h 11"/>
                <a:gd name="T6" fmla="*/ 1449 w 9"/>
                <a:gd name="T7" fmla="*/ 872 h 11"/>
                <a:gd name="T8" fmla="*/ 828 w 9"/>
                <a:gd name="T9" fmla="*/ 190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5" y="11"/>
                  </a:moveTo>
                  <a:cubicBezTo>
                    <a:pt x="2" y="11"/>
                    <a:pt x="0" y="8"/>
                    <a:pt x="0" y="5"/>
                  </a:cubicBezTo>
                  <a:cubicBezTo>
                    <a:pt x="0" y="2"/>
                    <a:pt x="2" y="0"/>
                    <a:pt x="4" y="0"/>
                  </a:cubicBezTo>
                  <a:cubicBezTo>
                    <a:pt x="7" y="0"/>
                    <a:pt x="9" y="2"/>
                    <a:pt x="9" y="5"/>
                  </a:cubicBezTo>
                  <a:cubicBezTo>
                    <a:pt x="9" y="8"/>
                    <a:pt x="7"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6" name="Freeform 517"/>
            <p:cNvSpPr>
              <a:spLocks noChangeArrowheads="1"/>
            </p:cNvSpPr>
            <p:nvPr/>
          </p:nvSpPr>
          <p:spPr bwMode="auto">
            <a:xfrm>
              <a:off x="1060" y="1233"/>
              <a:ext cx="26" cy="28"/>
            </a:xfrm>
            <a:custGeom>
              <a:avLst/>
              <a:gdLst>
                <a:gd name="T0" fmla="*/ 1028 w 11"/>
                <a:gd name="T1" fmla="*/ 1932 h 12"/>
                <a:gd name="T2" fmla="*/ 1028 w 11"/>
                <a:gd name="T3" fmla="*/ 1801 h 12"/>
                <a:gd name="T4" fmla="*/ 659 w 11"/>
                <a:gd name="T5" fmla="*/ 1801 h 12"/>
                <a:gd name="T6" fmla="*/ 156 w 11"/>
                <a:gd name="T7" fmla="*/ 980 h 12"/>
                <a:gd name="T8" fmla="*/ 369 w 11"/>
                <a:gd name="T9" fmla="*/ 621 h 12"/>
                <a:gd name="T10" fmla="*/ 872 w 11"/>
                <a:gd name="T11" fmla="*/ 355 h 12"/>
                <a:gd name="T12" fmla="*/ 1257 w 11"/>
                <a:gd name="T13" fmla="*/ 355 h 12"/>
                <a:gd name="T14" fmla="*/ 1782 w 11"/>
                <a:gd name="T15" fmla="*/ 980 h 12"/>
                <a:gd name="T16" fmla="*/ 1558 w 11"/>
                <a:gd name="T17" fmla="*/ 1307 h 12"/>
                <a:gd name="T18" fmla="*/ 1028 w 11"/>
                <a:gd name="T19" fmla="*/ 1801 h 12"/>
                <a:gd name="T20" fmla="*/ 1028 w 11"/>
                <a:gd name="T21" fmla="*/ 1932 h 12"/>
                <a:gd name="T22" fmla="*/ 1028 w 11"/>
                <a:gd name="T23" fmla="*/ 1932 h 12"/>
                <a:gd name="T24" fmla="*/ 1782 w 11"/>
                <a:gd name="T25" fmla="*/ 1449 h 12"/>
                <a:gd name="T26" fmla="*/ 1900 w 11"/>
                <a:gd name="T27" fmla="*/ 980 h 12"/>
                <a:gd name="T28" fmla="*/ 1257 w 11"/>
                <a:gd name="T29" fmla="*/ 152 h 12"/>
                <a:gd name="T30" fmla="*/ 872 w 11"/>
                <a:gd name="T31" fmla="*/ 0 h 12"/>
                <a:gd name="T32" fmla="*/ 156 w 11"/>
                <a:gd name="T33" fmla="*/ 621 h 12"/>
                <a:gd name="T34" fmla="*/ 0 w 11"/>
                <a:gd name="T35" fmla="*/ 980 h 12"/>
                <a:gd name="T36" fmla="*/ 659 w 11"/>
                <a:gd name="T37" fmla="*/ 1932 h 12"/>
                <a:gd name="T38" fmla="*/ 1028 w 11"/>
                <a:gd name="T39" fmla="*/ 1932 h 12"/>
                <a:gd name="T40" fmla="*/ 1028 w 11"/>
                <a:gd name="T41" fmla="*/ 193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2"/>
                <a:gd name="T65" fmla="*/ 11 w 1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2">
                  <a:moveTo>
                    <a:pt x="6" y="12"/>
                  </a:moveTo>
                  <a:cubicBezTo>
                    <a:pt x="6" y="11"/>
                    <a:pt x="6" y="11"/>
                    <a:pt x="6" y="11"/>
                  </a:cubicBezTo>
                  <a:cubicBezTo>
                    <a:pt x="5" y="11"/>
                    <a:pt x="5" y="11"/>
                    <a:pt x="4" y="11"/>
                  </a:cubicBezTo>
                  <a:cubicBezTo>
                    <a:pt x="3" y="10"/>
                    <a:pt x="1" y="9"/>
                    <a:pt x="1" y="6"/>
                  </a:cubicBezTo>
                  <a:cubicBezTo>
                    <a:pt x="1" y="6"/>
                    <a:pt x="2" y="5"/>
                    <a:pt x="2" y="4"/>
                  </a:cubicBezTo>
                  <a:cubicBezTo>
                    <a:pt x="2" y="3"/>
                    <a:pt x="4" y="2"/>
                    <a:pt x="5" y="2"/>
                  </a:cubicBezTo>
                  <a:cubicBezTo>
                    <a:pt x="6" y="1"/>
                    <a:pt x="6" y="2"/>
                    <a:pt x="7" y="2"/>
                  </a:cubicBezTo>
                  <a:cubicBezTo>
                    <a:pt x="8" y="2"/>
                    <a:pt x="10" y="4"/>
                    <a:pt x="10" y="6"/>
                  </a:cubicBezTo>
                  <a:cubicBezTo>
                    <a:pt x="10" y="7"/>
                    <a:pt x="9" y="8"/>
                    <a:pt x="9" y="8"/>
                  </a:cubicBezTo>
                  <a:cubicBezTo>
                    <a:pt x="9" y="10"/>
                    <a:pt x="7" y="11"/>
                    <a:pt x="6" y="11"/>
                  </a:cubicBezTo>
                  <a:cubicBezTo>
                    <a:pt x="6" y="12"/>
                    <a:pt x="6" y="12"/>
                    <a:pt x="6" y="12"/>
                  </a:cubicBezTo>
                  <a:cubicBezTo>
                    <a:pt x="6" y="12"/>
                    <a:pt x="6" y="12"/>
                    <a:pt x="6" y="12"/>
                  </a:cubicBezTo>
                  <a:cubicBezTo>
                    <a:pt x="8" y="12"/>
                    <a:pt x="10" y="11"/>
                    <a:pt x="10" y="9"/>
                  </a:cubicBezTo>
                  <a:cubicBezTo>
                    <a:pt x="11" y="8"/>
                    <a:pt x="11" y="7"/>
                    <a:pt x="11" y="6"/>
                  </a:cubicBezTo>
                  <a:cubicBezTo>
                    <a:pt x="11" y="4"/>
                    <a:pt x="9" y="1"/>
                    <a:pt x="7" y="1"/>
                  </a:cubicBezTo>
                  <a:cubicBezTo>
                    <a:pt x="7" y="1"/>
                    <a:pt x="6" y="0"/>
                    <a:pt x="5" y="0"/>
                  </a:cubicBezTo>
                  <a:cubicBezTo>
                    <a:pt x="3" y="1"/>
                    <a:pt x="2" y="2"/>
                    <a:pt x="1" y="4"/>
                  </a:cubicBezTo>
                  <a:cubicBezTo>
                    <a:pt x="1" y="5"/>
                    <a:pt x="0" y="6"/>
                    <a:pt x="0" y="6"/>
                  </a:cubicBezTo>
                  <a:cubicBezTo>
                    <a:pt x="0" y="9"/>
                    <a:pt x="2" y="11"/>
                    <a:pt x="4" y="12"/>
                  </a:cubicBezTo>
                  <a:cubicBezTo>
                    <a:pt x="5" y="12"/>
                    <a:pt x="5" y="12"/>
                    <a:pt x="6" y="12"/>
                  </a:cubicBezTo>
                  <a:cubicBezTo>
                    <a:pt x="6" y="12"/>
                    <a:pt x="6" y="12"/>
                    <a:pt x="6" y="12"/>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7" name="Oval 518"/>
            <p:cNvSpPr>
              <a:spLocks noChangeArrowheads="1"/>
            </p:cNvSpPr>
            <p:nvPr/>
          </p:nvSpPr>
          <p:spPr bwMode="auto">
            <a:xfrm>
              <a:off x="1086" y="1240"/>
              <a:ext cx="21" cy="23"/>
            </a:xfrm>
            <a:prstGeom prst="ellipse">
              <a:avLst/>
            </a:pr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8" name="Freeform 519"/>
            <p:cNvSpPr>
              <a:spLocks noChangeArrowheads="1"/>
            </p:cNvSpPr>
            <p:nvPr/>
          </p:nvSpPr>
          <p:spPr bwMode="auto">
            <a:xfrm>
              <a:off x="1084" y="1237"/>
              <a:ext cx="23" cy="29"/>
            </a:xfrm>
            <a:custGeom>
              <a:avLst/>
              <a:gdLst>
                <a:gd name="T0" fmla="*/ 777 w 10"/>
                <a:gd name="T1" fmla="*/ 2214 h 12"/>
                <a:gd name="T2" fmla="*/ 777 w 10"/>
                <a:gd name="T3" fmla="*/ 2214 h 12"/>
                <a:gd name="T4" fmla="*/ 582 w 10"/>
                <a:gd name="T5" fmla="*/ 2214 h 12"/>
                <a:gd name="T6" fmla="*/ 147 w 10"/>
                <a:gd name="T7" fmla="*/ 1225 h 12"/>
                <a:gd name="T8" fmla="*/ 338 w 10"/>
                <a:gd name="T9" fmla="*/ 817 h 12"/>
                <a:gd name="T10" fmla="*/ 777 w 10"/>
                <a:gd name="T11" fmla="*/ 169 h 12"/>
                <a:gd name="T12" fmla="*/ 899 w 10"/>
                <a:gd name="T13" fmla="*/ 169 h 12"/>
                <a:gd name="T14" fmla="*/ 1339 w 10"/>
                <a:gd name="T15" fmla="*/ 1225 h 12"/>
                <a:gd name="T16" fmla="*/ 1339 w 10"/>
                <a:gd name="T17" fmla="*/ 1566 h 12"/>
                <a:gd name="T18" fmla="*/ 777 w 10"/>
                <a:gd name="T19" fmla="*/ 2214 h 12"/>
                <a:gd name="T20" fmla="*/ 777 w 10"/>
                <a:gd name="T21" fmla="*/ 2214 h 12"/>
                <a:gd name="T22" fmla="*/ 777 w 10"/>
                <a:gd name="T23" fmla="*/ 2383 h 12"/>
                <a:gd name="T24" fmla="*/ 1486 w 10"/>
                <a:gd name="T25" fmla="*/ 1566 h 12"/>
                <a:gd name="T26" fmla="*/ 1486 w 10"/>
                <a:gd name="T27" fmla="*/ 1225 h 12"/>
                <a:gd name="T28" fmla="*/ 1030 w 10"/>
                <a:gd name="T29" fmla="*/ 0 h 12"/>
                <a:gd name="T30" fmla="*/ 777 w 10"/>
                <a:gd name="T31" fmla="*/ 0 h 12"/>
                <a:gd name="T32" fmla="*/ 147 w 10"/>
                <a:gd name="T33" fmla="*/ 817 h 12"/>
                <a:gd name="T34" fmla="*/ 0 w 10"/>
                <a:gd name="T35" fmla="*/ 1225 h 12"/>
                <a:gd name="T36" fmla="*/ 582 w 10"/>
                <a:gd name="T37" fmla="*/ 2383 h 12"/>
                <a:gd name="T38" fmla="*/ 777 w 10"/>
                <a:gd name="T39" fmla="*/ 2383 h 12"/>
                <a:gd name="T40" fmla="*/ 777 w 10"/>
                <a:gd name="T41" fmla="*/ 2214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2"/>
                <a:gd name="T65" fmla="*/ 10 w 10"/>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2">
                  <a:moveTo>
                    <a:pt x="5" y="11"/>
                  </a:moveTo>
                  <a:cubicBezTo>
                    <a:pt x="5" y="11"/>
                    <a:pt x="5" y="11"/>
                    <a:pt x="5" y="11"/>
                  </a:cubicBezTo>
                  <a:cubicBezTo>
                    <a:pt x="5" y="11"/>
                    <a:pt x="5" y="11"/>
                    <a:pt x="4" y="11"/>
                  </a:cubicBezTo>
                  <a:cubicBezTo>
                    <a:pt x="3" y="10"/>
                    <a:pt x="1" y="8"/>
                    <a:pt x="1" y="6"/>
                  </a:cubicBezTo>
                  <a:cubicBezTo>
                    <a:pt x="1" y="5"/>
                    <a:pt x="1" y="5"/>
                    <a:pt x="2" y="4"/>
                  </a:cubicBezTo>
                  <a:cubicBezTo>
                    <a:pt x="2" y="2"/>
                    <a:pt x="4" y="1"/>
                    <a:pt x="5" y="1"/>
                  </a:cubicBezTo>
                  <a:cubicBezTo>
                    <a:pt x="6" y="1"/>
                    <a:pt x="6" y="1"/>
                    <a:pt x="6" y="1"/>
                  </a:cubicBezTo>
                  <a:cubicBezTo>
                    <a:pt x="8" y="2"/>
                    <a:pt x="9" y="4"/>
                    <a:pt x="9" y="6"/>
                  </a:cubicBezTo>
                  <a:cubicBezTo>
                    <a:pt x="9" y="7"/>
                    <a:pt x="9" y="7"/>
                    <a:pt x="9" y="8"/>
                  </a:cubicBezTo>
                  <a:cubicBezTo>
                    <a:pt x="8" y="10"/>
                    <a:pt x="7" y="11"/>
                    <a:pt x="5" y="11"/>
                  </a:cubicBezTo>
                  <a:cubicBezTo>
                    <a:pt x="5" y="11"/>
                    <a:pt x="5" y="11"/>
                    <a:pt x="5" y="11"/>
                  </a:cubicBezTo>
                  <a:cubicBezTo>
                    <a:pt x="5" y="12"/>
                    <a:pt x="5" y="12"/>
                    <a:pt x="5" y="12"/>
                  </a:cubicBezTo>
                  <a:cubicBezTo>
                    <a:pt x="8" y="12"/>
                    <a:pt x="9" y="10"/>
                    <a:pt x="10" y="8"/>
                  </a:cubicBezTo>
                  <a:cubicBezTo>
                    <a:pt x="10" y="8"/>
                    <a:pt x="10" y="7"/>
                    <a:pt x="10" y="6"/>
                  </a:cubicBezTo>
                  <a:cubicBezTo>
                    <a:pt x="10" y="3"/>
                    <a:pt x="9" y="1"/>
                    <a:pt x="7" y="0"/>
                  </a:cubicBezTo>
                  <a:cubicBezTo>
                    <a:pt x="6" y="0"/>
                    <a:pt x="6" y="0"/>
                    <a:pt x="5" y="0"/>
                  </a:cubicBezTo>
                  <a:cubicBezTo>
                    <a:pt x="3" y="0"/>
                    <a:pt x="1" y="2"/>
                    <a:pt x="1" y="4"/>
                  </a:cubicBezTo>
                  <a:cubicBezTo>
                    <a:pt x="0" y="5"/>
                    <a:pt x="0" y="5"/>
                    <a:pt x="0" y="6"/>
                  </a:cubicBezTo>
                  <a:cubicBezTo>
                    <a:pt x="0" y="9"/>
                    <a:pt x="2" y="11"/>
                    <a:pt x="4" y="12"/>
                  </a:cubicBezTo>
                  <a:cubicBezTo>
                    <a:pt x="4" y="12"/>
                    <a:pt x="5" y="12"/>
                    <a:pt x="5" y="12"/>
                  </a:cubicBezTo>
                  <a:cubicBezTo>
                    <a:pt x="5" y="11"/>
                    <a:pt x="5" y="11"/>
                    <a:pt x="5" y="11"/>
                  </a:cubicBez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sp>
          <p:nvSpPr>
            <p:cNvPr id="118859" name="Freeform 520"/>
            <p:cNvSpPr>
              <a:spLocks noChangeArrowheads="1"/>
            </p:cNvSpPr>
            <p:nvPr/>
          </p:nvSpPr>
          <p:spPr bwMode="auto">
            <a:xfrm>
              <a:off x="345" y="1563"/>
              <a:ext cx="146" cy="107"/>
            </a:xfrm>
            <a:custGeom>
              <a:avLst/>
              <a:gdLst>
                <a:gd name="T0" fmla="*/ 2885 w 62"/>
                <a:gd name="T1" fmla="*/ 3267 h 45"/>
                <a:gd name="T2" fmla="*/ 7314 w 62"/>
                <a:gd name="T3" fmla="*/ 5405 h 45"/>
                <a:gd name="T4" fmla="*/ 6794 w 62"/>
                <a:gd name="T5" fmla="*/ 6684 h 45"/>
                <a:gd name="T6" fmla="*/ 4425 w 62"/>
                <a:gd name="T7" fmla="*/ 7378 h 45"/>
                <a:gd name="T8" fmla="*/ 4924 w 62"/>
                <a:gd name="T9" fmla="*/ 6841 h 45"/>
                <a:gd name="T10" fmla="*/ 3266 w 62"/>
                <a:gd name="T11" fmla="*/ 6520 h 45"/>
                <a:gd name="T12" fmla="*/ 1387 w 62"/>
                <a:gd name="T13" fmla="*/ 3964 h 45"/>
                <a:gd name="T14" fmla="*/ 1166 w 62"/>
                <a:gd name="T15" fmla="*/ 0 h 45"/>
                <a:gd name="T16" fmla="*/ 2402 w 62"/>
                <a:gd name="T17" fmla="*/ 1436 h 45"/>
                <a:gd name="T18" fmla="*/ 7314 w 62"/>
                <a:gd name="T19" fmla="*/ 2487 h 45"/>
                <a:gd name="T20" fmla="*/ 7809 w 62"/>
                <a:gd name="T21" fmla="*/ 4703 h 45"/>
                <a:gd name="T22" fmla="*/ 8694 w 62"/>
                <a:gd name="T23" fmla="*/ 5241 h 45"/>
                <a:gd name="T24" fmla="*/ 2885 w 62"/>
                <a:gd name="T25" fmla="*/ 3267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45"/>
                <a:gd name="T41" fmla="*/ 62 w 62"/>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45">
                  <a:moveTo>
                    <a:pt x="17" y="18"/>
                  </a:moveTo>
                  <a:cubicBezTo>
                    <a:pt x="16" y="18"/>
                    <a:pt x="24" y="25"/>
                    <a:pt x="43" y="30"/>
                  </a:cubicBezTo>
                  <a:cubicBezTo>
                    <a:pt x="62" y="34"/>
                    <a:pt x="41" y="29"/>
                    <a:pt x="40" y="37"/>
                  </a:cubicBezTo>
                  <a:cubicBezTo>
                    <a:pt x="39" y="45"/>
                    <a:pt x="24" y="41"/>
                    <a:pt x="26" y="41"/>
                  </a:cubicBezTo>
                  <a:cubicBezTo>
                    <a:pt x="28" y="40"/>
                    <a:pt x="29" y="38"/>
                    <a:pt x="29" y="38"/>
                  </a:cubicBezTo>
                  <a:cubicBezTo>
                    <a:pt x="29" y="38"/>
                    <a:pt x="28" y="38"/>
                    <a:pt x="19" y="36"/>
                  </a:cubicBezTo>
                  <a:cubicBezTo>
                    <a:pt x="10" y="34"/>
                    <a:pt x="17" y="34"/>
                    <a:pt x="8" y="22"/>
                  </a:cubicBezTo>
                  <a:cubicBezTo>
                    <a:pt x="0" y="10"/>
                    <a:pt x="7" y="0"/>
                    <a:pt x="7" y="0"/>
                  </a:cubicBezTo>
                  <a:cubicBezTo>
                    <a:pt x="7" y="0"/>
                    <a:pt x="8" y="2"/>
                    <a:pt x="14" y="8"/>
                  </a:cubicBezTo>
                  <a:cubicBezTo>
                    <a:pt x="20" y="14"/>
                    <a:pt x="32" y="10"/>
                    <a:pt x="43" y="14"/>
                  </a:cubicBezTo>
                  <a:cubicBezTo>
                    <a:pt x="54" y="18"/>
                    <a:pt x="38" y="22"/>
                    <a:pt x="46" y="26"/>
                  </a:cubicBezTo>
                  <a:cubicBezTo>
                    <a:pt x="53" y="30"/>
                    <a:pt x="53" y="30"/>
                    <a:pt x="51" y="29"/>
                  </a:cubicBezTo>
                  <a:lnTo>
                    <a:pt x="17" y="18"/>
                  </a:lnTo>
                  <a:close/>
                </a:path>
              </a:pathLst>
            </a:custGeom>
            <a:solidFill>
              <a:srgbClr val="92D050"/>
            </a:solidFill>
            <a:ln w="9525">
              <a:solidFill>
                <a:srgbClr val="92D050"/>
              </a:solidFill>
              <a:bevel/>
            </a:ln>
          </p:spPr>
          <p:txBody>
            <a:bodyPr/>
            <a:lstStyle/>
            <a:p>
              <a:endParaRPr lang="zh-CN" altLang="zh-CN" b="1" i="1">
                <a:solidFill>
                  <a:srgbClr val="92D050"/>
                </a:solidFill>
                <a:sym typeface="微软雅黑" pitchFamily="34" charset="-122"/>
              </a:endParaRPr>
            </a:p>
          </p:txBody>
        </p:sp>
      </p:grpSp>
      <p:sp>
        <p:nvSpPr>
          <p:cNvPr id="118796" name="TextBox 1862"/>
          <p:cNvSpPr>
            <a:spLocks noChangeArrowheads="1"/>
          </p:cNvSpPr>
          <p:nvPr/>
        </p:nvSpPr>
        <p:spPr bwMode="auto">
          <a:xfrm rot="-1066697">
            <a:off x="2592388" y="1712913"/>
            <a:ext cx="17049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solidFill>
                  <a:srgbClr val="000000"/>
                </a:solidFill>
                <a:latin typeface="微软雅黑" pitchFamily="34" charset="-122"/>
                <a:ea typeface="微软雅黑" pitchFamily="34" charset="-122"/>
                <a:cs typeface="楷体" pitchFamily="49" charset="-122"/>
              </a:rPr>
              <a:t>监管当局的监管要求</a:t>
            </a:r>
            <a:r>
              <a:rPr lang="en-US" altLang="zh-CN" sz="1400" b="1" i="1">
                <a:solidFill>
                  <a:srgbClr val="3F3F3F"/>
                </a:solidFill>
                <a:ea typeface="微软雅黑" pitchFamily="34" charset="-122"/>
                <a:cs typeface="楷体" pitchFamily="49" charset="-122"/>
                <a:sym typeface="Arial" charset="0"/>
              </a:rPr>
              <a:t>. </a:t>
            </a:r>
            <a:endParaRPr lang="zh-CN" altLang="en-US">
              <a:ea typeface="微软雅黑" pitchFamily="34" charset="-122"/>
              <a:cs typeface="楷体" pitchFamily="49" charset="-122"/>
            </a:endParaRPr>
          </a:p>
        </p:txBody>
      </p:sp>
      <p:sp>
        <p:nvSpPr>
          <p:cNvPr id="118797" name="TextBox 1863"/>
          <p:cNvSpPr>
            <a:spLocks noChangeArrowheads="1"/>
          </p:cNvSpPr>
          <p:nvPr/>
        </p:nvSpPr>
        <p:spPr bwMode="auto">
          <a:xfrm rot="345079">
            <a:off x="4867275" y="2684463"/>
            <a:ext cx="19034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r>
              <a:rPr lang="zh-CN" altLang="en-US" sz="3200" b="1">
                <a:solidFill>
                  <a:srgbClr val="000000"/>
                </a:solidFill>
                <a:latin typeface="微软雅黑" pitchFamily="34" charset="-122"/>
                <a:ea typeface="微软雅黑" pitchFamily="34" charset="-122"/>
                <a:cs typeface="楷体" pitchFamily="49" charset="-122"/>
              </a:rPr>
              <a:t>股东价值最大化。</a:t>
            </a:r>
            <a:endParaRPr lang="zh-CN" altLang="en-US" sz="3200" b="1">
              <a:solidFill>
                <a:srgbClr val="000000"/>
              </a:solidFill>
              <a:latin typeface="微软雅黑" pitchFamily="34" charset="-122"/>
              <a:ea typeface="微软雅黑" pitchFamily="34" charset="-122"/>
              <a:cs typeface="楷体" pitchFamily="49" charset="-122"/>
            </a:endParaRPr>
          </a:p>
        </p:txBody>
      </p:sp>
      <p:sp>
        <p:nvSpPr>
          <p:cNvPr id="185253" name="TextBox 1864"/>
          <p:cNvSpPr>
            <a:spLocks noChangeArrowheads="1"/>
          </p:cNvSpPr>
          <p:nvPr/>
        </p:nvSpPr>
        <p:spPr bwMode="auto">
          <a:xfrm>
            <a:off x="1763713" y="4986338"/>
            <a:ext cx="4968875" cy="1323975"/>
          </a:xfrm>
          <a:prstGeom prst="rect">
            <a:avLst/>
          </a:prstGeom>
          <a:noFill/>
          <a:ln w="34925">
            <a:solidFill>
              <a:schemeClr val="accent1">
                <a:shade val="50000"/>
              </a:schemeClr>
            </a:solidFill>
            <a:miter lim="800000"/>
          </a:ln>
        </p:spPr>
        <p:txBody>
          <a:bodyPr>
            <a:spAutoFit/>
          </a:bodyPr>
          <a:lstStyle/>
          <a:p>
            <a:pPr algn="ctr">
              <a:defRPr/>
            </a:pPr>
            <a:r>
              <a:rPr lang="zh-CN" altLang="en-US" sz="4000" b="1" dirty="0">
                <a:latin typeface="微软雅黑" pitchFamily="34" charset="-122"/>
                <a:ea typeface="微软雅黑" pitchFamily="34" charset="-122"/>
                <a:cs typeface="楷体" pitchFamily="49" charset="-122"/>
              </a:rPr>
              <a:t>资本筹集的策略选择的两个要求</a:t>
            </a:r>
            <a:endParaRPr lang="zh-CN" altLang="en-US" sz="4000" b="1" i="1" dirty="0">
              <a:latin typeface="微软雅黑" pitchFamily="34" charset="-122"/>
              <a:ea typeface="微软雅黑" pitchFamily="34" charset="-122"/>
              <a:sym typeface="Calibri"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a:xfrm>
            <a:off x="1475656" y="980728"/>
            <a:ext cx="6372944" cy="391691"/>
          </a:xfrm>
        </p:spPr>
        <p:txBody>
          <a:bodyPr>
            <a:normAutofit fontScale="90000"/>
          </a:bodyPr>
          <a:lstStyle/>
          <a:p>
            <a:pPr algn="ctr" eaLnBrk="1" hangingPunct="1"/>
            <a:r>
              <a:rPr lang="zh-CN" altLang="en-US" sz="4000" b="1" dirty="0" smtClean="0">
                <a:latin typeface="黑体" pitchFamily="49" charset="-122"/>
                <a:ea typeface="黑体" pitchFamily="49" charset="-122"/>
                <a:cs typeface="楷体" pitchFamily="49" charset="-122"/>
              </a:rPr>
              <a:t>资本筹集策略的具体选择：</a:t>
            </a:r>
            <a:endParaRPr lang="zh-CN" altLang="en-US" sz="4000" b="1" dirty="0" smtClean="0">
              <a:latin typeface="黑体" pitchFamily="49" charset="-122"/>
              <a:ea typeface="黑体" pitchFamily="49" charset="-122"/>
              <a:cs typeface="楷体" pitchFamily="49" charset="-122"/>
            </a:endParaRPr>
          </a:p>
        </p:txBody>
      </p:sp>
      <p:sp>
        <p:nvSpPr>
          <p:cNvPr id="119812" name="Rectangle 3"/>
          <p:cNvSpPr>
            <a:spLocks noGrp="1" noChangeArrowheads="1"/>
          </p:cNvSpPr>
          <p:nvPr>
            <p:ph type="body" idx="1"/>
          </p:nvPr>
        </p:nvSpPr>
        <p:spPr>
          <a:xfrm>
            <a:off x="755576" y="1556792"/>
            <a:ext cx="7550224" cy="4767808"/>
          </a:xfrm>
          <a:ln w="34925">
            <a:solidFill>
              <a:schemeClr val="accent1">
                <a:shade val="50000"/>
              </a:schemeClr>
            </a:solidFill>
          </a:ln>
        </p:spPr>
        <p:txBody>
          <a:bodyPr>
            <a:normAutofit fontScale="92500"/>
          </a:bodyPr>
          <a:lstStyle/>
          <a:p>
            <a:pPr marL="358775" lvl="1" eaLnBrk="1" hangingPunct="1">
              <a:spcBef>
                <a:spcPts val="1200"/>
              </a:spcBef>
              <a:spcAft>
                <a:spcPts val="1200"/>
              </a:spcAft>
              <a:buFont typeface="Wingdings" charset="2"/>
              <a:buChar char="p"/>
              <a:defRPr/>
            </a:pPr>
            <a:r>
              <a:rPr lang="zh-CN" altLang="en-US" b="1" dirty="0" smtClean="0">
                <a:latin typeface="微软雅黑" pitchFamily="34" charset="-122"/>
                <a:ea typeface="微软雅黑" pitchFamily="34" charset="-122"/>
                <a:cs typeface="仿宋" pitchFamily="49" charset="-122"/>
              </a:rPr>
              <a:t>发行普通股和永久性非累积优先股补充核心资本的不足，维护资本的稳定。</a:t>
            </a:r>
            <a:endParaRPr lang="zh-CN" altLang="en-US" b="1" dirty="0" smtClean="0">
              <a:latin typeface="微软雅黑" pitchFamily="34" charset="-122"/>
              <a:ea typeface="微软雅黑" pitchFamily="34" charset="-122"/>
              <a:cs typeface="仿宋" pitchFamily="49" charset="-122"/>
            </a:endParaRPr>
          </a:p>
          <a:p>
            <a:pPr marL="358775" lvl="1" eaLnBrk="1" hangingPunct="1">
              <a:spcBef>
                <a:spcPts val="1200"/>
              </a:spcBef>
              <a:spcAft>
                <a:spcPts val="1200"/>
              </a:spcAft>
              <a:buFont typeface="Wingdings" charset="2"/>
              <a:buChar char="p"/>
              <a:defRPr/>
            </a:pPr>
            <a:r>
              <a:rPr lang="zh-CN" altLang="en-US" b="1" dirty="0" smtClean="0">
                <a:latin typeface="微软雅黑" pitchFamily="34" charset="-122"/>
                <a:ea typeface="微软雅黑" pitchFamily="34" charset="-122"/>
                <a:cs typeface="仿宋" pitchFamily="49" charset="-122"/>
              </a:rPr>
              <a:t>发行次级长期债券补充资本的及时性和灵活性；</a:t>
            </a:r>
            <a:endParaRPr lang="zh-CN" altLang="en-US" b="1" dirty="0" smtClean="0">
              <a:latin typeface="微软雅黑" pitchFamily="34" charset="-122"/>
              <a:ea typeface="微软雅黑" pitchFamily="34" charset="-122"/>
              <a:cs typeface="仿宋" pitchFamily="49" charset="-122"/>
            </a:endParaRPr>
          </a:p>
          <a:p>
            <a:pPr marL="358775" lvl="1" eaLnBrk="1" hangingPunct="1">
              <a:spcBef>
                <a:spcPts val="1200"/>
              </a:spcBef>
              <a:spcAft>
                <a:spcPts val="1200"/>
              </a:spcAft>
              <a:buFont typeface="Wingdings" charset="2"/>
              <a:buChar char="p"/>
              <a:defRPr/>
            </a:pPr>
            <a:r>
              <a:rPr lang="zh-CN" altLang="en-US" b="1" dirty="0" smtClean="0">
                <a:latin typeface="微软雅黑" pitchFamily="34" charset="-122"/>
                <a:ea typeface="微软雅黑" pitchFamily="34" charset="-122"/>
                <a:cs typeface="仿宋" pitchFamily="49" charset="-122"/>
              </a:rPr>
              <a:t>小银行为吸引投资者、增强其金融灵活性，应力求以普通股筹措资本；而大银行则可相对扩大资本性债券，以降低资本的使用成本。</a:t>
            </a:r>
            <a:endParaRPr lang="zh-CN" altLang="en-US" b="1" dirty="0" smtClean="0">
              <a:latin typeface="微软雅黑" pitchFamily="34" charset="-122"/>
              <a:ea typeface="微软雅黑" pitchFamily="34" charset="-122"/>
              <a:cs typeface="仿宋" pitchFamily="49" charset="-122"/>
            </a:endParaRPr>
          </a:p>
          <a:p>
            <a:pPr marL="358775" lvl="1" eaLnBrk="1" hangingPunct="1">
              <a:spcBef>
                <a:spcPts val="1200"/>
              </a:spcBef>
              <a:spcAft>
                <a:spcPts val="1200"/>
              </a:spcAft>
              <a:buFont typeface="Wingdings" charset="2"/>
              <a:buChar char="p"/>
              <a:defRPr/>
            </a:pPr>
            <a:r>
              <a:rPr lang="zh-CN" altLang="en-US" b="1" dirty="0" smtClean="0">
                <a:latin typeface="微软雅黑" pitchFamily="34" charset="-122"/>
                <a:ea typeface="微软雅黑" pitchFamily="34" charset="-122"/>
                <a:cs typeface="仿宋" pitchFamily="49" charset="-122"/>
              </a:rPr>
              <a:t>当贷款需求不足而存款供给相对充分时，银行增资的方式应以增加附属资本为主，反之，应采取增加银行核心资本的做法。</a:t>
            </a:r>
            <a:endParaRPr lang="zh-CN" altLang="en-US" b="1" dirty="0" smtClean="0">
              <a:latin typeface="微软雅黑" pitchFamily="34" charset="-122"/>
              <a:ea typeface="微软雅黑" pitchFamily="34" charset="-122"/>
              <a:cs typeface="仿宋" pitchFamily="49" charset="-122"/>
            </a:endParaRPr>
          </a:p>
          <a:p>
            <a:pPr eaLnBrk="1" hangingPunct="1">
              <a:lnSpc>
                <a:spcPct val="90000"/>
              </a:lnSpc>
              <a:defRPr/>
            </a:pPr>
            <a:endParaRPr lang="zh-CN" altLang="en-US" dirty="0" smtClean="0">
              <a:ea typeface="微软雅黑" pitchFamily="34" charset="-122"/>
              <a:cs typeface="仿宋"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00063" y="785813"/>
            <a:ext cx="8229600" cy="1143000"/>
          </a:xfrm>
        </p:spPr>
        <p:txBody>
          <a:bodyPr/>
          <a:lstStyle/>
          <a:p>
            <a:r>
              <a:rPr lang="zh-CN" altLang="en-US" sz="3600" b="1" dirty="0" smtClean="0"/>
              <a:t>第四节  经济资本管理</a:t>
            </a:r>
            <a:endParaRPr lang="zh-CN" altLang="en-US" sz="3600" b="1" dirty="0" smtClean="0"/>
          </a:p>
        </p:txBody>
      </p:sp>
      <p:sp>
        <p:nvSpPr>
          <p:cNvPr id="24579" name="Rectangle 3"/>
          <p:cNvSpPr>
            <a:spLocks noGrp="1" noChangeArrowheads="1"/>
          </p:cNvSpPr>
          <p:nvPr>
            <p:ph type="body" idx="1"/>
          </p:nvPr>
        </p:nvSpPr>
        <p:spPr>
          <a:xfrm>
            <a:off x="467543" y="1628801"/>
            <a:ext cx="8190681" cy="4754538"/>
          </a:xfrm>
        </p:spPr>
        <p:txBody>
          <a:bodyPr/>
          <a:lstStyle/>
          <a:p>
            <a:pPr algn="just">
              <a:buFontTx/>
              <a:buNone/>
            </a:pPr>
            <a:r>
              <a:rPr lang="zh-CN" altLang="en-US" sz="2800" b="1" dirty="0" smtClean="0"/>
              <a:t>一、经济资本及其作用</a:t>
            </a:r>
            <a:endParaRPr lang="zh-CN" altLang="en-US" sz="2800" b="1" dirty="0" smtClean="0"/>
          </a:p>
          <a:p>
            <a:pPr>
              <a:buFontTx/>
              <a:buNone/>
            </a:pPr>
            <a:r>
              <a:rPr lang="zh-CN" altLang="en-US" sz="2800" b="1" dirty="0" smtClean="0"/>
              <a:t>（一）经济资本的定义</a:t>
            </a:r>
            <a:endParaRPr lang="zh-CN" altLang="en-US" sz="2800" b="1" dirty="0" smtClean="0"/>
          </a:p>
          <a:p>
            <a:pPr>
              <a:buFontTx/>
              <a:buNone/>
            </a:pPr>
            <a:r>
              <a:rPr lang="zh-CN" altLang="en-US" sz="2400" dirty="0" smtClean="0"/>
              <a:t>         经济资本是一个新出现的统计学的概念，是与</a:t>
            </a:r>
            <a:r>
              <a:rPr lang="zh-CN" altLang="en-US" sz="2400" b="1" dirty="0" smtClean="0">
                <a:solidFill>
                  <a:srgbClr val="FF0000"/>
                </a:solidFill>
              </a:rPr>
              <a:t>“监管资本（</a:t>
            </a:r>
            <a:r>
              <a:rPr lang="en-US" altLang="zh-CN" sz="2400" b="1" dirty="0" smtClean="0">
                <a:solidFill>
                  <a:srgbClr val="FF0000"/>
                </a:solidFill>
              </a:rPr>
              <a:t>RC</a:t>
            </a:r>
            <a:r>
              <a:rPr lang="zh-CN" altLang="en-US" sz="2400" b="1" dirty="0" smtClean="0">
                <a:solidFill>
                  <a:srgbClr val="FF0000"/>
                </a:solidFill>
              </a:rPr>
              <a:t>，</a:t>
            </a:r>
            <a:r>
              <a:rPr lang="en-US" altLang="zh-CN" sz="2400" b="1" dirty="0" smtClean="0">
                <a:solidFill>
                  <a:srgbClr val="FF0000"/>
                </a:solidFill>
              </a:rPr>
              <a:t>Regulatory Capital</a:t>
            </a:r>
            <a:r>
              <a:rPr lang="zh-CN" altLang="en-US" sz="2400" b="1" dirty="0" smtClean="0">
                <a:solidFill>
                  <a:srgbClr val="FF0000"/>
                </a:solidFill>
              </a:rPr>
              <a:t>）”相对应</a:t>
            </a:r>
            <a:r>
              <a:rPr lang="zh-CN" altLang="en-US" sz="2400" dirty="0" smtClean="0"/>
              <a:t>的概念。经济资本指用于</a:t>
            </a:r>
            <a:r>
              <a:rPr lang="zh-CN" altLang="en-US" sz="2400" b="1" dirty="0" smtClean="0">
                <a:solidFill>
                  <a:srgbClr val="FF0000"/>
                </a:solidFill>
              </a:rPr>
              <a:t>承担业务风险或购买外来收益的股东投资总额</a:t>
            </a:r>
            <a:r>
              <a:rPr lang="zh-CN" altLang="en-US" sz="2400" dirty="0" smtClean="0"/>
              <a:t>，是由商业银行的管理层内部评估而产生的</a:t>
            </a:r>
            <a:r>
              <a:rPr lang="zh-CN" altLang="en-US" sz="2400" b="1" dirty="0" smtClean="0">
                <a:solidFill>
                  <a:srgbClr val="FF0000"/>
                </a:solidFill>
              </a:rPr>
              <a:t>配置给资产或某项业务用以减缓风险冲击的资本</a:t>
            </a:r>
            <a:r>
              <a:rPr lang="zh-CN" altLang="en-US" sz="2400" dirty="0" smtClean="0"/>
              <a:t>，因此经济资本又</a:t>
            </a:r>
            <a:r>
              <a:rPr lang="zh-CN" altLang="en-US" sz="2400" b="1" dirty="0" smtClean="0">
                <a:solidFill>
                  <a:srgbClr val="FF0000"/>
                </a:solidFill>
              </a:rPr>
              <a:t>称为风险资本</a:t>
            </a:r>
            <a:r>
              <a:rPr lang="zh-CN" altLang="en-US" sz="2400" dirty="0" smtClean="0"/>
              <a:t>。 </a:t>
            </a:r>
            <a:endParaRPr lang="zh-CN" altLang="en-US" sz="2400" dirty="0" smtClean="0"/>
          </a:p>
          <a:p>
            <a:pPr>
              <a:buFontTx/>
              <a:buNone/>
            </a:pPr>
            <a:r>
              <a:rPr lang="zh-CN" altLang="en-US" sz="2400" dirty="0" smtClean="0">
                <a:solidFill>
                  <a:srgbClr val="996633"/>
                </a:solidFill>
              </a:rPr>
              <a:t>         </a:t>
            </a:r>
            <a:r>
              <a:rPr lang="zh-CN" altLang="en-US" sz="2400" b="1" dirty="0" smtClean="0">
                <a:solidFill>
                  <a:srgbClr val="996633"/>
                </a:solidFill>
              </a:rPr>
              <a:t>经济资本</a:t>
            </a:r>
            <a:r>
              <a:rPr lang="en-US" altLang="zh-CN" sz="2400" b="1" dirty="0" smtClean="0">
                <a:solidFill>
                  <a:srgbClr val="996633"/>
                </a:solidFill>
              </a:rPr>
              <a:t>=</a:t>
            </a:r>
            <a:r>
              <a:rPr lang="zh-CN" altLang="en-US" sz="2400" b="1" dirty="0" smtClean="0">
                <a:solidFill>
                  <a:srgbClr val="996633"/>
                </a:solidFill>
              </a:rPr>
              <a:t>信用风险的非预期损失</a:t>
            </a:r>
            <a:r>
              <a:rPr lang="en-US" altLang="zh-CN" sz="2400" b="1" dirty="0" smtClean="0">
                <a:solidFill>
                  <a:srgbClr val="996633"/>
                </a:solidFill>
              </a:rPr>
              <a:t>+</a:t>
            </a:r>
            <a:r>
              <a:rPr lang="zh-CN" altLang="en-US" sz="2400" b="1" dirty="0" smtClean="0">
                <a:solidFill>
                  <a:srgbClr val="996633"/>
                </a:solidFill>
              </a:rPr>
              <a:t>市场风险的非预期损失</a:t>
            </a:r>
            <a:r>
              <a:rPr lang="en-US" altLang="zh-CN" sz="2400" b="1" dirty="0" smtClean="0">
                <a:solidFill>
                  <a:srgbClr val="996633"/>
                </a:solidFill>
              </a:rPr>
              <a:t>+</a:t>
            </a:r>
            <a:r>
              <a:rPr lang="zh-CN" altLang="en-US" sz="2400" b="1" dirty="0" smtClean="0">
                <a:solidFill>
                  <a:srgbClr val="996633"/>
                </a:solidFill>
              </a:rPr>
              <a:t>操作风险的非预期损失。</a:t>
            </a:r>
            <a:endParaRPr lang="zh-CN" altLang="en-US" sz="2400" b="1" dirty="0" smtClean="0">
              <a:solidFill>
                <a:srgbClr val="996633"/>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371600"/>
            <a:ext cx="6334125"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10"/>
          <p:cNvSpPr>
            <a:spLocks noChangeArrowheads="1"/>
          </p:cNvSpPr>
          <p:nvPr/>
        </p:nvSpPr>
        <p:spPr bwMode="auto">
          <a:xfrm flipH="1">
            <a:off x="3962400" y="2554288"/>
            <a:ext cx="793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i="1">
                <a:solidFill>
                  <a:srgbClr val="3F3F3F"/>
                </a:solidFill>
                <a:latin typeface="Arial Rounded MT Bold" pitchFamily="34" charset="0"/>
                <a:ea typeface="微软雅黑" pitchFamily="34" charset="-122"/>
                <a:sym typeface="Arial Rounded MT Bold" pitchFamily="34" charset="0"/>
              </a:rPr>
              <a:t>01</a:t>
            </a:r>
            <a:endParaRPr lang="zh-CN" altLang="en-US" sz="3600" b="1" i="1">
              <a:solidFill>
                <a:srgbClr val="3F3F3F"/>
              </a:solidFill>
              <a:latin typeface="Arial Rounded MT Bold" pitchFamily="34" charset="0"/>
              <a:ea typeface="微软雅黑" pitchFamily="34" charset="-122"/>
              <a:sym typeface="Arial Rounded MT Bold" pitchFamily="34" charset="0"/>
            </a:endParaRPr>
          </a:p>
        </p:txBody>
      </p:sp>
      <p:sp>
        <p:nvSpPr>
          <p:cNvPr id="28677" name="TextBox 11"/>
          <p:cNvSpPr>
            <a:spLocks noChangeArrowheads="1"/>
          </p:cNvSpPr>
          <p:nvPr/>
        </p:nvSpPr>
        <p:spPr bwMode="auto">
          <a:xfrm flipH="1">
            <a:off x="2667000" y="4459288"/>
            <a:ext cx="793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i="1">
                <a:solidFill>
                  <a:srgbClr val="3F3F3F"/>
                </a:solidFill>
                <a:latin typeface="Arial Rounded MT Bold" pitchFamily="34" charset="0"/>
                <a:ea typeface="微软雅黑" pitchFamily="34" charset="-122"/>
                <a:sym typeface="Arial Rounded MT Bold" pitchFamily="34" charset="0"/>
              </a:rPr>
              <a:t>02</a:t>
            </a:r>
            <a:endParaRPr lang="zh-CN" altLang="en-US" sz="3600" b="1" i="1">
              <a:solidFill>
                <a:srgbClr val="3F3F3F"/>
              </a:solidFill>
              <a:latin typeface="Arial Rounded MT Bold" pitchFamily="34" charset="0"/>
              <a:ea typeface="微软雅黑" pitchFamily="34" charset="-122"/>
              <a:sym typeface="Arial Rounded MT Bold" pitchFamily="34" charset="0"/>
            </a:endParaRPr>
          </a:p>
        </p:txBody>
      </p:sp>
      <p:sp>
        <p:nvSpPr>
          <p:cNvPr id="28678" name="TextBox 12"/>
          <p:cNvSpPr>
            <a:spLocks noChangeArrowheads="1"/>
          </p:cNvSpPr>
          <p:nvPr/>
        </p:nvSpPr>
        <p:spPr bwMode="auto">
          <a:xfrm flipH="1">
            <a:off x="5791200" y="4381500"/>
            <a:ext cx="793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i="1">
                <a:solidFill>
                  <a:srgbClr val="3F3F3F"/>
                </a:solidFill>
                <a:latin typeface="Arial Rounded MT Bold" pitchFamily="34" charset="0"/>
                <a:ea typeface="微软雅黑" pitchFamily="34" charset="-122"/>
                <a:sym typeface="Arial Rounded MT Bold" pitchFamily="34" charset="0"/>
              </a:rPr>
              <a:t>03</a:t>
            </a:r>
            <a:endParaRPr lang="zh-CN" altLang="en-US" sz="3600" b="1" i="1">
              <a:solidFill>
                <a:srgbClr val="3F3F3F"/>
              </a:solidFill>
              <a:latin typeface="Arial Rounded MT Bold" pitchFamily="34" charset="0"/>
              <a:ea typeface="微软雅黑" pitchFamily="34" charset="-122"/>
              <a:sym typeface="Arial Rounded MT Bold" pitchFamily="34" charset="0"/>
            </a:endParaRPr>
          </a:p>
        </p:txBody>
      </p:sp>
      <p:sp>
        <p:nvSpPr>
          <p:cNvPr id="28679" name="TextBox 13"/>
          <p:cNvSpPr>
            <a:spLocks noChangeArrowheads="1"/>
          </p:cNvSpPr>
          <p:nvPr/>
        </p:nvSpPr>
        <p:spPr bwMode="auto">
          <a:xfrm rot="1771510">
            <a:off x="4930775" y="1427163"/>
            <a:ext cx="11255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chemeClr val="bg1"/>
                </a:solidFill>
                <a:latin typeface="微软雅黑" pitchFamily="34" charset="-122"/>
                <a:ea typeface="微软雅黑" pitchFamily="34" charset="-122"/>
                <a:sym typeface="Arial" charset="0"/>
              </a:rPr>
              <a:t>会计资本 </a:t>
            </a:r>
            <a:endParaRPr lang="zh-CN" altLang="en-US" sz="3200" b="1" dirty="0">
              <a:solidFill>
                <a:schemeClr val="bg1"/>
              </a:solidFill>
              <a:latin typeface="微软雅黑" pitchFamily="34" charset="-122"/>
              <a:ea typeface="微软雅黑" pitchFamily="34" charset="-122"/>
              <a:sym typeface="Arial" charset="0"/>
            </a:endParaRPr>
          </a:p>
        </p:txBody>
      </p:sp>
      <p:sp>
        <p:nvSpPr>
          <p:cNvPr id="28680" name="TextBox 14"/>
          <p:cNvSpPr>
            <a:spLocks noChangeArrowheads="1"/>
          </p:cNvSpPr>
          <p:nvPr/>
        </p:nvSpPr>
        <p:spPr bwMode="auto">
          <a:xfrm>
            <a:off x="1600200" y="4194175"/>
            <a:ext cx="13176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b="1" i="1" dirty="0">
                <a:solidFill>
                  <a:srgbClr val="FFFFFF"/>
                </a:solidFill>
                <a:ea typeface="微软雅黑" pitchFamily="34" charset="-122"/>
                <a:sym typeface="Arial" charset="0"/>
              </a:rPr>
              <a:t>Click here to </a:t>
            </a:r>
            <a:r>
              <a:rPr lang="zh-CN" altLang="en-US" sz="3200" b="1" dirty="0">
                <a:solidFill>
                  <a:schemeClr val="bg1"/>
                </a:solidFill>
                <a:latin typeface="微软雅黑" pitchFamily="34" charset="-122"/>
                <a:ea typeface="微软雅黑" pitchFamily="34" charset="-122"/>
                <a:sym typeface="Arial" charset="0"/>
              </a:rPr>
              <a:t>法定资本</a:t>
            </a:r>
            <a:endParaRPr lang="en-US" altLang="en-US" sz="3200" b="1" dirty="0">
              <a:solidFill>
                <a:schemeClr val="bg1"/>
              </a:solidFill>
              <a:latin typeface="微软雅黑" pitchFamily="34" charset="-122"/>
              <a:ea typeface="微软雅黑" pitchFamily="34" charset="-122"/>
              <a:sym typeface="Arial" charset="0"/>
            </a:endParaRPr>
          </a:p>
        </p:txBody>
      </p:sp>
      <p:sp>
        <p:nvSpPr>
          <p:cNvPr id="28681" name="TextBox 15"/>
          <p:cNvSpPr>
            <a:spLocks noChangeArrowheads="1"/>
          </p:cNvSpPr>
          <p:nvPr/>
        </p:nvSpPr>
        <p:spPr bwMode="auto">
          <a:xfrm>
            <a:off x="6096000" y="5334000"/>
            <a:ext cx="13192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a:solidFill>
                  <a:schemeClr val="bg1"/>
                </a:solidFill>
                <a:latin typeface="微软雅黑" pitchFamily="34" charset="-122"/>
                <a:ea typeface="微软雅黑" pitchFamily="34" charset="-122"/>
                <a:sym typeface="Arial" charset="0"/>
              </a:rPr>
              <a:t>经济资本</a:t>
            </a:r>
            <a:endParaRPr lang="en-US" altLang="en-US" sz="3200" b="1">
              <a:solidFill>
                <a:schemeClr val="bg1"/>
              </a:solidFill>
              <a:latin typeface="微软雅黑" pitchFamily="34" charset="-122"/>
              <a:ea typeface="微软雅黑" pitchFamily="34" charset="-122"/>
              <a:sym typeface="Arial" charset="0"/>
            </a:endParaRPr>
          </a:p>
        </p:txBody>
      </p:sp>
      <p:sp>
        <p:nvSpPr>
          <p:cNvPr id="28682" name="标题 1"/>
          <p:cNvSpPr>
            <a:spLocks noGrp="1"/>
          </p:cNvSpPr>
          <p:nvPr>
            <p:ph type="title"/>
          </p:nvPr>
        </p:nvSpPr>
        <p:spPr>
          <a:xfrm>
            <a:off x="1195346" y="808037"/>
            <a:ext cx="7086600" cy="563563"/>
          </a:xfrm>
        </p:spPr>
        <p:txBody>
          <a:bodyPr>
            <a:normAutofit fontScale="90000"/>
          </a:bodyPr>
          <a:lstStyle/>
          <a:p>
            <a:pPr marL="342900" indent="-342900"/>
            <a:r>
              <a:rPr lang="zh-CN" altLang="en-US" sz="4000" b="1" dirty="0" smtClean="0">
                <a:latin typeface="黑体" pitchFamily="49" charset="-122"/>
                <a:ea typeface="黑体" pitchFamily="49" charset="-122"/>
              </a:rPr>
              <a:t>银行资本的含义</a:t>
            </a:r>
            <a:endParaRPr lang="zh-CN" altLang="en-US" sz="4000" b="1"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683568" y="476672"/>
            <a:ext cx="8003232" cy="940966"/>
          </a:xfrm>
        </p:spPr>
        <p:txBody>
          <a:bodyPr/>
          <a:lstStyle/>
          <a:p>
            <a:pPr algn="ctr"/>
            <a:r>
              <a:rPr lang="zh-CN" altLang="en-US" sz="4000" b="1" dirty="0" smtClean="0">
                <a:latin typeface="黑体" pitchFamily="49" charset="-122"/>
                <a:ea typeface="黑体" pitchFamily="49" charset="-122"/>
                <a:cs typeface="楷体" pitchFamily="49" charset="-122"/>
              </a:rPr>
              <a:t>会计（账面）资本</a:t>
            </a:r>
            <a:endParaRPr lang="zh-CN" altLang="en-US" sz="4000" b="1" dirty="0" smtClean="0">
              <a:latin typeface="黑体" pitchFamily="49" charset="-122"/>
              <a:ea typeface="黑体" pitchFamily="49" charset="-122"/>
              <a:cs typeface="楷体" pitchFamily="49" charset="-122"/>
            </a:endParaRPr>
          </a:p>
        </p:txBody>
      </p:sp>
      <p:sp>
        <p:nvSpPr>
          <p:cNvPr id="29700" name="Rectangle 3"/>
          <p:cNvSpPr>
            <a:spLocks noGrp="1" noChangeArrowheads="1"/>
          </p:cNvSpPr>
          <p:nvPr>
            <p:ph type="body" idx="4294967295"/>
          </p:nvPr>
        </p:nvSpPr>
        <p:spPr>
          <a:xfrm>
            <a:off x="762000" y="1431925"/>
            <a:ext cx="7620000" cy="5029200"/>
          </a:xfrm>
          <a:ln w="34925">
            <a:solidFill>
              <a:srgbClr val="7030A0"/>
            </a:solidFill>
            <a:miter lim="800000"/>
          </a:ln>
        </p:spPr>
        <p:txBody>
          <a:bodyPr/>
          <a:lstStyle/>
          <a:p>
            <a:pPr>
              <a:lnSpc>
                <a:spcPts val="3500"/>
              </a:lnSpc>
              <a:spcBef>
                <a:spcPts val="600"/>
              </a:spcBef>
              <a:spcAft>
                <a:spcPts val="600"/>
              </a:spcAft>
            </a:pPr>
            <a:r>
              <a:rPr lang="zh-CN" altLang="en-US" dirty="0" smtClean="0">
                <a:solidFill>
                  <a:srgbClr val="000000"/>
                </a:solidFill>
                <a:latin typeface="微软雅黑" pitchFamily="34" charset="-122"/>
                <a:ea typeface="微软雅黑" pitchFamily="34" charset="-122"/>
                <a:cs typeface="楷体" pitchFamily="49" charset="-122"/>
              </a:rPr>
              <a:t>资本金是指</a:t>
            </a:r>
            <a:r>
              <a:rPr lang="zh-CN" altLang="en-US" b="1" dirty="0" smtClean="0">
                <a:solidFill>
                  <a:srgbClr val="FF0000"/>
                </a:solidFill>
                <a:latin typeface="微软雅黑" pitchFamily="34" charset="-122"/>
                <a:ea typeface="微软雅黑" pitchFamily="34" charset="-122"/>
                <a:cs typeface="楷体" pitchFamily="49" charset="-122"/>
              </a:rPr>
              <a:t>资产总值减去负债总额后的净值</a:t>
            </a:r>
            <a:r>
              <a:rPr lang="zh-CN" altLang="en-US" dirty="0" smtClean="0">
                <a:solidFill>
                  <a:srgbClr val="000000"/>
                </a:solidFill>
                <a:latin typeface="微软雅黑" pitchFamily="34" charset="-122"/>
                <a:ea typeface="微软雅黑" pitchFamily="34" charset="-122"/>
                <a:cs typeface="楷体" pitchFamily="49" charset="-122"/>
              </a:rPr>
              <a:t>，这个净值称所有者权益或产权资本或自有资金。它包括投资人投入的和营运后的增值部分。</a:t>
            </a:r>
            <a:endParaRPr lang="en-US" altLang="zh-CN" dirty="0" smtClean="0">
              <a:solidFill>
                <a:srgbClr val="000000"/>
              </a:solidFill>
              <a:latin typeface="微软雅黑" pitchFamily="34" charset="-122"/>
              <a:ea typeface="微软雅黑" pitchFamily="34" charset="-122"/>
              <a:cs typeface="楷体" pitchFamily="49" charset="-122"/>
            </a:endParaRPr>
          </a:p>
          <a:p>
            <a:pPr eaLnBrk="1" hangingPunct="1">
              <a:lnSpc>
                <a:spcPts val="3500"/>
              </a:lnSpc>
              <a:spcBef>
                <a:spcPts val="600"/>
              </a:spcBef>
              <a:spcAft>
                <a:spcPts val="600"/>
              </a:spcAft>
            </a:pPr>
            <a:r>
              <a:rPr lang="zh-CN" altLang="en-US" dirty="0" smtClean="0">
                <a:solidFill>
                  <a:srgbClr val="002060"/>
                </a:solidFill>
                <a:latin typeface="微软雅黑" pitchFamily="34" charset="-122"/>
                <a:ea typeface="微软雅黑" pitchFamily="34" charset="-122"/>
                <a:cs typeface="楷体" pitchFamily="49" charset="-122"/>
              </a:rPr>
              <a:t>管理者：会计人员，或财务部门</a:t>
            </a:r>
            <a:endParaRPr lang="zh-CN" altLang="en-US" dirty="0" smtClean="0">
              <a:solidFill>
                <a:srgbClr val="002060"/>
              </a:solidFill>
              <a:latin typeface="微软雅黑" pitchFamily="34" charset="-122"/>
              <a:ea typeface="微软雅黑" pitchFamily="34" charset="-122"/>
              <a:cs typeface="楷体" pitchFamily="49" charset="-122"/>
            </a:endParaRPr>
          </a:p>
          <a:p>
            <a:pPr eaLnBrk="1" hangingPunct="1">
              <a:lnSpc>
                <a:spcPts val="3500"/>
              </a:lnSpc>
              <a:spcBef>
                <a:spcPts val="600"/>
              </a:spcBef>
              <a:spcAft>
                <a:spcPts val="600"/>
              </a:spcAft>
            </a:pPr>
            <a:r>
              <a:rPr lang="zh-CN" altLang="en-US" dirty="0" smtClean="0">
                <a:solidFill>
                  <a:srgbClr val="002060"/>
                </a:solidFill>
                <a:latin typeface="微软雅黑" pitchFamily="34" charset="-122"/>
                <a:ea typeface="微软雅黑" pitchFamily="34" charset="-122"/>
                <a:cs typeface="楷体" pitchFamily="49" charset="-122"/>
              </a:rPr>
              <a:t> 会计资本考虑的主要问题</a:t>
            </a:r>
            <a:r>
              <a:rPr lang="en-US" altLang="zh-CN" dirty="0" smtClean="0">
                <a:solidFill>
                  <a:srgbClr val="002060"/>
                </a:solidFill>
                <a:latin typeface="微软雅黑" pitchFamily="34" charset="-122"/>
                <a:ea typeface="微软雅黑" pitchFamily="34" charset="-122"/>
                <a:cs typeface="楷体" pitchFamily="49" charset="-122"/>
              </a:rPr>
              <a:t>:</a:t>
            </a:r>
            <a:endParaRPr lang="en-US" altLang="zh-CN" dirty="0" smtClean="0">
              <a:solidFill>
                <a:srgbClr val="002060"/>
              </a:solidFill>
              <a:latin typeface="微软雅黑" pitchFamily="34" charset="-122"/>
              <a:ea typeface="微软雅黑" pitchFamily="34" charset="-122"/>
              <a:cs typeface="楷体" pitchFamily="49" charset="-122"/>
            </a:endParaRPr>
          </a:p>
          <a:p>
            <a:pPr eaLnBrk="1" hangingPunct="1">
              <a:lnSpc>
                <a:spcPts val="3500"/>
              </a:lnSpc>
              <a:spcBef>
                <a:spcPts val="600"/>
              </a:spcBef>
              <a:spcAft>
                <a:spcPts val="600"/>
              </a:spcAft>
            </a:pPr>
            <a:r>
              <a:rPr lang="zh-CN" altLang="en-US" dirty="0" smtClean="0">
                <a:solidFill>
                  <a:srgbClr val="002060"/>
                </a:solidFill>
                <a:latin typeface="微软雅黑" pitchFamily="34" charset="-122"/>
                <a:ea typeface="微软雅黑" pitchFamily="34" charset="-122"/>
                <a:cs typeface="楷体" pitchFamily="49" charset="-122"/>
              </a:rPr>
              <a:t>　</a:t>
            </a:r>
            <a:r>
              <a:rPr lang="zh-CN" altLang="en-US" dirty="0" smtClean="0">
                <a:solidFill>
                  <a:srgbClr val="7030A0"/>
                </a:solidFill>
                <a:latin typeface="微软雅黑" pitchFamily="34" charset="-122"/>
                <a:ea typeface="微软雅黑" pitchFamily="34" charset="-122"/>
                <a:cs typeface="楷体" pitchFamily="49" charset="-122"/>
              </a:rPr>
              <a:t>哪些资本是可用的？</a:t>
            </a:r>
            <a:endParaRPr lang="zh-CN" altLang="en-US" dirty="0" smtClean="0">
              <a:solidFill>
                <a:srgbClr val="7030A0"/>
              </a:solidFill>
              <a:latin typeface="微软雅黑" pitchFamily="34" charset="-122"/>
              <a:ea typeface="微软雅黑" pitchFamily="34" charset="-122"/>
              <a:cs typeface="楷体" pitchFamily="49" charset="-122"/>
            </a:endParaRPr>
          </a:p>
          <a:p>
            <a:pPr eaLnBrk="1" hangingPunct="1">
              <a:lnSpc>
                <a:spcPts val="3500"/>
              </a:lnSpc>
              <a:spcBef>
                <a:spcPts val="600"/>
              </a:spcBef>
              <a:spcAft>
                <a:spcPts val="600"/>
              </a:spcAft>
            </a:pPr>
            <a:r>
              <a:rPr lang="zh-CN" altLang="en-US" dirty="0" smtClean="0">
                <a:solidFill>
                  <a:srgbClr val="7030A0"/>
                </a:solidFill>
                <a:latin typeface="微软雅黑" pitchFamily="34" charset="-122"/>
                <a:ea typeface="微软雅黑" pitchFamily="34" charset="-122"/>
                <a:cs typeface="楷体" pitchFamily="49" charset="-122"/>
              </a:rPr>
              <a:t>　哪些现有的工具可以筹集资本？</a:t>
            </a:r>
            <a:endParaRPr lang="zh-CN" altLang="en-US" dirty="0" smtClean="0">
              <a:solidFill>
                <a:srgbClr val="7030A0"/>
              </a:solidFill>
              <a:latin typeface="微软雅黑" pitchFamily="34" charset="-122"/>
              <a:ea typeface="微软雅黑" pitchFamily="34" charset="-122"/>
              <a:cs typeface="楷体" pitchFamily="49" charset="-122"/>
            </a:endParaRPr>
          </a:p>
          <a:p>
            <a:pPr eaLnBrk="1" hangingPunct="1">
              <a:lnSpc>
                <a:spcPts val="3500"/>
              </a:lnSpc>
              <a:spcBef>
                <a:spcPts val="600"/>
              </a:spcBef>
              <a:spcAft>
                <a:spcPts val="600"/>
              </a:spcAft>
            </a:pPr>
            <a:r>
              <a:rPr lang="zh-CN" altLang="en-US" dirty="0" smtClean="0">
                <a:solidFill>
                  <a:srgbClr val="7030A0"/>
                </a:solidFill>
                <a:latin typeface="微软雅黑" pitchFamily="34" charset="-122"/>
                <a:ea typeface="微软雅黑" pitchFamily="34" charset="-122"/>
                <a:cs typeface="楷体" pitchFamily="49" charset="-122"/>
              </a:rPr>
              <a:t>　筹集到的资金应该如何投资？</a:t>
            </a:r>
            <a:endParaRPr lang="zh-CN" altLang="en-US" dirty="0" smtClean="0">
              <a:solidFill>
                <a:srgbClr val="7030A0"/>
              </a:solidFill>
              <a:latin typeface="微软雅黑" pitchFamily="34" charset="-122"/>
              <a:ea typeface="微软雅黑" pitchFamily="34" charset="-122"/>
              <a:cs typeface="楷体" pitchFamily="49" charset="-122"/>
            </a:endParaRPr>
          </a:p>
          <a:p>
            <a:pPr>
              <a:spcBef>
                <a:spcPts val="600"/>
              </a:spcBef>
              <a:spcAft>
                <a:spcPts val="600"/>
              </a:spcAft>
            </a:pPr>
            <a:endParaRPr lang="en-US" altLang="zh-CN" dirty="0" smtClean="0">
              <a:solidFill>
                <a:srgbClr val="000000"/>
              </a:solidFill>
              <a:latin typeface="微软雅黑" pitchFamily="34" charset="-122"/>
              <a:ea typeface="微软雅黑" pitchFamily="34" charset="-122"/>
              <a:cs typeface="楷体" pitchFamily="49" charset="-122"/>
            </a:endParaRPr>
          </a:p>
          <a:p>
            <a:pPr>
              <a:spcBef>
                <a:spcPts val="600"/>
              </a:spcBef>
              <a:spcAft>
                <a:spcPts val="600"/>
              </a:spcAft>
            </a:pPr>
            <a:endParaRPr lang="zh-CN" altLang="en-US" dirty="0" smtClean="0">
              <a:latin typeface="微软雅黑" pitchFamily="34" charset="-122"/>
              <a:ea typeface="微软雅黑" pitchFamily="34" charset="-122"/>
              <a:cs typeface="楷体" pitchFamily="49" charset="-122"/>
            </a:endParaRPr>
          </a:p>
        </p:txBody>
      </p:sp>
      <p:sp>
        <p:nvSpPr>
          <p:cNvPr id="5" name="灯片编号占位符 4"/>
          <p:cNvSpPr txBox="1">
            <a:spLocks noGrp="1"/>
          </p:cNvSpPr>
          <p:nvPr/>
        </p:nvSpPr>
        <p:spPr bwMode="auto">
          <a:xfrm>
            <a:off x="3505200" y="6461125"/>
            <a:ext cx="2133600" cy="320675"/>
          </a:xfrm>
          <a:prstGeom prst="rect">
            <a:avLst/>
          </a:prstGeom>
          <a:noFill/>
          <a:ln>
            <a:miter lim="800000"/>
          </a:ln>
        </p:spPr>
        <p:txBody>
          <a:bodyPr/>
          <a:lstStyle/>
          <a:p>
            <a:pPr algn="ctr">
              <a:defRPr/>
            </a:pPr>
            <a:fld id="{4A17A1B3-43AA-45D8-8C98-B8C87617424E}" type="slidenum">
              <a:rPr lang="zh-CN" altLang="en-US" sz="1200">
                <a:latin typeface="+mj-lt"/>
              </a:rPr>
            </a:fld>
            <a:endParaRPr lang="en-US" sz="1200">
              <a:latin typeface="+mj-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Group 2"/>
          <p:cNvGraphicFramePr>
            <a:graphicFrameLocks noGrp="1"/>
          </p:cNvGraphicFramePr>
          <p:nvPr/>
        </p:nvGraphicFramePr>
        <p:xfrm>
          <a:off x="2590800" y="1265238"/>
          <a:ext cx="5486400" cy="1401929"/>
        </p:xfrm>
        <a:graphic>
          <a:graphicData uri="http://schemas.openxmlformats.org/drawingml/2006/table">
            <a:tbl>
              <a:tblPr/>
              <a:tblGrid>
                <a:gridCol w="2789823"/>
                <a:gridCol w="2696577"/>
              </a:tblGrid>
              <a:tr h="457096">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rPr>
                        <a:t>非盈利资产</a:t>
                      </a:r>
                      <a:endPar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400" b="1" i="0" u="none" strike="noStrike" cap="none" normalizeH="0" baseline="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rPr>
                        <a:t>存款和非存款负债</a:t>
                      </a:r>
                      <a:endPar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487569">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rPr>
                        <a:t>盈利资产</a:t>
                      </a:r>
                      <a:endPar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200" b="0" i="0" u="none" strike="noStrike" cap="none" normalizeH="0" baseline="0" dirty="0" smtClean="0">
                          <a:ln>
                            <a:noFill/>
                          </a:ln>
                          <a:solidFill>
                            <a:schemeClr val="tx1"/>
                          </a:solidFill>
                          <a:effectLst/>
                          <a:latin typeface="微软雅黑" pitchFamily="34" charset="-122"/>
                          <a:ea typeface="微软雅黑" pitchFamily="34" charset="-122"/>
                        </a:rPr>
                        <a:t>          </a:t>
                      </a:r>
                      <a:endParaRPr kumimoji="0" lang="zh-CN" altLang="en-US" sz="2600" b="0" i="0" u="none" strike="noStrike" cap="none" normalizeH="0" baseline="0" dirty="0" smtClean="0">
                        <a:ln>
                          <a:noFill/>
                        </a:ln>
                        <a:solidFill>
                          <a:schemeClr val="tx1"/>
                        </a:solidFill>
                        <a:effectLst/>
                        <a:latin typeface="微软雅黑" pitchFamily="34" charset="-122"/>
                        <a:ea typeface="微软雅黑" pitchFamily="34"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vMerge="1">
                  <a:tcPr/>
                </a:tc>
              </a:tr>
              <a:tr h="457096">
                <a:tc vMerge="1">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400" b="1"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银行资本</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85000"/>
                      </a:schemeClr>
                    </a:solidFill>
                  </a:tcPr>
                </a:tc>
              </a:tr>
            </a:tbl>
          </a:graphicData>
        </a:graphic>
      </p:graphicFrame>
      <p:graphicFrame>
        <p:nvGraphicFramePr>
          <p:cNvPr id="13326" name="Group 14"/>
          <p:cNvGraphicFramePr>
            <a:graphicFrameLocks noGrp="1"/>
          </p:cNvGraphicFramePr>
          <p:nvPr/>
        </p:nvGraphicFramePr>
        <p:xfrm>
          <a:off x="2590800" y="2855913"/>
          <a:ext cx="5486400" cy="1792287"/>
        </p:xfrm>
        <a:graphic>
          <a:graphicData uri="http://schemas.openxmlformats.org/drawingml/2006/table">
            <a:tbl>
              <a:tblPr/>
              <a:tblGrid>
                <a:gridCol w="2789823"/>
                <a:gridCol w="2696577"/>
              </a:tblGrid>
              <a:tr h="457216">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rPr>
                        <a:t>非盈利资产</a:t>
                      </a:r>
                      <a:endPar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rPr>
                        <a:t>存款和非存款负债</a:t>
                      </a:r>
                      <a:endPar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583704">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rgbClr val="C00000"/>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rPr>
                        <a:t>盈利资产</a:t>
                      </a:r>
                      <a:endPar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          </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        资产损失</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vMerge="1">
                  <a:tcPr/>
                </a:tc>
              </a:tr>
              <a:tr h="751367">
                <a:tc vMerge="1">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银行资本</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r>
            </a:tbl>
          </a:graphicData>
        </a:graphic>
      </p:graphicFrame>
      <p:sp>
        <p:nvSpPr>
          <p:cNvPr id="12314" name="Line 153"/>
          <p:cNvSpPr>
            <a:spLocks noChangeShapeType="1"/>
          </p:cNvSpPr>
          <p:nvPr/>
        </p:nvSpPr>
        <p:spPr bwMode="auto">
          <a:xfrm flipV="1">
            <a:off x="2590800" y="3886200"/>
            <a:ext cx="2743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339" name="Group 27"/>
          <p:cNvGraphicFramePr>
            <a:graphicFrameLocks noGrp="1"/>
          </p:cNvGraphicFramePr>
          <p:nvPr/>
        </p:nvGraphicFramePr>
        <p:xfrm>
          <a:off x="2667000" y="4876800"/>
          <a:ext cx="5410200" cy="1792287"/>
        </p:xfrm>
        <a:graphic>
          <a:graphicData uri="http://schemas.openxmlformats.org/drawingml/2006/table">
            <a:tbl>
              <a:tblPr/>
              <a:tblGrid>
                <a:gridCol w="2903913"/>
                <a:gridCol w="2506287"/>
              </a:tblGrid>
              <a:tr h="457216">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400" b="1"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rPr>
                        <a:t>非盈利资产</a:t>
                      </a:r>
                      <a:endParaRPr kumimoji="0" lang="zh-CN" altLang="en-US" sz="2400" b="1" i="0" u="none" strike="noStrike" cap="none" normalizeH="0" baseline="0" dirty="0" smtClean="0">
                        <a:ln>
                          <a:noFill/>
                        </a:ln>
                        <a:solidFill>
                          <a:schemeClr val="bg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rPr>
                        <a:t>存款和非存款负债</a:t>
                      </a:r>
                      <a:endParaRPr kumimoji="0" lang="zh-CN" altLang="en-US" sz="2400" b="1" i="0" u="none" strike="noStrike" cap="none" normalizeH="0" baseline="0" smtClean="0">
                        <a:ln>
                          <a:noFill/>
                        </a:ln>
                        <a:solidFill>
                          <a:schemeClr val="bg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596122">
                <a:tc rowSpan="2">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400" b="1" i="0" u="none" strike="noStrike" cap="none" normalizeH="0" baseline="0" dirty="0" smtClean="0">
                          <a:ln>
                            <a:noFill/>
                          </a:ln>
                          <a:solidFill>
                            <a:srgbClr val="C00000"/>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rPr>
                        <a:t>盈利资产</a:t>
                      </a:r>
                      <a:endParaRPr kumimoji="0" lang="zh-CN" altLang="en-US" sz="2400" b="1" i="0" u="none" strike="noStrike" cap="none" normalizeH="0" baseline="0" dirty="0" smtClean="0">
                        <a:ln>
                          <a:noFill/>
                        </a:ln>
                        <a:solidFill>
                          <a:srgbClr val="C0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          </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       资产损失</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vMerge="1">
                  <a:tcPr/>
                </a:tc>
              </a:tr>
              <a:tr h="738949">
                <a:tc vMerge="1">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Pct val="80000"/>
                        <a:buFont typeface="Wingdings" charset="2"/>
                        <a:buNone/>
                      </a:pPr>
                      <a:r>
                        <a:rPr kumimoji="0" lang="en-US" altLang="zh-CN" sz="2200" b="0" i="0" u="none" strike="noStrike" cap="none" normalizeH="0" baseline="0" dirty="0" smtClean="0">
                          <a:ln>
                            <a:noFill/>
                          </a:ln>
                          <a:solidFill>
                            <a:schemeClr val="tx1"/>
                          </a:solidFill>
                          <a:effectLst/>
                          <a:latin typeface="微软雅黑" pitchFamily="34" charset="-122"/>
                          <a:ea typeface="微软雅黑" pitchFamily="34" charset="-122"/>
                        </a:rPr>
                        <a:t>      </a:t>
                      </a: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rPr>
                        <a:t>银行资本</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r>
            </a:tbl>
          </a:graphicData>
        </a:graphic>
      </p:graphicFrame>
      <p:sp>
        <p:nvSpPr>
          <p:cNvPr id="12327" name="Line 168"/>
          <p:cNvSpPr>
            <a:spLocks noChangeShapeType="1"/>
          </p:cNvSpPr>
          <p:nvPr/>
        </p:nvSpPr>
        <p:spPr bwMode="auto">
          <a:xfrm>
            <a:off x="2667000" y="5791200"/>
            <a:ext cx="2819400" cy="46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28" name="Rectangle 173"/>
          <p:cNvSpPr>
            <a:spLocks noChangeArrowheads="1"/>
          </p:cNvSpPr>
          <p:nvPr/>
        </p:nvSpPr>
        <p:spPr bwMode="auto">
          <a:xfrm>
            <a:off x="228600" y="3048000"/>
            <a:ext cx="1905000" cy="1524000"/>
          </a:xfrm>
          <a:prstGeom prst="rect">
            <a:avLst/>
          </a:prstGeom>
          <a:solidFill>
            <a:schemeClr val="accent1"/>
          </a:solidFill>
          <a:ln w="9525">
            <a:solidFill>
              <a:schemeClr val="tx1"/>
            </a:solidFill>
            <a:miter lim="800000"/>
          </a:ln>
        </p:spPr>
        <p:txBody>
          <a:bodyPr wrap="none" anchor="ctr"/>
          <a:lstStyle/>
          <a:p>
            <a:pPr algn="ctr"/>
            <a:r>
              <a:rPr lang="zh-CN" altLang="en-US" sz="2400" b="1">
                <a:solidFill>
                  <a:srgbClr val="000000"/>
                </a:solidFill>
                <a:latin typeface="微软雅黑" pitchFamily="34" charset="-122"/>
                <a:ea typeface="微软雅黑" pitchFamily="34" charset="-122"/>
              </a:rPr>
              <a:t>出现资产</a:t>
            </a:r>
            <a:endParaRPr lang="zh-CN" altLang="en-US" sz="2400" b="1">
              <a:solidFill>
                <a:srgbClr val="000000"/>
              </a:solidFill>
              <a:latin typeface="微软雅黑" pitchFamily="34" charset="-122"/>
              <a:ea typeface="微软雅黑" pitchFamily="34" charset="-122"/>
            </a:endParaRPr>
          </a:p>
          <a:p>
            <a:pPr algn="ctr"/>
            <a:r>
              <a:rPr lang="zh-CN" altLang="en-US" sz="2400" b="1">
                <a:solidFill>
                  <a:srgbClr val="000000"/>
                </a:solidFill>
                <a:latin typeface="微软雅黑" pitchFamily="34" charset="-122"/>
                <a:ea typeface="微软雅黑" pitchFamily="34" charset="-122"/>
              </a:rPr>
              <a:t>损失，但是</a:t>
            </a:r>
            <a:endParaRPr lang="zh-CN" altLang="en-US" sz="2400" b="1">
              <a:solidFill>
                <a:srgbClr val="000000"/>
              </a:solidFill>
              <a:latin typeface="微软雅黑" pitchFamily="34" charset="-122"/>
              <a:ea typeface="微软雅黑" pitchFamily="34" charset="-122"/>
            </a:endParaRPr>
          </a:p>
          <a:p>
            <a:pPr algn="ctr"/>
            <a:r>
              <a:rPr lang="zh-CN" altLang="en-US" sz="2400" b="1">
                <a:solidFill>
                  <a:srgbClr val="000000"/>
                </a:solidFill>
                <a:latin typeface="微软雅黑" pitchFamily="34" charset="-122"/>
                <a:ea typeface="微软雅黑" pitchFamily="34" charset="-122"/>
              </a:rPr>
              <a:t>可以继续经营</a:t>
            </a:r>
            <a:endParaRPr lang="zh-CN" altLang="en-US" sz="2400" b="1">
              <a:solidFill>
                <a:srgbClr val="000000"/>
              </a:solidFill>
              <a:latin typeface="微软雅黑" pitchFamily="34" charset="-122"/>
              <a:ea typeface="微软雅黑" pitchFamily="34" charset="-122"/>
            </a:endParaRPr>
          </a:p>
          <a:p>
            <a:pPr algn="ctr"/>
            <a:endParaRPr lang="en-US" altLang="zh-CN">
              <a:solidFill>
                <a:srgbClr val="000000"/>
              </a:solidFill>
              <a:latin typeface="微软雅黑" pitchFamily="34" charset="-122"/>
              <a:ea typeface="微软雅黑" pitchFamily="34" charset="-122"/>
            </a:endParaRPr>
          </a:p>
        </p:txBody>
      </p:sp>
      <p:sp>
        <p:nvSpPr>
          <p:cNvPr id="12329" name="Rectangle 174"/>
          <p:cNvSpPr>
            <a:spLocks noChangeArrowheads="1"/>
          </p:cNvSpPr>
          <p:nvPr/>
        </p:nvSpPr>
        <p:spPr bwMode="auto">
          <a:xfrm>
            <a:off x="304800" y="4953000"/>
            <a:ext cx="1752600" cy="1524000"/>
          </a:xfrm>
          <a:prstGeom prst="rect">
            <a:avLst/>
          </a:prstGeom>
          <a:solidFill>
            <a:schemeClr val="accent1"/>
          </a:solidFill>
          <a:ln w="9525">
            <a:solidFill>
              <a:schemeClr val="tx1"/>
            </a:solidFill>
            <a:miter lim="800000"/>
          </a:ln>
        </p:spPr>
        <p:txBody>
          <a:bodyPr wrap="none" anchor="ctr"/>
          <a:lstStyle/>
          <a:p>
            <a:pPr algn="ctr"/>
            <a:r>
              <a:rPr lang="zh-CN" altLang="en-US" sz="2400" b="1">
                <a:solidFill>
                  <a:srgbClr val="000000"/>
                </a:solidFill>
                <a:latin typeface="微软雅黑" pitchFamily="34" charset="-122"/>
                <a:ea typeface="微软雅黑" pitchFamily="34" charset="-122"/>
              </a:rPr>
              <a:t>面临破产</a:t>
            </a:r>
            <a:endParaRPr lang="zh-CN" altLang="en-US" sz="2400" b="1">
              <a:solidFill>
                <a:srgbClr val="000000"/>
              </a:solidFill>
              <a:latin typeface="微软雅黑" pitchFamily="34" charset="-122"/>
              <a:ea typeface="微软雅黑" pitchFamily="34" charset="-122"/>
            </a:endParaRPr>
          </a:p>
          <a:p>
            <a:pPr algn="ctr"/>
            <a:r>
              <a:rPr lang="zh-CN" altLang="en-US" sz="2400" b="1">
                <a:solidFill>
                  <a:srgbClr val="000000"/>
                </a:solidFill>
                <a:latin typeface="微软雅黑" pitchFamily="34" charset="-122"/>
                <a:ea typeface="微软雅黑" pitchFamily="34" charset="-122"/>
              </a:rPr>
              <a:t>倒闭的危险</a:t>
            </a:r>
            <a:endParaRPr lang="zh-CN" altLang="en-US" sz="2400" b="1">
              <a:solidFill>
                <a:srgbClr val="000000"/>
              </a:solidFill>
              <a:latin typeface="微软雅黑" pitchFamily="34" charset="-122"/>
              <a:ea typeface="微软雅黑" pitchFamily="34" charset="-122"/>
            </a:endParaRPr>
          </a:p>
        </p:txBody>
      </p:sp>
      <p:sp>
        <p:nvSpPr>
          <p:cNvPr id="12330" name="Rectangle 175"/>
          <p:cNvSpPr>
            <a:spLocks noChangeArrowheads="1"/>
          </p:cNvSpPr>
          <p:nvPr/>
        </p:nvSpPr>
        <p:spPr bwMode="auto">
          <a:xfrm>
            <a:off x="1143000" y="827314"/>
            <a:ext cx="6956425" cy="457200"/>
          </a:xfrm>
          <a:prstGeom prst="rect">
            <a:avLst/>
          </a:prstGeom>
          <a:solidFill>
            <a:schemeClr val="bg1"/>
          </a:solidFill>
          <a:ln w="9525">
            <a:solidFill>
              <a:schemeClr val="tx1"/>
            </a:solidFill>
            <a:miter lim="800000"/>
          </a:ln>
        </p:spPr>
        <p:txBody>
          <a:bodyPr wrap="none" anchor="ctr"/>
          <a:lstStyle/>
          <a:p>
            <a:pPr algn="ctr"/>
            <a:r>
              <a:rPr lang="zh-CN" altLang="en-US" sz="2800" b="1">
                <a:solidFill>
                  <a:srgbClr val="C00000"/>
                </a:solidFill>
                <a:latin typeface="黑体" pitchFamily="49" charset="-122"/>
                <a:ea typeface="黑体" pitchFamily="49" charset="-122"/>
              </a:rPr>
              <a:t>银行资产负债表的三种情况</a:t>
            </a:r>
            <a:endParaRPr lang="zh-CN" altLang="en-US" sz="2800" b="1">
              <a:solidFill>
                <a:srgbClr val="C00000"/>
              </a:solidFill>
              <a:latin typeface="黑体" pitchFamily="49" charset="-122"/>
              <a:ea typeface="黑体" pitchFamily="49" charset="-122"/>
            </a:endParaRPr>
          </a:p>
        </p:txBody>
      </p:sp>
      <p:grpSp>
        <p:nvGrpSpPr>
          <p:cNvPr id="12331" name="组合 15"/>
          <p:cNvGrpSpPr/>
          <p:nvPr/>
        </p:nvGrpSpPr>
        <p:grpSpPr bwMode="auto">
          <a:xfrm>
            <a:off x="228600" y="1371600"/>
            <a:ext cx="2182813" cy="1295400"/>
            <a:chOff x="228600" y="914400"/>
            <a:chExt cx="2182813" cy="1295400"/>
          </a:xfrm>
        </p:grpSpPr>
        <p:sp>
          <p:nvSpPr>
            <p:cNvPr id="12335" name="Rectangle 171"/>
            <p:cNvSpPr>
              <a:spLocks noChangeArrowheads="1"/>
            </p:cNvSpPr>
            <p:nvPr/>
          </p:nvSpPr>
          <p:spPr bwMode="auto">
            <a:xfrm>
              <a:off x="228600" y="914400"/>
              <a:ext cx="1752600" cy="1295400"/>
            </a:xfrm>
            <a:prstGeom prst="rect">
              <a:avLst/>
            </a:prstGeom>
            <a:solidFill>
              <a:schemeClr val="accent1"/>
            </a:solidFill>
            <a:ln w="9525">
              <a:solidFill>
                <a:schemeClr val="tx1"/>
              </a:solidFill>
              <a:miter lim="800000"/>
            </a:ln>
          </p:spPr>
          <p:txBody>
            <a:bodyPr wrap="none" anchor="ctr"/>
            <a:lstStyle/>
            <a:p>
              <a:pPr algn="ctr"/>
              <a:r>
                <a:rPr lang="zh-CN" altLang="en-US" sz="2400" b="1">
                  <a:solidFill>
                    <a:srgbClr val="000000"/>
                  </a:solidFill>
                  <a:latin typeface="微软雅黑" pitchFamily="34" charset="-122"/>
                  <a:ea typeface="微软雅黑" pitchFamily="34" charset="-122"/>
                </a:rPr>
                <a:t>正常情况</a:t>
              </a:r>
              <a:endParaRPr lang="zh-CN" altLang="en-US" sz="2400" b="1">
                <a:solidFill>
                  <a:srgbClr val="000000"/>
                </a:solidFill>
                <a:latin typeface="微软雅黑" pitchFamily="34" charset="-122"/>
                <a:ea typeface="微软雅黑" pitchFamily="34" charset="-122"/>
              </a:endParaRPr>
            </a:p>
          </p:txBody>
        </p:sp>
        <p:sp>
          <p:nvSpPr>
            <p:cNvPr id="12336" name="虚尾箭头 11"/>
            <p:cNvSpPr/>
            <p:nvPr/>
          </p:nvSpPr>
          <p:spPr bwMode="auto">
            <a:xfrm>
              <a:off x="2195513" y="1484313"/>
              <a:ext cx="215900" cy="215900"/>
            </a:xfrm>
            <a:custGeom>
              <a:avLst/>
              <a:gdLst>
                <a:gd name="T0" fmla="*/ 0 w 215900"/>
                <a:gd name="T1" fmla="*/ 53975 h 215900"/>
                <a:gd name="T2" fmla="*/ 6747 w 215900"/>
                <a:gd name="T3" fmla="*/ 53975 h 215900"/>
                <a:gd name="T4" fmla="*/ 6747 w 215900"/>
                <a:gd name="T5" fmla="*/ 161925 h 215900"/>
                <a:gd name="T6" fmla="*/ 0 w 215900"/>
                <a:gd name="T7" fmla="*/ 161925 h 215900"/>
                <a:gd name="T8" fmla="*/ 13494 w 215900"/>
                <a:gd name="T9" fmla="*/ 53975 h 215900"/>
                <a:gd name="T10" fmla="*/ 26988 w 215900"/>
                <a:gd name="T11" fmla="*/ 53975 h 215900"/>
                <a:gd name="T12" fmla="*/ 26988 w 215900"/>
                <a:gd name="T13" fmla="*/ 161925 h 215900"/>
                <a:gd name="T14" fmla="*/ 13494 w 215900"/>
                <a:gd name="T15" fmla="*/ 161925 h 215900"/>
                <a:gd name="T16" fmla="*/ 33734 w 215900"/>
                <a:gd name="T17" fmla="*/ 53975 h 215900"/>
                <a:gd name="T18" fmla="*/ 107950 w 215900"/>
                <a:gd name="T19" fmla="*/ 53975 h 215900"/>
                <a:gd name="T20" fmla="*/ 107950 w 215900"/>
                <a:gd name="T21" fmla="*/ 0 h 215900"/>
                <a:gd name="T22" fmla="*/ 215900 w 215900"/>
                <a:gd name="T23" fmla="*/ 107950 h 215900"/>
                <a:gd name="T24" fmla="*/ 107950 w 215900"/>
                <a:gd name="T25" fmla="*/ 215900 h 215900"/>
                <a:gd name="T26" fmla="*/ 107950 w 215900"/>
                <a:gd name="T27" fmla="*/ 161925 h 215900"/>
                <a:gd name="T28" fmla="*/ 33734 w 215900"/>
                <a:gd name="T29" fmla="*/ 161925 h 2159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34 w 215900"/>
                <a:gd name="T46" fmla="*/ 53975 h 215900"/>
                <a:gd name="T47" fmla="*/ 161925 w 215900"/>
                <a:gd name="T48" fmla="*/ 161925 h 2159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5900" h="215900">
                  <a:moveTo>
                    <a:pt x="0" y="53975"/>
                  </a:moveTo>
                  <a:lnTo>
                    <a:pt x="6747" y="53975"/>
                  </a:lnTo>
                  <a:lnTo>
                    <a:pt x="6747" y="161925"/>
                  </a:lnTo>
                  <a:lnTo>
                    <a:pt x="0" y="161925"/>
                  </a:lnTo>
                  <a:close/>
                  <a:moveTo>
                    <a:pt x="13494" y="53975"/>
                  </a:moveTo>
                  <a:lnTo>
                    <a:pt x="26988" y="53975"/>
                  </a:lnTo>
                  <a:lnTo>
                    <a:pt x="26988" y="161925"/>
                  </a:lnTo>
                  <a:lnTo>
                    <a:pt x="13494" y="161925"/>
                  </a:lnTo>
                  <a:close/>
                  <a:moveTo>
                    <a:pt x="33734" y="53975"/>
                  </a:moveTo>
                  <a:lnTo>
                    <a:pt x="107950" y="53975"/>
                  </a:lnTo>
                  <a:lnTo>
                    <a:pt x="107950" y="0"/>
                  </a:lnTo>
                  <a:lnTo>
                    <a:pt x="215900" y="107950"/>
                  </a:lnTo>
                  <a:lnTo>
                    <a:pt x="107950" y="215900"/>
                  </a:lnTo>
                  <a:lnTo>
                    <a:pt x="107950" y="161925"/>
                  </a:lnTo>
                  <a:lnTo>
                    <a:pt x="33734" y="161925"/>
                  </a:lnTo>
                  <a:close/>
                </a:path>
              </a:pathLst>
            </a:custGeom>
            <a:solidFill>
              <a:schemeClr val="accent1"/>
            </a:solidFill>
            <a:ln w="42500">
              <a:solidFill>
                <a:srgbClr val="B05C05"/>
              </a:solidFill>
              <a:round/>
            </a:ln>
          </p:spPr>
          <p:txBody>
            <a:bodyPr anchor="ctr"/>
            <a:lstStyle/>
            <a:p>
              <a:endParaRPr lang="zh-CN" altLang="en-US"/>
            </a:p>
          </p:txBody>
        </p:sp>
      </p:grpSp>
      <p:sp>
        <p:nvSpPr>
          <p:cNvPr id="12332" name="虚尾箭头 12"/>
          <p:cNvSpPr/>
          <p:nvPr/>
        </p:nvSpPr>
        <p:spPr bwMode="auto">
          <a:xfrm>
            <a:off x="2268538" y="3670300"/>
            <a:ext cx="215900" cy="215900"/>
          </a:xfrm>
          <a:custGeom>
            <a:avLst/>
            <a:gdLst>
              <a:gd name="T0" fmla="*/ 0 w 215900"/>
              <a:gd name="T1" fmla="*/ 53975 h 215900"/>
              <a:gd name="T2" fmla="*/ 6747 w 215900"/>
              <a:gd name="T3" fmla="*/ 53975 h 215900"/>
              <a:gd name="T4" fmla="*/ 6747 w 215900"/>
              <a:gd name="T5" fmla="*/ 161925 h 215900"/>
              <a:gd name="T6" fmla="*/ 0 w 215900"/>
              <a:gd name="T7" fmla="*/ 161925 h 215900"/>
              <a:gd name="T8" fmla="*/ 13494 w 215900"/>
              <a:gd name="T9" fmla="*/ 53975 h 215900"/>
              <a:gd name="T10" fmla="*/ 26988 w 215900"/>
              <a:gd name="T11" fmla="*/ 53975 h 215900"/>
              <a:gd name="T12" fmla="*/ 26988 w 215900"/>
              <a:gd name="T13" fmla="*/ 161925 h 215900"/>
              <a:gd name="T14" fmla="*/ 13494 w 215900"/>
              <a:gd name="T15" fmla="*/ 161925 h 215900"/>
              <a:gd name="T16" fmla="*/ 33734 w 215900"/>
              <a:gd name="T17" fmla="*/ 53975 h 215900"/>
              <a:gd name="T18" fmla="*/ 107950 w 215900"/>
              <a:gd name="T19" fmla="*/ 53975 h 215900"/>
              <a:gd name="T20" fmla="*/ 107950 w 215900"/>
              <a:gd name="T21" fmla="*/ 0 h 215900"/>
              <a:gd name="T22" fmla="*/ 215900 w 215900"/>
              <a:gd name="T23" fmla="*/ 107950 h 215900"/>
              <a:gd name="T24" fmla="*/ 107950 w 215900"/>
              <a:gd name="T25" fmla="*/ 215900 h 215900"/>
              <a:gd name="T26" fmla="*/ 107950 w 215900"/>
              <a:gd name="T27" fmla="*/ 161925 h 215900"/>
              <a:gd name="T28" fmla="*/ 33734 w 215900"/>
              <a:gd name="T29" fmla="*/ 161925 h 2159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34 w 215900"/>
              <a:gd name="T46" fmla="*/ 53975 h 215900"/>
              <a:gd name="T47" fmla="*/ 161925 w 215900"/>
              <a:gd name="T48" fmla="*/ 161925 h 2159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5900" h="215900">
                <a:moveTo>
                  <a:pt x="0" y="53975"/>
                </a:moveTo>
                <a:lnTo>
                  <a:pt x="6747" y="53975"/>
                </a:lnTo>
                <a:lnTo>
                  <a:pt x="6747" y="161925"/>
                </a:lnTo>
                <a:lnTo>
                  <a:pt x="0" y="161925"/>
                </a:lnTo>
                <a:close/>
                <a:moveTo>
                  <a:pt x="13494" y="53975"/>
                </a:moveTo>
                <a:lnTo>
                  <a:pt x="26988" y="53975"/>
                </a:lnTo>
                <a:lnTo>
                  <a:pt x="26988" y="161925"/>
                </a:lnTo>
                <a:lnTo>
                  <a:pt x="13494" y="161925"/>
                </a:lnTo>
                <a:close/>
                <a:moveTo>
                  <a:pt x="33734" y="53975"/>
                </a:moveTo>
                <a:lnTo>
                  <a:pt x="107950" y="53975"/>
                </a:lnTo>
                <a:lnTo>
                  <a:pt x="107950" y="0"/>
                </a:lnTo>
                <a:lnTo>
                  <a:pt x="215900" y="107950"/>
                </a:lnTo>
                <a:lnTo>
                  <a:pt x="107950" y="215900"/>
                </a:lnTo>
                <a:lnTo>
                  <a:pt x="107950" y="161925"/>
                </a:lnTo>
                <a:lnTo>
                  <a:pt x="33734" y="161925"/>
                </a:lnTo>
                <a:close/>
              </a:path>
            </a:pathLst>
          </a:custGeom>
          <a:solidFill>
            <a:schemeClr val="accent1"/>
          </a:solidFill>
          <a:ln w="42500">
            <a:solidFill>
              <a:srgbClr val="B05C05"/>
            </a:solidFill>
            <a:round/>
          </a:ln>
        </p:spPr>
        <p:txBody>
          <a:bodyPr anchor="ctr"/>
          <a:lstStyle/>
          <a:p>
            <a:endParaRPr lang="zh-CN" altLang="en-US"/>
          </a:p>
        </p:txBody>
      </p:sp>
      <p:sp>
        <p:nvSpPr>
          <p:cNvPr id="12333" name="虚尾箭头 13"/>
          <p:cNvSpPr/>
          <p:nvPr/>
        </p:nvSpPr>
        <p:spPr bwMode="auto">
          <a:xfrm>
            <a:off x="2268538" y="5661025"/>
            <a:ext cx="215900" cy="215900"/>
          </a:xfrm>
          <a:custGeom>
            <a:avLst/>
            <a:gdLst>
              <a:gd name="T0" fmla="*/ 0 w 215900"/>
              <a:gd name="T1" fmla="*/ 53975 h 215900"/>
              <a:gd name="T2" fmla="*/ 6747 w 215900"/>
              <a:gd name="T3" fmla="*/ 53975 h 215900"/>
              <a:gd name="T4" fmla="*/ 6747 w 215900"/>
              <a:gd name="T5" fmla="*/ 161925 h 215900"/>
              <a:gd name="T6" fmla="*/ 0 w 215900"/>
              <a:gd name="T7" fmla="*/ 161925 h 215900"/>
              <a:gd name="T8" fmla="*/ 13494 w 215900"/>
              <a:gd name="T9" fmla="*/ 53975 h 215900"/>
              <a:gd name="T10" fmla="*/ 26988 w 215900"/>
              <a:gd name="T11" fmla="*/ 53975 h 215900"/>
              <a:gd name="T12" fmla="*/ 26988 w 215900"/>
              <a:gd name="T13" fmla="*/ 161925 h 215900"/>
              <a:gd name="T14" fmla="*/ 13494 w 215900"/>
              <a:gd name="T15" fmla="*/ 161925 h 215900"/>
              <a:gd name="T16" fmla="*/ 33734 w 215900"/>
              <a:gd name="T17" fmla="*/ 53975 h 215900"/>
              <a:gd name="T18" fmla="*/ 107950 w 215900"/>
              <a:gd name="T19" fmla="*/ 53975 h 215900"/>
              <a:gd name="T20" fmla="*/ 107950 w 215900"/>
              <a:gd name="T21" fmla="*/ 0 h 215900"/>
              <a:gd name="T22" fmla="*/ 215900 w 215900"/>
              <a:gd name="T23" fmla="*/ 107950 h 215900"/>
              <a:gd name="T24" fmla="*/ 107950 w 215900"/>
              <a:gd name="T25" fmla="*/ 215900 h 215900"/>
              <a:gd name="T26" fmla="*/ 107950 w 215900"/>
              <a:gd name="T27" fmla="*/ 161925 h 215900"/>
              <a:gd name="T28" fmla="*/ 33734 w 215900"/>
              <a:gd name="T29" fmla="*/ 161925 h 2159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3734 w 215900"/>
              <a:gd name="T46" fmla="*/ 53975 h 215900"/>
              <a:gd name="T47" fmla="*/ 161925 w 215900"/>
              <a:gd name="T48" fmla="*/ 161925 h 2159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5900" h="215900">
                <a:moveTo>
                  <a:pt x="0" y="53975"/>
                </a:moveTo>
                <a:lnTo>
                  <a:pt x="6747" y="53975"/>
                </a:lnTo>
                <a:lnTo>
                  <a:pt x="6747" y="161925"/>
                </a:lnTo>
                <a:lnTo>
                  <a:pt x="0" y="161925"/>
                </a:lnTo>
                <a:close/>
                <a:moveTo>
                  <a:pt x="13494" y="53975"/>
                </a:moveTo>
                <a:lnTo>
                  <a:pt x="26988" y="53975"/>
                </a:lnTo>
                <a:lnTo>
                  <a:pt x="26988" y="161925"/>
                </a:lnTo>
                <a:lnTo>
                  <a:pt x="13494" y="161925"/>
                </a:lnTo>
                <a:close/>
                <a:moveTo>
                  <a:pt x="33734" y="53975"/>
                </a:moveTo>
                <a:lnTo>
                  <a:pt x="107950" y="53975"/>
                </a:lnTo>
                <a:lnTo>
                  <a:pt x="107950" y="0"/>
                </a:lnTo>
                <a:lnTo>
                  <a:pt x="215900" y="107950"/>
                </a:lnTo>
                <a:lnTo>
                  <a:pt x="107950" y="215900"/>
                </a:lnTo>
                <a:lnTo>
                  <a:pt x="107950" y="161925"/>
                </a:lnTo>
                <a:lnTo>
                  <a:pt x="33734" y="161925"/>
                </a:lnTo>
                <a:close/>
              </a:path>
            </a:pathLst>
          </a:custGeom>
          <a:solidFill>
            <a:schemeClr val="accent1"/>
          </a:solidFill>
          <a:ln w="42500">
            <a:solidFill>
              <a:srgbClr val="B05C05"/>
            </a:solidFill>
            <a:round/>
          </a:ln>
        </p:spPr>
        <p:txBody>
          <a:bodyPr anchor="ctr"/>
          <a:lstStyle/>
          <a:p>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7"/>
          <p:cNvSpPr>
            <a:spLocks noGrp="1"/>
          </p:cNvSpPr>
          <p:nvPr>
            <p:ph type="title"/>
          </p:nvPr>
        </p:nvSpPr>
        <p:spPr>
          <a:xfrm>
            <a:off x="1515548" y="835893"/>
            <a:ext cx="6333052" cy="535707"/>
          </a:xfrm>
        </p:spPr>
        <p:txBody>
          <a:bodyPr>
            <a:normAutofit fontScale="90000"/>
          </a:bodyPr>
          <a:lstStyle/>
          <a:p>
            <a:pPr algn="ctr"/>
            <a:r>
              <a:rPr lang="zh-CN" altLang="en-US" sz="4000" b="1" dirty="0" smtClean="0">
                <a:latin typeface="黑体" pitchFamily="49" charset="-122"/>
                <a:ea typeface="黑体" pitchFamily="49" charset="-122"/>
                <a:cs typeface="楷体" pitchFamily="49" charset="-122"/>
              </a:rPr>
              <a:t>法定（监管）资本</a:t>
            </a:r>
            <a:endParaRPr lang="zh-CN" altLang="en-US" sz="4000" b="1" dirty="0" smtClean="0">
              <a:ea typeface="黑体" pitchFamily="49" charset="-122"/>
              <a:cs typeface="楷体" pitchFamily="49" charset="-122"/>
            </a:endParaRPr>
          </a:p>
        </p:txBody>
      </p:sp>
      <p:grpSp>
        <p:nvGrpSpPr>
          <p:cNvPr id="2" name="Group 13"/>
          <p:cNvGrpSpPr/>
          <p:nvPr/>
        </p:nvGrpSpPr>
        <p:grpSpPr bwMode="auto">
          <a:xfrm>
            <a:off x="571500" y="1571625"/>
            <a:ext cx="1800225" cy="2089150"/>
            <a:chOff x="5263" y="1120"/>
            <a:chExt cx="799" cy="750"/>
          </a:xfrm>
        </p:grpSpPr>
        <p:pic>
          <p:nvPicPr>
            <p:cNvPr id="30728" name="Picture 14" descr="PE01616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63" y="1120"/>
              <a:ext cx="799"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 Box 15"/>
            <p:cNvSpPr txBox="1">
              <a:spLocks noChangeArrowheads="1"/>
            </p:cNvSpPr>
            <p:nvPr/>
          </p:nvSpPr>
          <p:spPr bwMode="auto">
            <a:xfrm>
              <a:off x="5332" y="1320"/>
              <a:ext cx="700" cy="166"/>
            </a:xfrm>
            <a:prstGeom prst="rect">
              <a:avLst/>
            </a:prstGeom>
            <a:solidFill>
              <a:srgbClr val="99CC00">
                <a:alpha val="54901"/>
              </a:srgbClr>
            </a:solidFill>
            <a:ln w="12700">
              <a:solidFill>
                <a:srgbClr val="000000"/>
              </a:solidFill>
              <a:miter lim="800000"/>
            </a:ln>
          </p:spPr>
          <p:txBody>
            <a:bodyPr>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spcBef>
                  <a:spcPct val="50000"/>
                </a:spcBef>
              </a:pPr>
              <a:r>
                <a:rPr lang="zh-CN" altLang="en-US" sz="2400" b="1">
                  <a:solidFill>
                    <a:srgbClr val="000000"/>
                  </a:solidFill>
                  <a:latin typeface="华文行楷" pitchFamily="2" charset="-122"/>
                  <a:ea typeface="华文行楷" pitchFamily="2" charset="-122"/>
                </a:rPr>
                <a:t>法定资本</a:t>
              </a:r>
              <a:endParaRPr lang="zh-CN" altLang="en-US" sz="2400" b="1">
                <a:solidFill>
                  <a:srgbClr val="000000"/>
                </a:solidFill>
                <a:latin typeface="华文行楷" pitchFamily="2" charset="-122"/>
                <a:ea typeface="华文行楷" pitchFamily="2" charset="-122"/>
              </a:endParaRPr>
            </a:p>
          </p:txBody>
        </p:sp>
      </p:grpSp>
      <p:sp>
        <p:nvSpPr>
          <p:cNvPr id="99344" name="AutoShape 16"/>
          <p:cNvSpPr>
            <a:spLocks noChangeArrowheads="1"/>
          </p:cNvSpPr>
          <p:nvPr/>
        </p:nvSpPr>
        <p:spPr bwMode="auto">
          <a:xfrm>
            <a:off x="2286000" y="1371600"/>
            <a:ext cx="5791200" cy="2673350"/>
          </a:xfrm>
          <a:prstGeom prst="leftArrowCallout">
            <a:avLst>
              <a:gd name="adj1" fmla="val 17870"/>
              <a:gd name="adj2" fmla="val 20264"/>
              <a:gd name="adj3" fmla="val 21312"/>
              <a:gd name="adj4" fmla="val 85412"/>
            </a:avLst>
          </a:prstGeom>
          <a:solidFill>
            <a:srgbClr val="FFFF99">
              <a:alpha val="45097"/>
            </a:srgbClr>
          </a:solidFill>
          <a:ln w="22225">
            <a:solidFill>
              <a:srgbClr val="FF00FF"/>
            </a:solidFill>
            <a:miter lim="800000"/>
          </a:ln>
        </p:spPr>
        <p:txBody>
          <a:bodyPr anchor="ctr">
            <a:spAutoFit/>
          </a:bodyPr>
          <a:lstStyle/>
          <a:p>
            <a:pPr>
              <a:lnSpc>
                <a:spcPts val="3400"/>
              </a:lnSpc>
              <a:spcBef>
                <a:spcPts val="600"/>
              </a:spcBef>
              <a:spcAft>
                <a:spcPts val="600"/>
              </a:spcAft>
            </a:pPr>
            <a:r>
              <a:rPr lang="zh-CN" altLang="en-US" sz="2400" b="1">
                <a:solidFill>
                  <a:srgbClr val="002060"/>
                </a:solidFill>
                <a:latin typeface="微软雅黑" pitchFamily="34" charset="-122"/>
                <a:ea typeface="微软雅黑" pitchFamily="34" charset="-122"/>
                <a:cs typeface="楷体" pitchFamily="49" charset="-122"/>
              </a:rPr>
              <a:t>商业银行资本除了所有者权益外，还包括一定比例的债务资本。商业银行资本具有双重资本的特点。因此，常将商业银行所有者权益称为一级资本或核心资本，而将债务资本称为二级资本或附属资本。</a:t>
            </a:r>
            <a:endParaRPr lang="zh-CN" altLang="en-US" sz="2400" b="1">
              <a:solidFill>
                <a:srgbClr val="002060"/>
              </a:solidFill>
              <a:latin typeface="微软雅黑" pitchFamily="34" charset="-122"/>
              <a:ea typeface="微软雅黑" pitchFamily="34" charset="-122"/>
              <a:cs typeface="楷体" pitchFamily="49" charset="-122"/>
            </a:endParaRPr>
          </a:p>
        </p:txBody>
      </p:sp>
      <p:sp>
        <p:nvSpPr>
          <p:cNvPr id="19" name="AutoShape 36"/>
          <p:cNvSpPr>
            <a:spLocks noChangeArrowheads="1"/>
          </p:cNvSpPr>
          <p:nvPr/>
        </p:nvSpPr>
        <p:spPr bwMode="auto">
          <a:xfrm>
            <a:off x="1447800" y="4648200"/>
            <a:ext cx="6534150" cy="1905000"/>
          </a:xfrm>
          <a:prstGeom prst="roundRect">
            <a:avLst>
              <a:gd name="adj" fmla="val 16667"/>
            </a:avLst>
          </a:prstGeom>
          <a:solidFill>
            <a:srgbClr val="FF99CC">
              <a:alpha val="79999"/>
            </a:srgbClr>
          </a:solidFill>
          <a:ln w="6350">
            <a:solidFill>
              <a:srgbClr val="800000"/>
            </a:solidFill>
            <a:round/>
          </a:ln>
        </p:spPr>
        <p:txBody>
          <a:bodyPr/>
          <a:lstStyle/>
          <a:p>
            <a:pPr algn="just">
              <a:spcBef>
                <a:spcPts val="600"/>
              </a:spcBef>
              <a:spcAft>
                <a:spcPts val="600"/>
              </a:spcAft>
            </a:pPr>
            <a:r>
              <a:rPr lang="zh-CN" altLang="en-US" sz="2400" b="1">
                <a:solidFill>
                  <a:srgbClr val="000000"/>
                </a:solidFill>
                <a:latin typeface="微软雅黑" pitchFamily="34" charset="-122"/>
                <a:ea typeface="微软雅黑" pitchFamily="34" charset="-122"/>
                <a:cs typeface="楷体" pitchFamily="49" charset="-122"/>
              </a:rPr>
              <a:t>★ 1988年7月，由西方12国的央行在瑞士通过的《巴塞尔协议》统一了国际银行业的资本衡量和资本标准，确立了商业银行资本双重性的国际规范。</a:t>
            </a:r>
            <a:endParaRPr lang="zh-CN" altLang="en-US" sz="2400" b="1">
              <a:latin typeface="微软雅黑" pitchFamily="34" charset="-122"/>
              <a:ea typeface="微软雅黑" pitchFamily="34" charset="-122"/>
              <a:cs typeface="楷体" pitchFamily="49" charset="-122"/>
            </a:endParaRPr>
          </a:p>
        </p:txBody>
      </p:sp>
      <p:sp>
        <p:nvSpPr>
          <p:cNvPr id="20" name="下箭头 19"/>
          <p:cNvSpPr/>
          <p:nvPr/>
        </p:nvSpPr>
        <p:spPr>
          <a:xfrm>
            <a:off x="4419600" y="4114800"/>
            <a:ext cx="838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par>
                          <p:cTn id="8" fill="hold">
                            <p:stCondLst>
                              <p:cond delay="2000"/>
                            </p:stCondLst>
                            <p:childTnLst>
                              <p:par>
                                <p:cTn id="9" presetID="2" presetClass="entr" presetSubtype="2" fill="hold" grpId="0" nodeType="afterEffect">
                                  <p:stCondLst>
                                    <p:cond delay="0"/>
                                  </p:stCondLst>
                                  <p:childTnLst>
                                    <p:set>
                                      <p:cBhvr>
                                        <p:cTn id="10" dur="1" fill="hold">
                                          <p:stCondLst>
                                            <p:cond delay="0"/>
                                          </p:stCondLst>
                                        </p:cTn>
                                        <p:tgtEl>
                                          <p:spTgt spid="99344"/>
                                        </p:tgtEl>
                                        <p:attrNameLst>
                                          <p:attrName>style.visibility</p:attrName>
                                        </p:attrNameLst>
                                      </p:cBhvr>
                                      <p:to>
                                        <p:strVal val="visible"/>
                                      </p:to>
                                    </p:set>
                                    <p:anim calcmode="lin" valueType="num">
                                      <p:cBhvr additive="base">
                                        <p:cTn id="11" dur="5000" fill="hold"/>
                                        <p:tgtEl>
                                          <p:spTgt spid="99344"/>
                                        </p:tgtEl>
                                        <p:attrNameLst>
                                          <p:attrName>ppt_x</p:attrName>
                                        </p:attrNameLst>
                                      </p:cBhvr>
                                      <p:tavLst>
                                        <p:tav tm="0">
                                          <p:val>
                                            <p:strVal val="1+#ppt_w/2"/>
                                          </p:val>
                                        </p:tav>
                                        <p:tav tm="100000">
                                          <p:val>
                                            <p:strVal val="#ppt_x"/>
                                          </p:val>
                                        </p:tav>
                                      </p:tavLst>
                                    </p:anim>
                                    <p:anim calcmode="lin" valueType="num">
                                      <p:cBhvr additive="base">
                                        <p:cTn id="12" dur="5000" fill="hold"/>
                                        <p:tgtEl>
                                          <p:spTgt spid="99344"/>
                                        </p:tgtEl>
                                        <p:attrNameLst>
                                          <p:attrName>ppt_y</p:attrName>
                                        </p:attrNameLst>
                                      </p:cBhvr>
                                      <p:tavLst>
                                        <p:tav tm="0">
                                          <p:val>
                                            <p:strVal val="#ppt_y"/>
                                          </p:val>
                                        </p:tav>
                                        <p:tav tm="100000">
                                          <p:val>
                                            <p:strVal val="#ppt_y"/>
                                          </p:val>
                                        </p:tav>
                                      </p:tavLst>
                                    </p:anim>
                                  </p:childTnLst>
                                </p:cTn>
                              </p:par>
                            </p:childTnLst>
                          </p:cTn>
                        </p:par>
                        <p:par>
                          <p:cTn id="13" fill="hold">
                            <p:stCondLst>
                              <p:cond delay="7000"/>
                            </p:stCondLst>
                            <p:childTnLst>
                              <p:par>
                                <p:cTn id="14" presetID="4" presetClass="entr" presetSubtype="16"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4" grpId="0" animBg="1" autoUpdateAnimBg="0"/>
      <p:bldP spid="19"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4"/>
          <p:cNvSpPr>
            <a:spLocks noGrp="1"/>
          </p:cNvSpPr>
          <p:nvPr>
            <p:ph type="title"/>
          </p:nvPr>
        </p:nvSpPr>
        <p:spPr>
          <a:xfrm>
            <a:off x="762000" y="620688"/>
            <a:ext cx="7924800" cy="796950"/>
          </a:xfrm>
        </p:spPr>
        <p:txBody>
          <a:bodyPr/>
          <a:lstStyle/>
          <a:p>
            <a:pPr algn="ctr"/>
            <a:r>
              <a:rPr lang="zh-CN" altLang="en-US" sz="4000" b="1" dirty="0" smtClean="0">
                <a:latin typeface="黑体" pitchFamily="49" charset="-122"/>
                <a:ea typeface="黑体" pitchFamily="49" charset="-122"/>
                <a:cs typeface="楷体" pitchFamily="49" charset="-122"/>
              </a:rPr>
              <a:t>经济资本</a:t>
            </a:r>
            <a:endParaRPr lang="zh-CN" altLang="en-US" sz="4000" b="1" dirty="0" smtClean="0">
              <a:ea typeface="黑体" pitchFamily="49" charset="-122"/>
              <a:cs typeface="楷体" pitchFamily="49" charset="-122"/>
            </a:endParaRPr>
          </a:p>
        </p:txBody>
      </p:sp>
      <p:sp>
        <p:nvSpPr>
          <p:cNvPr id="31748" name="WordArt 7"/>
          <p:cNvSpPr>
            <a:spLocks noChangeArrowheads="1" noChangeShapeType="1" noTextEdit="1"/>
          </p:cNvSpPr>
          <p:nvPr/>
        </p:nvSpPr>
        <p:spPr bwMode="auto">
          <a:xfrm>
            <a:off x="762000" y="1295400"/>
            <a:ext cx="914400" cy="457200"/>
          </a:xfrm>
          <a:prstGeom prst="rect">
            <a:avLst/>
          </a:prstGeom>
        </p:spPr>
        <p:txBody>
          <a:bodyPr wrap="none" fromWordArt="1">
            <a:prstTxWarp prst="textPlain">
              <a:avLst>
                <a:gd name="adj" fmla="val 50000"/>
              </a:avLst>
            </a:prstTxWarp>
          </a:bodyPr>
          <a:lstStyle/>
          <a:p>
            <a:pPr algn="ctr"/>
            <a:r>
              <a:rPr lang="zh-CN" altLang="en-US" sz="3600" b="1" kern="10">
                <a:ln w="12700">
                  <a:solidFill>
                    <a:srgbClr val="EAEAEA"/>
                  </a:solidFill>
                  <a:miter lim="800000"/>
                </a:ln>
                <a:latin typeface="微软雅黑" pitchFamily="34" charset="-122"/>
                <a:ea typeface="微软雅黑" pitchFamily="34" charset="-122"/>
              </a:rPr>
              <a:t>概念</a:t>
            </a:r>
            <a:endParaRPr lang="zh-CN" altLang="en-US" sz="3600" b="1" kern="10">
              <a:ln w="12700">
                <a:solidFill>
                  <a:srgbClr val="EAEAEA"/>
                </a:solidFill>
                <a:miter lim="800000"/>
              </a:ln>
              <a:latin typeface="微软雅黑" pitchFamily="34" charset="-122"/>
              <a:ea typeface="微软雅黑" pitchFamily="34" charset="-122"/>
            </a:endParaRPr>
          </a:p>
        </p:txBody>
      </p:sp>
      <p:grpSp>
        <p:nvGrpSpPr>
          <p:cNvPr id="31749" name="Group 22"/>
          <p:cNvGrpSpPr/>
          <p:nvPr/>
        </p:nvGrpSpPr>
        <p:grpSpPr bwMode="auto">
          <a:xfrm>
            <a:off x="228600" y="1905000"/>
            <a:ext cx="3505200" cy="4157663"/>
            <a:chOff x="399" y="1263"/>
            <a:chExt cx="2208" cy="2619"/>
          </a:xfrm>
        </p:grpSpPr>
        <p:sp>
          <p:nvSpPr>
            <p:cNvPr id="31756" name="AutoShape 19"/>
            <p:cNvSpPr>
              <a:spLocks noChangeArrowheads="1"/>
            </p:cNvSpPr>
            <p:nvPr/>
          </p:nvSpPr>
          <p:spPr bwMode="auto">
            <a:xfrm>
              <a:off x="879" y="1263"/>
              <a:ext cx="192" cy="384"/>
            </a:xfrm>
            <a:prstGeom prst="downArrow">
              <a:avLst>
                <a:gd name="adj1" fmla="val 50000"/>
                <a:gd name="adj2" fmla="val 127630"/>
              </a:avLst>
            </a:prstGeom>
            <a:solidFill>
              <a:schemeClr val="hlink"/>
            </a:solidFill>
            <a:ln w="9525">
              <a:solidFill>
                <a:schemeClr val="tx1"/>
              </a:solidFill>
              <a:miter lim="800000"/>
            </a:ln>
          </p:spPr>
          <p:txBody>
            <a:bodyPr wrap="none" anchor="ctr"/>
            <a:lstStyle/>
            <a:p>
              <a:endParaRPr lang="zh-CN" altLang="en-US"/>
            </a:p>
          </p:txBody>
        </p:sp>
        <p:sp>
          <p:nvSpPr>
            <p:cNvPr id="31757" name="AutoShape 21"/>
            <p:cNvSpPr>
              <a:spLocks noChangeArrowheads="1"/>
            </p:cNvSpPr>
            <p:nvPr/>
          </p:nvSpPr>
          <p:spPr bwMode="auto">
            <a:xfrm>
              <a:off x="399" y="1647"/>
              <a:ext cx="2208" cy="2235"/>
            </a:xfrm>
            <a:prstGeom prst="roundRect">
              <a:avLst>
                <a:gd name="adj" fmla="val 6718"/>
              </a:avLst>
            </a:prstGeom>
            <a:solidFill>
              <a:srgbClr val="FFFF99">
                <a:alpha val="43137"/>
              </a:srgbClr>
            </a:solidFill>
            <a:ln w="28575">
              <a:solidFill>
                <a:srgbClr val="008000"/>
              </a:solidFill>
              <a:round/>
            </a:ln>
          </p:spPr>
          <p:txBody>
            <a:bodyPr anchor="ctr">
              <a:spAutoFit/>
            </a:bodyPr>
            <a:lstStyle/>
            <a:p>
              <a:pPr>
                <a:spcBef>
                  <a:spcPts val="600"/>
                </a:spcBef>
                <a:spcAft>
                  <a:spcPts val="600"/>
                </a:spcAft>
              </a:pPr>
              <a:r>
                <a:rPr lang="zh-CN" altLang="en-US" sz="2400" b="1">
                  <a:solidFill>
                    <a:srgbClr val="000000"/>
                  </a:solidFill>
                  <a:latin typeface="仿宋_GB2312" pitchFamily="49" charset="-122"/>
                  <a:ea typeface="仿宋_GB2312" pitchFamily="49" charset="-122"/>
                  <a:cs typeface="楷体" pitchFamily="49" charset="-122"/>
                </a:rPr>
                <a:t>经济资本是指商业银行在一定置信水平下，为了应对未来一定期限内资产的非预期损失而应该持有的资本金。经济资本是一种完全取决于银行实际风险水平的资本。(是银行内部管理者要求的) </a:t>
              </a:r>
              <a:r>
                <a:rPr lang="zh-CN" altLang="en-US" sz="2400" b="1">
                  <a:latin typeface="仿宋_GB2312" pitchFamily="49" charset="-122"/>
                  <a:ea typeface="仿宋_GB2312" pitchFamily="49" charset="-122"/>
                  <a:cs typeface="楷体" pitchFamily="49" charset="-122"/>
                </a:rPr>
                <a:t>。</a:t>
              </a:r>
              <a:endParaRPr kumimoji="1" lang="zh-CN" altLang="en-US" sz="2400" b="1">
                <a:latin typeface="仿宋_GB2312" pitchFamily="49" charset="-122"/>
                <a:ea typeface="仿宋_GB2312" pitchFamily="49" charset="-122"/>
                <a:cs typeface="楷体" pitchFamily="49" charset="-122"/>
              </a:endParaRPr>
            </a:p>
          </p:txBody>
        </p:sp>
      </p:grpSp>
      <p:sp>
        <p:nvSpPr>
          <p:cNvPr id="31750" name="AutoShape 32"/>
          <p:cNvSpPr>
            <a:spLocks noChangeArrowheads="1"/>
          </p:cNvSpPr>
          <p:nvPr/>
        </p:nvSpPr>
        <p:spPr bwMode="auto">
          <a:xfrm rot="2169963">
            <a:off x="2641600" y="974725"/>
            <a:ext cx="1260475" cy="1651000"/>
          </a:xfrm>
          <a:prstGeom prst="rightArrow">
            <a:avLst>
              <a:gd name="adj1" fmla="val 50000"/>
              <a:gd name="adj2" fmla="val 66611"/>
            </a:avLst>
          </a:prstGeom>
          <a:gradFill rotWithShape="0">
            <a:gsLst>
              <a:gs pos="0">
                <a:srgbClr val="5E9EFF"/>
              </a:gs>
              <a:gs pos="39999">
                <a:srgbClr val="85C2FF"/>
              </a:gs>
              <a:gs pos="70000">
                <a:srgbClr val="C4D6EB"/>
              </a:gs>
              <a:gs pos="100000">
                <a:srgbClr val="FFEBFA"/>
              </a:gs>
            </a:gsLst>
            <a:lin ang="5400000"/>
          </a:gradFill>
          <a:ln w="9525">
            <a:solidFill>
              <a:schemeClr val="tx1"/>
            </a:solidFill>
            <a:miter lim="800000"/>
          </a:ln>
        </p:spPr>
        <p:txBody>
          <a:bodyPr anchor="ctr">
            <a:spAutoFit/>
          </a:bodyPr>
          <a:lstStyle/>
          <a:p>
            <a:pPr algn="ctr">
              <a:spcBef>
                <a:spcPct val="50000"/>
              </a:spcBef>
            </a:pPr>
            <a:r>
              <a:rPr lang="zh-CN" altLang="en-US" sz="2400" b="1">
                <a:solidFill>
                  <a:srgbClr val="C00000"/>
                </a:solidFill>
                <a:latin typeface="楷体_GB2312" pitchFamily="49" charset="-122"/>
                <a:ea typeface="楷体_GB2312" pitchFamily="49" charset="-122"/>
              </a:rPr>
              <a:t>银行损失</a:t>
            </a:r>
            <a:endParaRPr lang="zh-CN" altLang="en-US" sz="2400" b="1">
              <a:solidFill>
                <a:srgbClr val="C00000"/>
              </a:solidFill>
              <a:latin typeface="楷体_GB2312" pitchFamily="49" charset="-122"/>
              <a:ea typeface="楷体_GB2312" pitchFamily="49" charset="-122"/>
            </a:endParaRPr>
          </a:p>
        </p:txBody>
      </p:sp>
      <p:grpSp>
        <p:nvGrpSpPr>
          <p:cNvPr id="31751" name="组合 15"/>
          <p:cNvGrpSpPr/>
          <p:nvPr/>
        </p:nvGrpSpPr>
        <p:grpSpPr bwMode="auto">
          <a:xfrm>
            <a:off x="4071938" y="1295400"/>
            <a:ext cx="4081462" cy="4822825"/>
            <a:chOff x="4071935" y="785915"/>
            <a:chExt cx="4081466" cy="4524078"/>
          </a:xfrm>
        </p:grpSpPr>
        <p:sp>
          <p:nvSpPr>
            <p:cNvPr id="31752" name="AutoShape 33"/>
            <p:cNvSpPr/>
            <p:nvPr/>
          </p:nvSpPr>
          <p:spPr bwMode="auto">
            <a:xfrm>
              <a:off x="4071935" y="928670"/>
              <a:ext cx="142875" cy="3714776"/>
            </a:xfrm>
            <a:prstGeom prst="leftBrace">
              <a:avLst>
                <a:gd name="adj1" fmla="val 83056"/>
                <a:gd name="adj2" fmla="val 49537"/>
              </a:avLst>
            </a:prstGeom>
            <a:noFill/>
            <a:ln w="34925">
              <a:solidFill>
                <a:schemeClr val="tx2"/>
              </a:solidFill>
              <a:round/>
            </a:ln>
            <a:extLst>
              <a:ext uri="{909E8E84-426E-40DD-AFC4-6F175D3DCCD1}">
                <a14:hiddenFill xmlns:a14="http://schemas.microsoft.com/office/drawing/2010/main">
                  <a:solidFill>
                    <a:srgbClr val="FFFFFF"/>
                  </a:solidFill>
                </a14:hiddenFill>
              </a:ext>
            </a:extLst>
          </p:spPr>
          <p:txBody>
            <a:bodyPr wrap="none" lIns="0" rIns="0" anchor="ctr"/>
            <a:lstStyle/>
            <a:p>
              <a:endParaRPr lang="zh-CN" altLang="en-US"/>
            </a:p>
          </p:txBody>
        </p:sp>
        <p:sp>
          <p:nvSpPr>
            <p:cNvPr id="31753" name="Rectangle 34"/>
            <p:cNvSpPr>
              <a:spLocks noChangeArrowheads="1"/>
            </p:cNvSpPr>
            <p:nvPr/>
          </p:nvSpPr>
          <p:spPr bwMode="auto">
            <a:xfrm>
              <a:off x="4343400" y="785915"/>
              <a:ext cx="3810000" cy="779505"/>
            </a:xfrm>
            <a:prstGeom prst="rect">
              <a:avLst/>
            </a:prstGeom>
            <a:solidFill>
              <a:srgbClr val="33CCCC">
                <a:alpha val="39999"/>
              </a:srgbClr>
            </a:solidFill>
            <a:ln w="25400">
              <a:solidFill>
                <a:srgbClr val="002060"/>
              </a:solidFill>
              <a:miter lim="800000"/>
            </a:ln>
          </p:spPr>
          <p:txBody>
            <a:bodyPr>
              <a:spAutoFit/>
            </a:bodyPr>
            <a:lstStyle/>
            <a:p>
              <a:pPr>
                <a:spcBef>
                  <a:spcPts val="600"/>
                </a:spcBef>
                <a:spcAft>
                  <a:spcPts val="600"/>
                </a:spcAft>
              </a:pPr>
              <a:r>
                <a:rPr lang="zh-CN" altLang="en-US" sz="2400" b="1">
                  <a:solidFill>
                    <a:srgbClr val="000000"/>
                  </a:solidFill>
                  <a:latin typeface="微软雅黑" pitchFamily="34" charset="-122"/>
                  <a:ea typeface="微软雅黑" pitchFamily="34" charset="-122"/>
                  <a:cs typeface="楷体" pitchFamily="49" charset="-122"/>
                </a:rPr>
                <a:t>对于预期损失,银行用预提的风险拨备来进行抵御</a:t>
              </a:r>
              <a:endParaRPr kumimoji="1" lang="zh-CN" altLang="en-US" sz="2400" b="1">
                <a:latin typeface="微软雅黑" pitchFamily="34" charset="-122"/>
                <a:ea typeface="微软雅黑" pitchFamily="34" charset="-122"/>
                <a:cs typeface="楷体" pitchFamily="49" charset="-122"/>
              </a:endParaRPr>
            </a:p>
          </p:txBody>
        </p:sp>
        <p:sp>
          <p:nvSpPr>
            <p:cNvPr id="31754" name="Text Box 35"/>
            <p:cNvSpPr txBox="1">
              <a:spLocks noChangeArrowheads="1"/>
            </p:cNvSpPr>
            <p:nvPr/>
          </p:nvSpPr>
          <p:spPr bwMode="auto">
            <a:xfrm>
              <a:off x="4343400" y="1786612"/>
              <a:ext cx="3810000" cy="112595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34290">
              <a:solidFill>
                <a:srgbClr val="7030A0"/>
              </a:solidFill>
              <a:miter lim="800000"/>
            </a:ln>
          </p:spPr>
          <p:txBody>
            <a:bodyPr lIns="0" rIns="0">
              <a:spAutoFit/>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eaLnBrk="1" hangingPunct="1">
                <a:spcBef>
                  <a:spcPts val="600"/>
                </a:spcBef>
                <a:spcAft>
                  <a:spcPts val="600"/>
                </a:spcAft>
              </a:pPr>
              <a:r>
                <a:rPr lang="zh-CN" altLang="en-US" sz="2400" b="1">
                  <a:solidFill>
                    <a:srgbClr val="000000"/>
                  </a:solidFill>
                  <a:latin typeface="微软雅黑" pitchFamily="34" charset="-122"/>
                  <a:ea typeface="微软雅黑" pitchFamily="34" charset="-122"/>
                  <a:cs typeface="楷体" pitchFamily="49" charset="-122"/>
                </a:rPr>
                <a:t>对于一定置信水平下的非预期损失,银行用经济资本来进行抵御</a:t>
              </a:r>
              <a:endParaRPr lang="zh-CN" altLang="en-US" sz="2400" b="1">
                <a:solidFill>
                  <a:srgbClr val="000000"/>
                </a:solidFill>
                <a:latin typeface="微软雅黑" pitchFamily="34" charset="-122"/>
                <a:ea typeface="微软雅黑" pitchFamily="34" charset="-122"/>
                <a:cs typeface="楷体" pitchFamily="49" charset="-122"/>
              </a:endParaRPr>
            </a:p>
          </p:txBody>
        </p:sp>
        <p:sp>
          <p:nvSpPr>
            <p:cNvPr id="31755" name="AutoShape 36"/>
            <p:cNvSpPr>
              <a:spLocks noChangeArrowheads="1"/>
            </p:cNvSpPr>
            <p:nvPr/>
          </p:nvSpPr>
          <p:spPr bwMode="auto">
            <a:xfrm>
              <a:off x="4343400" y="3144701"/>
              <a:ext cx="3810001" cy="2165292"/>
            </a:xfrm>
            <a:prstGeom prst="flowChartProcess">
              <a:avLst/>
            </a:prstGeom>
            <a:solidFill>
              <a:srgbClr val="FFFF00">
                <a:alpha val="59999"/>
              </a:srgbClr>
            </a:solidFill>
            <a:ln w="31750">
              <a:solidFill>
                <a:srgbClr val="00FF00"/>
              </a:solidFill>
              <a:miter lim="800000"/>
            </a:ln>
          </p:spPr>
          <p:txBody>
            <a:bodyPr anchor="ctr">
              <a:spAutoFit/>
            </a:bodyPr>
            <a:lstStyle/>
            <a:p>
              <a:pPr>
                <a:spcBef>
                  <a:spcPts val="600"/>
                </a:spcBef>
                <a:spcAft>
                  <a:spcPts val="600"/>
                </a:spcAft>
              </a:pPr>
              <a:r>
                <a:rPr lang="zh-CN" altLang="en-US" sz="2400" b="1">
                  <a:solidFill>
                    <a:srgbClr val="000000"/>
                  </a:solidFill>
                  <a:latin typeface="微软雅黑" pitchFamily="34" charset="-122"/>
                  <a:ea typeface="微软雅黑" pitchFamily="34" charset="-122"/>
                  <a:cs typeface="楷体" pitchFamily="49" charset="-122"/>
                </a:rPr>
                <a:t>对于极端损失,银行无法用经济资本来进行抵御,一旦发生就意味着银行面临倒闭的风险,银行通常通过压力测试和情景模拟等手段予以关注,并制定紧急预案。</a:t>
              </a:r>
              <a:endParaRPr lang="zh-CN" altLang="en-US" sz="2400" b="1">
                <a:latin typeface="微软雅黑" pitchFamily="34" charset="-122"/>
                <a:ea typeface="微软雅黑" pitchFamily="34" charset="-122"/>
                <a:cs typeface="楷体" pitchFamily="49" charset="-122"/>
              </a:endParaRPr>
            </a:p>
          </p:txBody>
        </p:sp>
      </p:gr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457200" y="1071563"/>
            <a:ext cx="8229600" cy="5054600"/>
          </a:xfrm>
        </p:spPr>
        <p:txBody>
          <a:bodyPr/>
          <a:lstStyle/>
          <a:p>
            <a:pPr>
              <a:lnSpc>
                <a:spcPct val="150000"/>
              </a:lnSpc>
              <a:buFontTx/>
              <a:buNone/>
            </a:pPr>
            <a:r>
              <a:rPr lang="zh-CN" altLang="en-US" sz="2400" dirty="0" smtClean="0"/>
              <a:t>          经济资本管理是国际银行业先进的管理工具，是落实资本充足率监管要求、加强商业银行内部资本管理和风险管理的重要管理手段。</a:t>
            </a:r>
            <a:endParaRPr lang="zh-CN" altLang="en-US" sz="2400" dirty="0" smtClean="0"/>
          </a:p>
          <a:p>
            <a:pPr>
              <a:lnSpc>
                <a:spcPct val="80000"/>
              </a:lnSpc>
            </a:pPr>
            <a:endParaRPr lang="zh-CN" altLang="en-US" sz="2400" dirty="0" smtClean="0"/>
          </a:p>
          <a:p>
            <a:pPr>
              <a:lnSpc>
                <a:spcPct val="80000"/>
              </a:lnSpc>
            </a:pPr>
            <a:endParaRPr lang="zh-CN" altLang="en-US" sz="1200" dirty="0" smtClean="0"/>
          </a:p>
          <a:p>
            <a:pPr>
              <a:lnSpc>
                <a:spcPct val="80000"/>
              </a:lnSpc>
            </a:pPr>
            <a:endParaRPr lang="zh-CN" altLang="en-US" sz="1200" dirty="0" smtClean="0"/>
          </a:p>
          <a:p>
            <a:pPr>
              <a:lnSpc>
                <a:spcPct val="80000"/>
              </a:lnSpc>
            </a:pPr>
            <a:endParaRPr lang="zh-CN" altLang="en-US" sz="1200" dirty="0" smtClean="0"/>
          </a:p>
          <a:p>
            <a:pPr>
              <a:lnSpc>
                <a:spcPct val="80000"/>
              </a:lnSpc>
            </a:pPr>
            <a:endParaRPr lang="zh-CN" altLang="en-US" sz="1200" dirty="0" smtClean="0"/>
          </a:p>
          <a:p>
            <a:pPr>
              <a:lnSpc>
                <a:spcPct val="80000"/>
              </a:lnSpc>
            </a:pPr>
            <a:endParaRPr lang="zh-CN" altLang="en-US" sz="1200" dirty="0" smtClean="0"/>
          </a:p>
          <a:p>
            <a:pPr>
              <a:lnSpc>
                <a:spcPct val="80000"/>
              </a:lnSpc>
            </a:pPr>
            <a:endParaRPr lang="zh-CN" altLang="en-US" sz="1200" dirty="0" smtClean="0"/>
          </a:p>
          <a:p>
            <a:pP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a:p>
            <a:pPr algn="ctr">
              <a:lnSpc>
                <a:spcPct val="80000"/>
              </a:lnSpc>
            </a:pPr>
            <a:endParaRPr lang="zh-CN" altLang="en-US" sz="1000" b="1" dirty="0" smtClean="0"/>
          </a:p>
        </p:txBody>
      </p:sp>
      <p:grpSp>
        <p:nvGrpSpPr>
          <p:cNvPr id="19" name="Group 4"/>
          <p:cNvGrpSpPr/>
          <p:nvPr/>
        </p:nvGrpSpPr>
        <p:grpSpPr bwMode="auto">
          <a:xfrm>
            <a:off x="467544" y="2515210"/>
            <a:ext cx="8352606" cy="3722077"/>
            <a:chOff x="1440" y="3468"/>
            <a:chExt cx="8820" cy="4056"/>
          </a:xfrm>
        </p:grpSpPr>
        <p:sp>
          <p:nvSpPr>
            <p:cNvPr id="20" name="Rectangle 5"/>
            <p:cNvSpPr>
              <a:spLocks noChangeArrowheads="1"/>
            </p:cNvSpPr>
            <p:nvPr/>
          </p:nvSpPr>
          <p:spPr bwMode="auto">
            <a:xfrm>
              <a:off x="1440" y="5028"/>
              <a:ext cx="1440" cy="758"/>
            </a:xfrm>
            <a:prstGeom prst="rect">
              <a:avLst/>
            </a:prstGeom>
            <a:solidFill>
              <a:srgbClr val="FFFFFF"/>
            </a:solidFill>
            <a:ln w="9525">
              <a:solidFill>
                <a:srgbClr val="000000"/>
              </a:solidFill>
              <a:miter lim="800000"/>
            </a:ln>
          </p:spPr>
          <p:txBody>
            <a:bodyPr/>
            <a:lstStyle/>
            <a:p>
              <a:pPr algn="ctr" eaLnBrk="1" hangingPunct="1"/>
              <a:r>
                <a:rPr lang="zh-CN" altLang="en-US" sz="2000" b="1" dirty="0">
                  <a:latin typeface="Times New Roman" pitchFamily="18" charset="0"/>
                </a:rPr>
                <a:t>资本的分类</a:t>
              </a:r>
              <a:endParaRPr lang="zh-CN" altLang="en-US" sz="2000" b="1" dirty="0">
                <a:latin typeface="Calibri" pitchFamily="34" charset="0"/>
              </a:endParaRPr>
            </a:p>
          </p:txBody>
        </p:sp>
        <p:sp>
          <p:nvSpPr>
            <p:cNvPr id="21" name="Line 6"/>
            <p:cNvSpPr>
              <a:spLocks noChangeShapeType="1"/>
            </p:cNvSpPr>
            <p:nvPr/>
          </p:nvSpPr>
          <p:spPr bwMode="auto">
            <a:xfrm>
              <a:off x="2880" y="5340"/>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Rectangle 7"/>
            <p:cNvSpPr>
              <a:spLocks noChangeArrowheads="1"/>
            </p:cNvSpPr>
            <p:nvPr/>
          </p:nvSpPr>
          <p:spPr bwMode="auto">
            <a:xfrm>
              <a:off x="3797" y="5184"/>
              <a:ext cx="1423" cy="468"/>
            </a:xfrm>
            <a:prstGeom prst="rect">
              <a:avLst/>
            </a:prstGeom>
            <a:solidFill>
              <a:srgbClr val="FFFFFF"/>
            </a:solidFill>
            <a:ln w="9525">
              <a:solidFill>
                <a:srgbClr val="000000"/>
              </a:solidFill>
              <a:miter lim="800000"/>
            </a:ln>
          </p:spPr>
          <p:txBody>
            <a:bodyPr/>
            <a:lstStyle/>
            <a:p>
              <a:pPr algn="ctr" eaLnBrk="1" hangingPunct="1"/>
              <a:r>
                <a:rPr lang="zh-CN" altLang="en-US" sz="2000" b="1" dirty="0">
                  <a:latin typeface="Times New Roman" pitchFamily="18" charset="0"/>
                </a:rPr>
                <a:t>监管资本</a:t>
              </a:r>
              <a:endParaRPr lang="zh-CN" altLang="en-US" sz="2000" b="1" dirty="0">
                <a:latin typeface="Calibri" pitchFamily="34" charset="0"/>
              </a:endParaRPr>
            </a:p>
          </p:txBody>
        </p:sp>
        <p:sp>
          <p:nvSpPr>
            <p:cNvPr id="23" name="Rectangle 8"/>
            <p:cNvSpPr>
              <a:spLocks noChangeArrowheads="1"/>
            </p:cNvSpPr>
            <p:nvPr/>
          </p:nvSpPr>
          <p:spPr bwMode="auto">
            <a:xfrm>
              <a:off x="3797" y="6588"/>
              <a:ext cx="1423" cy="468"/>
            </a:xfrm>
            <a:prstGeom prst="rect">
              <a:avLst/>
            </a:prstGeom>
            <a:solidFill>
              <a:srgbClr val="FFFFFF"/>
            </a:solidFill>
            <a:ln w="9525">
              <a:solidFill>
                <a:srgbClr val="000000"/>
              </a:solidFill>
              <a:miter lim="800000"/>
            </a:ln>
          </p:spPr>
          <p:txBody>
            <a:bodyPr/>
            <a:lstStyle/>
            <a:p>
              <a:pPr algn="ctr" eaLnBrk="1" hangingPunct="1"/>
              <a:r>
                <a:rPr lang="zh-CN" altLang="en-US" sz="2000" b="1">
                  <a:latin typeface="Times New Roman" pitchFamily="18" charset="0"/>
                </a:rPr>
                <a:t>经济资本</a:t>
              </a:r>
              <a:endParaRPr lang="zh-CN" altLang="en-US" sz="2000" b="1">
                <a:latin typeface="Calibri" pitchFamily="34" charset="0"/>
              </a:endParaRPr>
            </a:p>
          </p:txBody>
        </p:sp>
        <p:sp>
          <p:nvSpPr>
            <p:cNvPr id="24" name="Line 9"/>
            <p:cNvSpPr>
              <a:spLocks noChangeShapeType="1"/>
            </p:cNvSpPr>
            <p:nvPr/>
          </p:nvSpPr>
          <p:spPr bwMode="auto">
            <a:xfrm>
              <a:off x="3420" y="5340"/>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10"/>
            <p:cNvSpPr>
              <a:spLocks noChangeShapeType="1"/>
            </p:cNvSpPr>
            <p:nvPr/>
          </p:nvSpPr>
          <p:spPr bwMode="auto">
            <a:xfrm>
              <a:off x="3420" y="6900"/>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Rectangle 11"/>
            <p:cNvSpPr>
              <a:spLocks noChangeArrowheads="1"/>
            </p:cNvSpPr>
            <p:nvPr/>
          </p:nvSpPr>
          <p:spPr bwMode="auto">
            <a:xfrm>
              <a:off x="5760" y="3468"/>
              <a:ext cx="4500" cy="1404"/>
            </a:xfrm>
            <a:prstGeom prst="rect">
              <a:avLst/>
            </a:prstGeom>
            <a:solidFill>
              <a:srgbClr val="FFFFFF"/>
            </a:solidFill>
            <a:ln w="9525">
              <a:solidFill>
                <a:srgbClr val="000000"/>
              </a:solidFill>
              <a:miter lim="800000"/>
            </a:ln>
          </p:spPr>
          <p:txBody>
            <a:bodyPr/>
            <a:lstStyle/>
            <a:p>
              <a:pPr algn="just" eaLnBrk="1" hangingPunct="1"/>
              <a:r>
                <a:rPr lang="zh-CN" altLang="en-US" sz="2000">
                  <a:latin typeface="Times New Roman" pitchFamily="18" charset="0"/>
                </a:rPr>
                <a:t>银行帐面拥有的符合监管部门资本定义的，代表银行的全部净价值以及债务资本。</a:t>
              </a:r>
              <a:endParaRPr lang="zh-CN" altLang="en-US" sz="2000">
                <a:latin typeface="Times New Roman" pitchFamily="18" charset="0"/>
              </a:endParaRPr>
            </a:p>
            <a:p>
              <a:pPr algn="just" eaLnBrk="1" hangingPunct="1"/>
              <a:r>
                <a:rPr lang="en-US" altLang="zh-CN" sz="2000">
                  <a:latin typeface="Times New Roman" pitchFamily="18" charset="0"/>
                </a:rPr>
                <a:t>——</a:t>
              </a:r>
              <a:r>
                <a:rPr lang="zh-CN" altLang="en-US" sz="2000">
                  <a:latin typeface="Times New Roman" pitchFamily="18" charset="0"/>
                </a:rPr>
                <a:t>资本的财务视角</a:t>
              </a:r>
              <a:endParaRPr lang="zh-CN" altLang="en-US" sz="2000">
                <a:latin typeface="Calibri" pitchFamily="34" charset="0"/>
              </a:endParaRPr>
            </a:p>
          </p:txBody>
        </p:sp>
        <p:sp>
          <p:nvSpPr>
            <p:cNvPr id="27" name="Line 12"/>
            <p:cNvSpPr>
              <a:spLocks noChangeShapeType="1"/>
            </p:cNvSpPr>
            <p:nvPr/>
          </p:nvSpPr>
          <p:spPr bwMode="auto">
            <a:xfrm>
              <a:off x="5220" y="5496"/>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Rectangle 13"/>
            <p:cNvSpPr>
              <a:spLocks noChangeArrowheads="1"/>
            </p:cNvSpPr>
            <p:nvPr/>
          </p:nvSpPr>
          <p:spPr bwMode="auto">
            <a:xfrm>
              <a:off x="5760" y="5028"/>
              <a:ext cx="4500" cy="1092"/>
            </a:xfrm>
            <a:prstGeom prst="rect">
              <a:avLst/>
            </a:prstGeom>
            <a:solidFill>
              <a:srgbClr val="FFFFFF"/>
            </a:solidFill>
            <a:ln w="9525">
              <a:solidFill>
                <a:srgbClr val="000000"/>
              </a:solidFill>
              <a:miter lim="800000"/>
            </a:ln>
          </p:spPr>
          <p:txBody>
            <a:bodyPr/>
            <a:lstStyle/>
            <a:p>
              <a:pPr algn="just" eaLnBrk="1" hangingPunct="1"/>
              <a:r>
                <a:rPr lang="zh-CN" altLang="en-US" sz="2000">
                  <a:latin typeface="Times New Roman" pitchFamily="18" charset="0"/>
                </a:rPr>
                <a:t>银行根据资本充足率监管口径计算出的必须拥有的最低资本要求。</a:t>
              </a:r>
              <a:endParaRPr lang="zh-CN" altLang="en-US" sz="2000">
                <a:latin typeface="Times New Roman" pitchFamily="18" charset="0"/>
              </a:endParaRPr>
            </a:p>
            <a:p>
              <a:pPr algn="just" eaLnBrk="1" hangingPunct="1"/>
              <a:r>
                <a:rPr lang="en-US" altLang="zh-CN" sz="2000">
                  <a:latin typeface="Times New Roman" pitchFamily="18" charset="0"/>
                </a:rPr>
                <a:t>——</a:t>
              </a:r>
              <a:r>
                <a:rPr lang="zh-CN" altLang="en-US" sz="2000">
                  <a:latin typeface="Times New Roman" pitchFamily="18" charset="0"/>
                </a:rPr>
                <a:t>资本的监管视角</a:t>
              </a:r>
              <a:endParaRPr lang="zh-CN" altLang="en-US" sz="2000">
                <a:latin typeface="Calibri" pitchFamily="34" charset="0"/>
              </a:endParaRPr>
            </a:p>
          </p:txBody>
        </p:sp>
        <p:sp>
          <p:nvSpPr>
            <p:cNvPr id="29" name="Line 14"/>
            <p:cNvSpPr>
              <a:spLocks noChangeShapeType="1"/>
            </p:cNvSpPr>
            <p:nvPr/>
          </p:nvSpPr>
          <p:spPr bwMode="auto">
            <a:xfrm>
              <a:off x="5220" y="6900"/>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Rectangle 15"/>
            <p:cNvSpPr>
              <a:spLocks noChangeArrowheads="1"/>
            </p:cNvSpPr>
            <p:nvPr/>
          </p:nvSpPr>
          <p:spPr bwMode="auto">
            <a:xfrm>
              <a:off x="5760" y="6432"/>
              <a:ext cx="4500" cy="1092"/>
            </a:xfrm>
            <a:prstGeom prst="rect">
              <a:avLst/>
            </a:prstGeom>
            <a:solidFill>
              <a:srgbClr val="FFFFFF"/>
            </a:solidFill>
            <a:ln w="9525">
              <a:solidFill>
                <a:srgbClr val="000000"/>
              </a:solidFill>
              <a:miter lim="800000"/>
            </a:ln>
          </p:spPr>
          <p:txBody>
            <a:bodyPr/>
            <a:lstStyle/>
            <a:p>
              <a:pPr algn="just" eaLnBrk="1" hangingPunct="1"/>
              <a:r>
                <a:rPr lang="zh-CN" altLang="en-US" sz="2000">
                  <a:latin typeface="Times New Roman" pitchFamily="18" charset="0"/>
                </a:rPr>
                <a:t>银行在市场环境中用作覆盖非预期损失的风险资本。</a:t>
              </a:r>
              <a:endParaRPr lang="zh-CN" altLang="en-US" sz="2000">
                <a:latin typeface="Times New Roman" pitchFamily="18" charset="0"/>
              </a:endParaRPr>
            </a:p>
            <a:p>
              <a:pPr algn="just" eaLnBrk="1" hangingPunct="1"/>
              <a:r>
                <a:rPr lang="en-US" altLang="zh-CN" sz="2000">
                  <a:latin typeface="Times New Roman" pitchFamily="18" charset="0"/>
                </a:rPr>
                <a:t>——</a:t>
              </a:r>
              <a:r>
                <a:rPr lang="zh-CN" altLang="en-US" sz="2000">
                  <a:latin typeface="Times New Roman" pitchFamily="18" charset="0"/>
                </a:rPr>
                <a:t>资本的风险视角</a:t>
              </a:r>
              <a:endParaRPr lang="zh-CN" altLang="en-US" sz="2000">
                <a:latin typeface="Calibri" pitchFamily="34" charset="0"/>
              </a:endParaRPr>
            </a:p>
          </p:txBody>
        </p:sp>
        <p:sp>
          <p:nvSpPr>
            <p:cNvPr id="31" name="Line 16"/>
            <p:cNvSpPr>
              <a:spLocks noChangeShapeType="1"/>
            </p:cNvSpPr>
            <p:nvPr/>
          </p:nvSpPr>
          <p:spPr bwMode="auto">
            <a:xfrm>
              <a:off x="3420" y="3936"/>
              <a:ext cx="0" cy="296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Rectangle 17"/>
            <p:cNvSpPr>
              <a:spLocks noChangeArrowheads="1"/>
            </p:cNvSpPr>
            <p:nvPr/>
          </p:nvSpPr>
          <p:spPr bwMode="auto">
            <a:xfrm>
              <a:off x="3797" y="3780"/>
              <a:ext cx="1423" cy="468"/>
            </a:xfrm>
            <a:prstGeom prst="rect">
              <a:avLst/>
            </a:prstGeom>
            <a:solidFill>
              <a:srgbClr val="FFFFFF"/>
            </a:solidFill>
            <a:ln w="9525">
              <a:solidFill>
                <a:srgbClr val="000000"/>
              </a:solidFill>
              <a:miter lim="800000"/>
            </a:ln>
          </p:spPr>
          <p:txBody>
            <a:bodyPr/>
            <a:lstStyle/>
            <a:p>
              <a:pPr algn="ctr" eaLnBrk="1" hangingPunct="1"/>
              <a:r>
                <a:rPr lang="zh-CN" altLang="en-US" sz="2000" b="1">
                  <a:latin typeface="Times New Roman" pitchFamily="18" charset="0"/>
                </a:rPr>
                <a:t>帐面资本</a:t>
              </a:r>
              <a:endParaRPr lang="zh-CN" altLang="en-US" sz="2000" b="1">
                <a:latin typeface="Calibri" pitchFamily="34" charset="0"/>
              </a:endParaRPr>
            </a:p>
          </p:txBody>
        </p:sp>
        <p:sp>
          <p:nvSpPr>
            <p:cNvPr id="33" name="Line 18"/>
            <p:cNvSpPr>
              <a:spLocks noChangeShapeType="1"/>
            </p:cNvSpPr>
            <p:nvPr/>
          </p:nvSpPr>
          <p:spPr bwMode="auto">
            <a:xfrm>
              <a:off x="3420" y="3936"/>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19"/>
            <p:cNvSpPr>
              <a:spLocks noChangeShapeType="1"/>
            </p:cNvSpPr>
            <p:nvPr/>
          </p:nvSpPr>
          <p:spPr bwMode="auto">
            <a:xfrm>
              <a:off x="5220" y="3936"/>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p:txBody>
          <a:bodyPr/>
          <a:lstStyle/>
          <a:p>
            <a:pPr>
              <a:buFontTx/>
              <a:buNone/>
              <a:defRPr/>
            </a:pPr>
            <a:r>
              <a:rPr lang="zh-CN" altLang="en-US" dirty="0" smtClean="0"/>
              <a:t>（二）经济资本的基本作用</a:t>
            </a:r>
            <a:endParaRPr lang="zh-CN" altLang="en-US" dirty="0" smtClean="0"/>
          </a:p>
          <a:p>
            <a:pPr marL="0" indent="622300">
              <a:lnSpc>
                <a:spcPct val="150000"/>
              </a:lnSpc>
              <a:buFont typeface="Wingdings" charset="2"/>
              <a:buChar char="Ø"/>
              <a:defRPr/>
            </a:pPr>
            <a:r>
              <a:rPr lang="zh-CN" altLang="en-US" sz="2400" dirty="0" smtClean="0"/>
              <a:t>经济资本</a:t>
            </a:r>
            <a:r>
              <a:rPr lang="zh-CN" altLang="en-US" sz="2400" dirty="0" smtClean="0">
                <a:solidFill>
                  <a:srgbClr val="0000FF"/>
                </a:solidFill>
              </a:rPr>
              <a:t>约束银行可承载风险总量</a:t>
            </a:r>
            <a:r>
              <a:rPr lang="zh-CN" altLang="en-US" sz="2400" dirty="0" smtClean="0"/>
              <a:t>。 </a:t>
            </a:r>
            <a:endParaRPr lang="zh-CN" altLang="en-US" sz="2400" dirty="0" smtClean="0"/>
          </a:p>
          <a:p>
            <a:pPr marL="0" indent="622300">
              <a:lnSpc>
                <a:spcPct val="150000"/>
              </a:lnSpc>
              <a:buFont typeface="Wingdings" charset="2"/>
              <a:buChar char="Ø"/>
              <a:defRPr/>
            </a:pPr>
            <a:r>
              <a:rPr lang="zh-CN" altLang="en-US" sz="2400" dirty="0" smtClean="0"/>
              <a:t>经济资本管理</a:t>
            </a:r>
            <a:r>
              <a:rPr lang="zh-CN" altLang="en-US" sz="2400" dirty="0" smtClean="0">
                <a:solidFill>
                  <a:srgbClr val="0000FF"/>
                </a:solidFill>
              </a:rPr>
              <a:t>促进</a:t>
            </a:r>
            <a:r>
              <a:rPr lang="zh-CN" altLang="en-US" sz="2400" dirty="0" smtClean="0"/>
              <a:t>银行业务</a:t>
            </a:r>
            <a:r>
              <a:rPr lang="zh-CN" altLang="en-US" sz="2400" dirty="0" smtClean="0">
                <a:solidFill>
                  <a:srgbClr val="0000FF"/>
                </a:solidFill>
              </a:rPr>
              <a:t>结构</a:t>
            </a:r>
            <a:r>
              <a:rPr lang="zh-CN" altLang="en-US" sz="2400" dirty="0" smtClean="0"/>
              <a:t>不断</a:t>
            </a:r>
            <a:r>
              <a:rPr lang="zh-CN" altLang="en-US" sz="2400" dirty="0" smtClean="0">
                <a:solidFill>
                  <a:srgbClr val="0000FF"/>
                </a:solidFill>
              </a:rPr>
              <a:t>优化</a:t>
            </a:r>
            <a:r>
              <a:rPr lang="zh-CN" altLang="en-US" sz="2400" dirty="0" smtClean="0"/>
              <a:t>。 </a:t>
            </a:r>
            <a:endParaRPr lang="zh-CN" altLang="en-US" sz="2400" dirty="0" smtClean="0"/>
          </a:p>
          <a:p>
            <a:pPr marL="0" indent="622300">
              <a:lnSpc>
                <a:spcPct val="150000"/>
              </a:lnSpc>
              <a:buFont typeface="Wingdings" charset="2"/>
              <a:buChar char="Ø"/>
              <a:defRPr/>
            </a:pPr>
            <a:r>
              <a:rPr lang="zh-CN" altLang="en-US" sz="2400" dirty="0" smtClean="0"/>
              <a:t>经济资本管理促进银行不断</a:t>
            </a:r>
            <a:r>
              <a:rPr lang="zh-CN" altLang="en-US" sz="2400" dirty="0" smtClean="0">
                <a:solidFill>
                  <a:srgbClr val="0000FF"/>
                </a:solidFill>
              </a:rPr>
              <a:t>满足股东回报率要求</a:t>
            </a:r>
            <a:r>
              <a:rPr lang="zh-CN" altLang="en-US" sz="2400" dirty="0" smtClean="0"/>
              <a:t>。 </a:t>
            </a:r>
            <a:endParaRPr lang="zh-CN" altLang="en-US" sz="2400" dirty="0" smtClean="0"/>
          </a:p>
          <a:p>
            <a:pPr marL="0" indent="622300">
              <a:lnSpc>
                <a:spcPct val="150000"/>
              </a:lnSpc>
              <a:buFont typeface="Wingdings" charset="2"/>
              <a:buChar char="Ø"/>
              <a:defRPr/>
            </a:pPr>
            <a:r>
              <a:rPr lang="zh-CN" altLang="en-US" sz="2400" dirty="0" smtClean="0"/>
              <a:t>经济资本管理促进银行</a:t>
            </a:r>
            <a:r>
              <a:rPr lang="zh-CN" altLang="en-US" sz="2400" dirty="0" smtClean="0">
                <a:solidFill>
                  <a:srgbClr val="0000FF"/>
                </a:solidFill>
              </a:rPr>
              <a:t>理性定价和营销</a:t>
            </a:r>
            <a:r>
              <a:rPr lang="zh-CN" altLang="en-US" sz="2400" dirty="0" smtClean="0"/>
              <a:t>。 </a:t>
            </a:r>
            <a:endParaRPr lang="zh-CN"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993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39939">
                                            <p:txEl>
                                              <p:pRg st="1" end="1"/>
                                            </p:txEl>
                                          </p:spTgt>
                                        </p:tgtEl>
                                        <p:attrNameLst>
                                          <p:attrName>ppt_w</p:attrName>
                                        </p:attrNameLst>
                                      </p:cBhvr>
                                    </p:anim>
                                    <p:anim by="(#ppt_w*0.50)" calcmode="lin" valueType="num">
                                      <p:cBhvr>
                                        <p:cTn id="8" dur="500" decel="50000" autoRev="1" fill="hold">
                                          <p:stCondLst>
                                            <p:cond delay="0"/>
                                          </p:stCondLst>
                                        </p:cTn>
                                        <p:tgtEl>
                                          <p:spTgt spid="39939">
                                            <p:txEl>
                                              <p:pRg st="1" end="1"/>
                                            </p:txEl>
                                          </p:spTgt>
                                        </p:tgtEl>
                                        <p:attrNameLst>
                                          <p:attrName>ppt_x</p:attrName>
                                        </p:attrNameLst>
                                      </p:cBhvr>
                                    </p:anim>
                                    <p:anim from="(-#ppt_h/2)" to="(#ppt_y)" calcmode="lin" valueType="num">
                                      <p:cBhvr>
                                        <p:cTn id="9" dur="1000" fill="hold">
                                          <p:stCondLst>
                                            <p:cond delay="0"/>
                                          </p:stCondLst>
                                        </p:cTn>
                                        <p:tgtEl>
                                          <p:spTgt spid="39939">
                                            <p:txEl>
                                              <p:pRg st="1" end="1"/>
                                            </p:txEl>
                                          </p:spTgt>
                                        </p:tgtEl>
                                        <p:attrNameLst>
                                          <p:attrName>ppt_y</p:attrName>
                                        </p:attrNameLst>
                                      </p:cBhvr>
                                    </p:anim>
                                    <p:animRot by="21600000">
                                      <p:cBhvr>
                                        <p:cTn id="10" dur="1000" fill="hold">
                                          <p:stCondLst>
                                            <p:cond delay="0"/>
                                          </p:stCondLst>
                                        </p:cTn>
                                        <p:tgtEl>
                                          <p:spTgt spid="39939">
                                            <p:txEl>
                                              <p:pRg st="1" end="1"/>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3993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39939">
                                            <p:txEl>
                                              <p:pRg st="2" end="2"/>
                                            </p:txEl>
                                          </p:spTgt>
                                        </p:tgtEl>
                                        <p:attrNameLst>
                                          <p:attrName>ppt_w</p:attrName>
                                        </p:attrNameLst>
                                      </p:cBhvr>
                                    </p:anim>
                                    <p:anim by="(#ppt_w*0.50)" calcmode="lin" valueType="num">
                                      <p:cBhvr>
                                        <p:cTn id="16" dur="500" decel="50000" autoRev="1" fill="hold">
                                          <p:stCondLst>
                                            <p:cond delay="0"/>
                                          </p:stCondLst>
                                        </p:cTn>
                                        <p:tgtEl>
                                          <p:spTgt spid="39939">
                                            <p:txEl>
                                              <p:pRg st="2" end="2"/>
                                            </p:txEl>
                                          </p:spTgt>
                                        </p:tgtEl>
                                        <p:attrNameLst>
                                          <p:attrName>ppt_x</p:attrName>
                                        </p:attrNameLst>
                                      </p:cBhvr>
                                    </p:anim>
                                    <p:anim from="(-#ppt_h/2)" to="(#ppt_y)" calcmode="lin" valueType="num">
                                      <p:cBhvr>
                                        <p:cTn id="17" dur="1000" fill="hold">
                                          <p:stCondLst>
                                            <p:cond delay="0"/>
                                          </p:stCondLst>
                                        </p:cTn>
                                        <p:tgtEl>
                                          <p:spTgt spid="39939">
                                            <p:txEl>
                                              <p:pRg st="2" end="2"/>
                                            </p:txEl>
                                          </p:spTgt>
                                        </p:tgtEl>
                                        <p:attrNameLst>
                                          <p:attrName>ppt_y</p:attrName>
                                        </p:attrNameLst>
                                      </p:cBhvr>
                                    </p:anim>
                                    <p:animRot by="21600000">
                                      <p:cBhvr>
                                        <p:cTn id="18" dur="1000" fill="hold">
                                          <p:stCondLst>
                                            <p:cond delay="0"/>
                                          </p:stCondLst>
                                        </p:cTn>
                                        <p:tgtEl>
                                          <p:spTgt spid="3993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39939">
                                            <p:txEl>
                                              <p:pRg st="3" end="3"/>
                                            </p:txEl>
                                          </p:spTgt>
                                        </p:tgtEl>
                                        <p:attrNameLst>
                                          <p:attrName>style.visibility</p:attrName>
                                        </p:attrNameLst>
                                      </p:cBhvr>
                                      <p:to>
                                        <p:strVal val="visible"/>
                                      </p:to>
                                    </p:set>
                                    <p:anim by="(-#ppt_w*2)" calcmode="lin" valueType="num">
                                      <p:cBhvr rctx="PPT">
                                        <p:cTn id="23" dur="500" autoRev="1" fill="hold">
                                          <p:stCondLst>
                                            <p:cond delay="0"/>
                                          </p:stCondLst>
                                        </p:cTn>
                                        <p:tgtEl>
                                          <p:spTgt spid="39939">
                                            <p:txEl>
                                              <p:pRg st="3" end="3"/>
                                            </p:txEl>
                                          </p:spTgt>
                                        </p:tgtEl>
                                        <p:attrNameLst>
                                          <p:attrName>ppt_w</p:attrName>
                                        </p:attrNameLst>
                                      </p:cBhvr>
                                    </p:anim>
                                    <p:anim by="(#ppt_w*0.50)" calcmode="lin" valueType="num">
                                      <p:cBhvr>
                                        <p:cTn id="24" dur="500" decel="50000" autoRev="1" fill="hold">
                                          <p:stCondLst>
                                            <p:cond delay="0"/>
                                          </p:stCondLst>
                                        </p:cTn>
                                        <p:tgtEl>
                                          <p:spTgt spid="39939">
                                            <p:txEl>
                                              <p:pRg st="3" end="3"/>
                                            </p:txEl>
                                          </p:spTgt>
                                        </p:tgtEl>
                                        <p:attrNameLst>
                                          <p:attrName>ppt_x</p:attrName>
                                        </p:attrNameLst>
                                      </p:cBhvr>
                                    </p:anim>
                                    <p:anim from="(-#ppt_h/2)" to="(#ppt_y)" calcmode="lin" valueType="num">
                                      <p:cBhvr>
                                        <p:cTn id="25" dur="1000" fill="hold">
                                          <p:stCondLst>
                                            <p:cond delay="0"/>
                                          </p:stCondLst>
                                        </p:cTn>
                                        <p:tgtEl>
                                          <p:spTgt spid="39939">
                                            <p:txEl>
                                              <p:pRg st="3" end="3"/>
                                            </p:txEl>
                                          </p:spTgt>
                                        </p:tgtEl>
                                        <p:attrNameLst>
                                          <p:attrName>ppt_y</p:attrName>
                                        </p:attrNameLst>
                                      </p:cBhvr>
                                    </p:anim>
                                    <p:animRot by="21600000">
                                      <p:cBhvr>
                                        <p:cTn id="26" dur="1000" fill="hold">
                                          <p:stCondLst>
                                            <p:cond delay="0"/>
                                          </p:stCondLst>
                                        </p:cTn>
                                        <p:tgtEl>
                                          <p:spTgt spid="39939">
                                            <p:txEl>
                                              <p:pRg st="3" end="3"/>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39939">
                                            <p:txEl>
                                              <p:pRg st="4" end="4"/>
                                            </p:txEl>
                                          </p:spTgt>
                                        </p:tgtEl>
                                        <p:attrNameLst>
                                          <p:attrName>style.visibility</p:attrName>
                                        </p:attrNameLst>
                                      </p:cBhvr>
                                      <p:to>
                                        <p:strVal val="visible"/>
                                      </p:to>
                                    </p:set>
                                    <p:anim by="(-#ppt_w*2)" calcmode="lin" valueType="num">
                                      <p:cBhvr rctx="PPT">
                                        <p:cTn id="31" dur="500" autoRev="1" fill="hold">
                                          <p:stCondLst>
                                            <p:cond delay="0"/>
                                          </p:stCondLst>
                                        </p:cTn>
                                        <p:tgtEl>
                                          <p:spTgt spid="39939">
                                            <p:txEl>
                                              <p:pRg st="4" end="4"/>
                                            </p:txEl>
                                          </p:spTgt>
                                        </p:tgtEl>
                                        <p:attrNameLst>
                                          <p:attrName>ppt_w</p:attrName>
                                        </p:attrNameLst>
                                      </p:cBhvr>
                                    </p:anim>
                                    <p:anim by="(#ppt_w*0.50)" calcmode="lin" valueType="num">
                                      <p:cBhvr>
                                        <p:cTn id="32" dur="500" decel="50000" autoRev="1" fill="hold">
                                          <p:stCondLst>
                                            <p:cond delay="0"/>
                                          </p:stCondLst>
                                        </p:cTn>
                                        <p:tgtEl>
                                          <p:spTgt spid="39939">
                                            <p:txEl>
                                              <p:pRg st="4" end="4"/>
                                            </p:txEl>
                                          </p:spTgt>
                                        </p:tgtEl>
                                        <p:attrNameLst>
                                          <p:attrName>ppt_x</p:attrName>
                                        </p:attrNameLst>
                                      </p:cBhvr>
                                    </p:anim>
                                    <p:anim from="(-#ppt_h/2)" to="(#ppt_y)" calcmode="lin" valueType="num">
                                      <p:cBhvr>
                                        <p:cTn id="33" dur="1000" fill="hold">
                                          <p:stCondLst>
                                            <p:cond delay="0"/>
                                          </p:stCondLst>
                                        </p:cTn>
                                        <p:tgtEl>
                                          <p:spTgt spid="39939">
                                            <p:txEl>
                                              <p:pRg st="4" end="4"/>
                                            </p:txEl>
                                          </p:spTgt>
                                        </p:tgtEl>
                                        <p:attrNameLst>
                                          <p:attrName>ppt_y</p:attrName>
                                        </p:attrNameLst>
                                      </p:cBhvr>
                                    </p:anim>
                                    <p:animRot by="21600000">
                                      <p:cBhvr>
                                        <p:cTn id="34" dur="1000" fill="hold">
                                          <p:stCondLst>
                                            <p:cond delay="0"/>
                                          </p:stCondLst>
                                        </p:cTn>
                                        <p:tgtEl>
                                          <p:spTgt spid="3993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normAutofit/>
          </a:bodyPr>
          <a:lstStyle/>
          <a:p>
            <a:pPr>
              <a:buFontTx/>
              <a:buNone/>
            </a:pPr>
            <a:r>
              <a:rPr lang="zh-CN" altLang="en-US" sz="2400" dirty="0" smtClean="0"/>
              <a:t>     经济</a:t>
            </a:r>
            <a:r>
              <a:rPr lang="zh-CN" altLang="en-US" sz="2400" dirty="0"/>
              <a:t>资本属于</a:t>
            </a:r>
            <a:r>
              <a:rPr lang="zh-CN" altLang="en-US" sz="2400" b="1" dirty="0">
                <a:solidFill>
                  <a:srgbClr val="FF0000"/>
                </a:solidFill>
              </a:rPr>
              <a:t>风险管理范畴内的一种概念</a:t>
            </a:r>
            <a:r>
              <a:rPr lang="zh-CN" altLang="en-US" sz="2400" dirty="0"/>
              <a:t>，实际上是一种虚拟资本，是在银行内部，通过一定的计量方法和配置方案，以达到抵御风险，缓冲非预期损失的作用。经济资本在计算时，等于给定置信区间内一段时间，银行非预期损失的数值。</a:t>
            </a:r>
            <a:r>
              <a:rPr lang="zh-CN" altLang="en-US" sz="2400" b="1" dirty="0">
                <a:solidFill>
                  <a:srgbClr val="FF0000"/>
                </a:solidFill>
              </a:rPr>
              <a:t>在真实风险的基础上，经济资本可以通过企业内部模型来度量，对于监管资本不足可以起到一定的补偿作用</a:t>
            </a:r>
            <a:r>
              <a:rPr lang="zh-CN" altLang="en-US" sz="2400" dirty="0"/>
              <a:t>，此外，</a:t>
            </a:r>
            <a:r>
              <a:rPr lang="zh-CN" altLang="en-US" sz="2400" b="1" dirty="0">
                <a:solidFill>
                  <a:srgbClr val="FF0000"/>
                </a:solidFill>
              </a:rPr>
              <a:t>账面资本是经济资本的来源</a:t>
            </a:r>
            <a:r>
              <a:rPr lang="zh-CN" altLang="en-US" sz="2400" dirty="0"/>
              <a:t>，因此，若真正风险发生时，还需要账面资本来抵御。</a:t>
            </a:r>
            <a:endParaRPr lang="zh-CN" altLang="en-US" sz="2400"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body" idx="4294967295"/>
          </p:nvPr>
        </p:nvSpPr>
        <p:spPr>
          <a:xfrm>
            <a:off x="457200" y="1484784"/>
            <a:ext cx="3657600" cy="4687416"/>
          </a:xfrm>
          <a:ln w="34925">
            <a:solidFill>
              <a:srgbClr val="7030A0"/>
            </a:solidFill>
            <a:miter lim="800000"/>
          </a:ln>
        </p:spPr>
        <p:txBody>
          <a:bodyPr>
            <a:normAutofit lnSpcReduction="10000"/>
          </a:bodyPr>
          <a:lstStyle/>
          <a:p>
            <a:pPr>
              <a:spcAft>
                <a:spcPts val="600"/>
              </a:spcAft>
            </a:pPr>
            <a:r>
              <a:rPr lang="zh-CN" altLang="en-US" dirty="0" smtClean="0">
                <a:solidFill>
                  <a:srgbClr val="1B10F0"/>
                </a:solidFill>
                <a:latin typeface="微软雅黑" pitchFamily="34" charset="-122"/>
                <a:ea typeface="微软雅黑" pitchFamily="34" charset="-122"/>
                <a:cs typeface="楷体" pitchFamily="49" charset="-122"/>
              </a:rPr>
              <a:t>法定资本与会计资本的关系</a:t>
            </a:r>
            <a:r>
              <a:rPr lang="zh-CN" altLang="en-US" dirty="0" smtClean="0">
                <a:solidFill>
                  <a:srgbClr val="000000"/>
                </a:solidFill>
                <a:latin typeface="微软雅黑" pitchFamily="34" charset="-122"/>
                <a:ea typeface="微软雅黑" pitchFamily="34" charset="-122"/>
                <a:cs typeface="楷体" pitchFamily="49" charset="-122"/>
              </a:rPr>
              <a:t> </a:t>
            </a:r>
            <a:endParaRPr lang="zh-CN" altLang="en-US" dirty="0" smtClean="0">
              <a:solidFill>
                <a:srgbClr val="000000"/>
              </a:solidFill>
              <a:latin typeface="微软雅黑" pitchFamily="34" charset="-122"/>
              <a:ea typeface="微软雅黑" pitchFamily="34" charset="-122"/>
              <a:cs typeface="楷体" pitchFamily="49" charset="-122"/>
            </a:endParaRPr>
          </a:p>
          <a:p>
            <a:pPr>
              <a:spcAft>
                <a:spcPts val="600"/>
              </a:spcAft>
            </a:pPr>
            <a:r>
              <a:rPr lang="zh-CN" altLang="en-US" sz="2600" dirty="0" smtClean="0">
                <a:solidFill>
                  <a:srgbClr val="000000"/>
                </a:solidFill>
                <a:latin typeface="微软雅黑" pitchFamily="34" charset="-122"/>
                <a:ea typeface="微软雅黑" pitchFamily="34" charset="-122"/>
                <a:cs typeface="仿宋" pitchFamily="49" charset="-122"/>
              </a:rPr>
              <a:t>法定银行资本的设计主要是保护存款人的利益和信心。  </a:t>
            </a:r>
            <a:endParaRPr lang="zh-CN" altLang="en-US" sz="2600" dirty="0" smtClean="0">
              <a:solidFill>
                <a:srgbClr val="000000"/>
              </a:solidFill>
              <a:latin typeface="微软雅黑" pitchFamily="34" charset="-122"/>
              <a:ea typeface="微软雅黑" pitchFamily="34" charset="-122"/>
              <a:cs typeface="仿宋" pitchFamily="49" charset="-122"/>
            </a:endParaRPr>
          </a:p>
          <a:p>
            <a:pPr>
              <a:spcAft>
                <a:spcPts val="600"/>
              </a:spcAft>
            </a:pPr>
            <a:r>
              <a:rPr lang="zh-CN" altLang="en-US" sz="2600" dirty="0" smtClean="0">
                <a:solidFill>
                  <a:srgbClr val="000000"/>
                </a:solidFill>
                <a:latin typeface="微软雅黑" pitchFamily="34" charset="-122"/>
                <a:ea typeface="微软雅黑" pitchFamily="34" charset="-122"/>
                <a:cs typeface="仿宋" pitchFamily="49" charset="-122"/>
              </a:rPr>
              <a:t>法定银行资本的定义比会计银行资本的定义广泛。 </a:t>
            </a:r>
            <a:endParaRPr lang="zh-CN" altLang="en-US" sz="2600" dirty="0" smtClean="0">
              <a:solidFill>
                <a:srgbClr val="000000"/>
              </a:solidFill>
              <a:latin typeface="微软雅黑" pitchFamily="34" charset="-122"/>
              <a:ea typeface="微软雅黑" pitchFamily="34" charset="-122"/>
              <a:cs typeface="仿宋" pitchFamily="49" charset="-122"/>
            </a:endParaRPr>
          </a:p>
          <a:p>
            <a:pPr>
              <a:spcAft>
                <a:spcPts val="600"/>
              </a:spcAft>
            </a:pPr>
            <a:r>
              <a:rPr lang="zh-CN" altLang="en-US" sz="2600" dirty="0" smtClean="0">
                <a:solidFill>
                  <a:srgbClr val="000000"/>
                </a:solidFill>
                <a:latin typeface="微软雅黑" pitchFamily="34" charset="-122"/>
                <a:ea typeface="微软雅黑" pitchFamily="34" charset="-122"/>
                <a:cs typeface="仿宋" pitchFamily="49" charset="-122"/>
              </a:rPr>
              <a:t>会计资本构成法定资本的最重要组成部分即核心资本。</a:t>
            </a:r>
            <a:endParaRPr lang="zh-CN" altLang="en-US" sz="2600" dirty="0" smtClean="0">
              <a:solidFill>
                <a:srgbClr val="000000"/>
              </a:solidFill>
              <a:latin typeface="微软雅黑" pitchFamily="34" charset="-122"/>
              <a:ea typeface="微软雅黑" pitchFamily="34" charset="-122"/>
              <a:cs typeface="仿宋" pitchFamily="49" charset="-122"/>
            </a:endParaRPr>
          </a:p>
        </p:txBody>
      </p:sp>
      <p:sp>
        <p:nvSpPr>
          <p:cNvPr id="32773" name="灯片编号占位符 3"/>
          <p:cNvSpPr txBox="1">
            <a:spLocks noGrp="1"/>
          </p:cNvSpPr>
          <p:nvPr/>
        </p:nvSpPr>
        <p:spPr bwMode="auto">
          <a:xfrm>
            <a:off x="3492500" y="65373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华文楷体" pitchFamily="2" charset="-122"/>
              </a:defRPr>
            </a:lvl1pPr>
            <a:lvl2pPr marL="742950" indent="-285750" eaLnBrk="0" hangingPunct="0">
              <a:defRPr>
                <a:solidFill>
                  <a:schemeClr val="tx1"/>
                </a:solidFill>
                <a:latin typeface="Arial" charset="0"/>
                <a:ea typeface="华文楷体" pitchFamily="2" charset="-122"/>
              </a:defRPr>
            </a:lvl2pPr>
            <a:lvl3pPr marL="1143000" indent="-228600" eaLnBrk="0" hangingPunct="0">
              <a:defRPr>
                <a:solidFill>
                  <a:schemeClr val="tx1"/>
                </a:solidFill>
                <a:latin typeface="Arial" charset="0"/>
                <a:ea typeface="华文楷体" pitchFamily="2" charset="-122"/>
              </a:defRPr>
            </a:lvl3pPr>
            <a:lvl4pPr marL="1600200" indent="-228600" eaLnBrk="0" hangingPunct="0">
              <a:defRPr>
                <a:solidFill>
                  <a:schemeClr val="tx1"/>
                </a:solidFill>
                <a:latin typeface="Arial" charset="0"/>
                <a:ea typeface="华文楷体" pitchFamily="2" charset="-122"/>
              </a:defRPr>
            </a:lvl4pPr>
            <a:lvl5pPr marL="2057400" indent="-228600" eaLnBrk="0" hangingPunct="0">
              <a:defRPr>
                <a:solidFill>
                  <a:schemeClr val="tx1"/>
                </a:solidFill>
                <a:latin typeface="Arial" charset="0"/>
                <a:ea typeface="华文楷体" pitchFamily="2" charset="-122"/>
              </a:defRPr>
            </a:lvl5pPr>
            <a:lvl6pPr marL="2514600" indent="-228600" eaLnBrk="0" fontAlgn="base" hangingPunct="0">
              <a:spcBef>
                <a:spcPct val="0"/>
              </a:spcBef>
              <a:spcAft>
                <a:spcPct val="0"/>
              </a:spcAft>
              <a:defRPr>
                <a:solidFill>
                  <a:schemeClr val="tx1"/>
                </a:solidFill>
                <a:latin typeface="Arial" charset="0"/>
                <a:ea typeface="华文楷体" pitchFamily="2" charset="-122"/>
              </a:defRPr>
            </a:lvl6pPr>
            <a:lvl7pPr marL="2971800" indent="-228600" eaLnBrk="0" fontAlgn="base" hangingPunct="0">
              <a:spcBef>
                <a:spcPct val="0"/>
              </a:spcBef>
              <a:spcAft>
                <a:spcPct val="0"/>
              </a:spcAft>
              <a:defRPr>
                <a:solidFill>
                  <a:schemeClr val="tx1"/>
                </a:solidFill>
                <a:latin typeface="Arial" charset="0"/>
                <a:ea typeface="华文楷体" pitchFamily="2" charset="-122"/>
              </a:defRPr>
            </a:lvl7pPr>
            <a:lvl8pPr marL="3429000" indent="-228600" eaLnBrk="0" fontAlgn="base" hangingPunct="0">
              <a:spcBef>
                <a:spcPct val="0"/>
              </a:spcBef>
              <a:spcAft>
                <a:spcPct val="0"/>
              </a:spcAft>
              <a:defRPr>
                <a:solidFill>
                  <a:schemeClr val="tx1"/>
                </a:solidFill>
                <a:latin typeface="Arial" charset="0"/>
                <a:ea typeface="华文楷体" pitchFamily="2" charset="-122"/>
              </a:defRPr>
            </a:lvl8pPr>
            <a:lvl9pPr marL="3886200" indent="-228600" eaLnBrk="0" fontAlgn="base" hangingPunct="0">
              <a:spcBef>
                <a:spcPct val="0"/>
              </a:spcBef>
              <a:spcAft>
                <a:spcPct val="0"/>
              </a:spcAft>
              <a:defRPr>
                <a:solidFill>
                  <a:schemeClr val="tx1"/>
                </a:solidFill>
                <a:latin typeface="Arial" charset="0"/>
                <a:ea typeface="华文楷体" pitchFamily="2" charset="-122"/>
              </a:defRPr>
            </a:lvl9pPr>
          </a:lstStyle>
          <a:p>
            <a:pPr algn="ctr" eaLnBrk="1" hangingPunct="1"/>
            <a:endParaRPr lang="en-US" altLang="zh-CN" sz="1200">
              <a:latin typeface="Verdana" pitchFamily="34" charset="0"/>
            </a:endParaRPr>
          </a:p>
        </p:txBody>
      </p:sp>
      <p:sp>
        <p:nvSpPr>
          <p:cNvPr id="6" name="内容占位符 2"/>
          <p:cNvSpPr txBox="1"/>
          <p:nvPr/>
        </p:nvSpPr>
        <p:spPr>
          <a:xfrm>
            <a:off x="4495800" y="1484784"/>
            <a:ext cx="3581400" cy="4687416"/>
          </a:xfrm>
          <a:prstGeom prst="rect">
            <a:avLst/>
          </a:prstGeom>
          <a:ln w="34925">
            <a:solidFill>
              <a:srgbClr val="7030A0"/>
            </a:solidFill>
          </a:ln>
        </p:spPr>
        <p:txBody>
          <a:bodyPr/>
          <a:lstStyle/>
          <a:p>
            <a:pPr marL="342900" indent="-342900" eaLnBrk="0" hangingPunct="0">
              <a:spcBef>
                <a:spcPts val="1200"/>
              </a:spcBef>
              <a:spcAft>
                <a:spcPts val="1200"/>
              </a:spcAft>
              <a:buClr>
                <a:schemeClr val="hlink"/>
              </a:buClr>
              <a:buFont typeface="Wingdings" charset="2"/>
              <a:buChar char="v"/>
              <a:defRPr/>
            </a:pPr>
            <a:r>
              <a:rPr lang="zh-CN" altLang="en-US" sz="2800" b="1" kern="0" dirty="0">
                <a:solidFill>
                  <a:srgbClr val="1B10F0"/>
                </a:solidFill>
                <a:latin typeface="微软雅黑" pitchFamily="34" charset="-122"/>
                <a:ea typeface="微软雅黑" pitchFamily="34" charset="-122"/>
                <a:cs typeface="楷体" pitchFamily="49" charset="-122"/>
              </a:rPr>
              <a:t>法定资本与经济资本的关系</a:t>
            </a:r>
            <a:r>
              <a:rPr lang="zh-CN" altLang="en-US" sz="2800" b="1" kern="0" dirty="0">
                <a:solidFill>
                  <a:srgbClr val="000000"/>
                </a:solidFill>
                <a:latin typeface="微软雅黑" pitchFamily="34" charset="-122"/>
                <a:ea typeface="微软雅黑" pitchFamily="34" charset="-122"/>
              </a:rPr>
              <a:t> </a:t>
            </a:r>
            <a:endParaRPr lang="zh-CN" altLang="en-US" sz="2800" b="1" kern="0" dirty="0">
              <a:solidFill>
                <a:srgbClr val="000000"/>
              </a:solidFill>
              <a:latin typeface="微软雅黑" pitchFamily="34" charset="-122"/>
              <a:ea typeface="微软雅黑" pitchFamily="34" charset="-122"/>
            </a:endParaRPr>
          </a:p>
          <a:p>
            <a:pPr marL="342900" indent="-342900" eaLnBrk="0" hangingPunct="0">
              <a:lnSpc>
                <a:spcPts val="3500"/>
              </a:lnSpc>
              <a:spcBef>
                <a:spcPts val="1200"/>
              </a:spcBef>
              <a:spcAft>
                <a:spcPts val="1200"/>
              </a:spcAft>
              <a:buClr>
                <a:schemeClr val="hlink"/>
              </a:buClr>
              <a:buFont typeface="Wingdings" charset="2"/>
              <a:buChar char="v"/>
              <a:defRPr/>
            </a:pPr>
            <a:r>
              <a:rPr lang="zh-CN" altLang="en-US" sz="2600" b="1" kern="0" dirty="0">
                <a:solidFill>
                  <a:srgbClr val="000000"/>
                </a:solidFill>
                <a:latin typeface="+mn-ea"/>
                <a:cs typeface="仿宋" pitchFamily="49" charset="-122"/>
              </a:rPr>
              <a:t>经济资本的理论是确定法定资本的基础，它的重要意义在于，提出了银行吸收损失的最低数量资本金，应涵盖银行的非预期损失，以最大限度保护存款人的利益。</a:t>
            </a:r>
            <a:endParaRPr lang="zh-CN" altLang="en-US" sz="2600" b="1" kern="0" dirty="0">
              <a:solidFill>
                <a:srgbClr val="000000"/>
              </a:solidFill>
              <a:latin typeface="+mn-ea"/>
              <a:cs typeface="仿宋" pitchFamily="49" charset="-122"/>
            </a:endParaRPr>
          </a:p>
          <a:p>
            <a:pPr marL="342900" indent="-342900" eaLnBrk="0" hangingPunct="0">
              <a:spcBef>
                <a:spcPct val="20000"/>
              </a:spcBef>
              <a:buClr>
                <a:schemeClr val="hlink"/>
              </a:buClr>
              <a:buFont typeface="Wingdings" charset="2"/>
              <a:buChar char="v"/>
              <a:defRPr/>
            </a:pPr>
            <a:endParaRPr lang="zh-CN" altLang="en-US" sz="2800" b="1" kern="0" dirty="0">
              <a:latin typeface="+mn-lt"/>
              <a:ea typeface="宋体" charset="-122"/>
            </a:endParaRPr>
          </a:p>
        </p:txBody>
      </p:sp>
      <p:sp>
        <p:nvSpPr>
          <p:cNvPr id="7" name="矩形 6"/>
          <p:cNvSpPr/>
          <p:nvPr/>
        </p:nvSpPr>
        <p:spPr>
          <a:xfrm>
            <a:off x="1177409" y="821035"/>
            <a:ext cx="5109091" cy="461665"/>
          </a:xfrm>
          <a:prstGeom prst="rect">
            <a:avLst/>
          </a:prstGeom>
        </p:spPr>
        <p:txBody>
          <a:bodyPr wrap="none">
            <a:spAutoFit/>
          </a:bodyPr>
          <a:lstStyle/>
          <a:p>
            <a:r>
              <a:rPr lang="zh-CN" altLang="en-US" sz="2400" b="1" dirty="0">
                <a:solidFill>
                  <a:srgbClr val="000000"/>
                </a:solidFill>
                <a:latin typeface="宋体" charset="-122"/>
              </a:rPr>
              <a:t>（三）经济资本与其他类型资本比较</a:t>
            </a:r>
            <a:endParaRPr lang="zh-CN" altLang="en-US" sz="2400"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251520" y="1196752"/>
            <a:ext cx="8435280" cy="4929411"/>
          </a:xfrm>
        </p:spPr>
        <p:txBody>
          <a:bodyPr>
            <a:normAutofit/>
          </a:bodyPr>
          <a:lstStyle/>
          <a:p>
            <a:pPr algn="just">
              <a:buFontTx/>
              <a:buNone/>
            </a:pPr>
            <a:r>
              <a:rPr lang="zh-CN" altLang="en-US" sz="4000" b="1" dirty="0" smtClean="0"/>
              <a:t>二、经济资本管理的概念及内容</a:t>
            </a:r>
            <a:endParaRPr lang="en-US" altLang="zh-CN" sz="4000" b="1" dirty="0" smtClean="0"/>
          </a:p>
          <a:p>
            <a:pPr algn="just">
              <a:buFontTx/>
              <a:buNone/>
            </a:pPr>
            <a:r>
              <a:rPr lang="zh-CN" altLang="en-US" dirty="0"/>
              <a:t>（一）经济资本管理概念</a:t>
            </a:r>
            <a:endParaRPr lang="en-US" altLang="zh-CN" b="1" dirty="0" smtClean="0"/>
          </a:p>
          <a:p>
            <a:pPr algn="just">
              <a:buFontTx/>
              <a:buNone/>
            </a:pPr>
            <a:r>
              <a:rPr lang="zh-CN" altLang="en-US" sz="2400" dirty="0" smtClean="0"/>
              <a:t>           经济资本是一个相对较新的概念，被引入到中国商业银行管理中的时间不长，但作为一种先进的资本管理方法，</a:t>
            </a:r>
            <a:r>
              <a:rPr lang="zh-CN" altLang="en-US" sz="2400" b="1" dirty="0" smtClean="0">
                <a:solidFill>
                  <a:srgbClr val="FF0000"/>
                </a:solidFill>
              </a:rPr>
              <a:t>科学地实现了资本和风险的整合，是现代商业银行经营管理的“核心技术”</a:t>
            </a:r>
            <a:r>
              <a:rPr lang="zh-CN" altLang="en-US" sz="2400" dirty="0" smtClean="0"/>
              <a:t>，必将成为中国银行业发展的方向。</a:t>
            </a:r>
            <a:endParaRPr lang="zh-CN" altLang="en-US" sz="2400"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57200" y="1196752"/>
            <a:ext cx="8229600" cy="4929411"/>
          </a:xfrm>
        </p:spPr>
        <p:txBody>
          <a:bodyPr>
            <a:normAutofit fontScale="92500" lnSpcReduction="10000"/>
          </a:bodyPr>
          <a:lstStyle/>
          <a:p>
            <a:pPr algn="just">
              <a:buFontTx/>
              <a:buNone/>
            </a:pPr>
            <a:r>
              <a:rPr lang="zh-CN" altLang="en-US" sz="2400" dirty="0"/>
              <a:t>（二）经济资本管理的基本内容</a:t>
            </a:r>
            <a:endParaRPr lang="zh-CN" altLang="en-US" sz="2400" dirty="0" smtClean="0"/>
          </a:p>
          <a:p>
            <a:pPr>
              <a:lnSpc>
                <a:spcPct val="150000"/>
              </a:lnSpc>
              <a:buFontTx/>
              <a:buNone/>
            </a:pPr>
            <a:r>
              <a:rPr lang="zh-CN" altLang="en-US" sz="2400" b="1" dirty="0" smtClean="0">
                <a:solidFill>
                  <a:srgbClr val="FF0000"/>
                </a:solidFill>
              </a:rPr>
              <a:t>第一，经济资本的计量 。</a:t>
            </a:r>
            <a:endParaRPr lang="en-US" altLang="zh-CN" sz="2400" b="1" dirty="0" smtClean="0">
              <a:solidFill>
                <a:srgbClr val="FF0000"/>
              </a:solidFill>
            </a:endParaRPr>
          </a:p>
          <a:p>
            <a:pPr>
              <a:lnSpc>
                <a:spcPct val="150000"/>
              </a:lnSpc>
              <a:buFontTx/>
              <a:buNone/>
            </a:pPr>
            <a:r>
              <a:rPr lang="zh-CN" altLang="en-US" sz="2400" dirty="0" smtClean="0"/>
              <a:t>     经济</a:t>
            </a:r>
            <a:r>
              <a:rPr lang="zh-CN" altLang="en-US" sz="2400" dirty="0"/>
              <a:t>资本实际上就是非预期损失，在计算经济资本的时候采用的就是利用风险计算模型将非预期损失量化，这是实现经济资本管理的核心手段。</a:t>
            </a:r>
            <a:endParaRPr lang="zh-CN" altLang="en-US" sz="2400" b="1" dirty="0" smtClean="0">
              <a:solidFill>
                <a:srgbClr val="FF0000"/>
              </a:solidFill>
            </a:endParaRPr>
          </a:p>
          <a:p>
            <a:pPr>
              <a:lnSpc>
                <a:spcPct val="150000"/>
              </a:lnSpc>
              <a:buFontTx/>
              <a:buNone/>
            </a:pPr>
            <a:r>
              <a:rPr lang="zh-CN" altLang="en-US" sz="2400" b="1" dirty="0" smtClean="0">
                <a:solidFill>
                  <a:srgbClr val="FF0000"/>
                </a:solidFill>
              </a:rPr>
              <a:t>第二，绩效</a:t>
            </a:r>
            <a:r>
              <a:rPr lang="zh-CN" altLang="en-US" sz="2400" b="1" dirty="0">
                <a:solidFill>
                  <a:srgbClr val="FF0000"/>
                </a:solidFill>
              </a:rPr>
              <a:t>考核</a:t>
            </a:r>
            <a:r>
              <a:rPr lang="zh-CN" altLang="en-US" sz="2400" b="1" dirty="0" smtClean="0">
                <a:solidFill>
                  <a:srgbClr val="FF0000"/>
                </a:solidFill>
              </a:rPr>
              <a:t>。</a:t>
            </a:r>
            <a:r>
              <a:rPr lang="zh-CN" altLang="en-US" sz="2400" dirty="0" smtClean="0"/>
              <a:t>于</a:t>
            </a:r>
            <a:r>
              <a:rPr lang="zh-CN" altLang="en-US" sz="2400" dirty="0"/>
              <a:t>经济资本回报率既反应了收益率也反应了风险率，是对收益</a:t>
            </a:r>
            <a:r>
              <a:rPr lang="en-US" altLang="zh-CN" sz="2400" dirty="0"/>
              <a:t>—</a:t>
            </a:r>
            <a:r>
              <a:rPr lang="zh-CN" altLang="en-US" sz="2400" dirty="0"/>
              <a:t>风险相对称的原则的直观反应，相较于利润而言，其更能准确而实际的反映出企业的经营绩效与创造的价值，同时，经济资本回报率也在一定程度上反应了银行经营的政策理念与</a:t>
            </a:r>
            <a:r>
              <a:rPr lang="zh-CN" altLang="en-US" sz="2400" dirty="0" smtClean="0"/>
              <a:t>价</a:t>
            </a:r>
            <a:endParaRPr lang="zh-CN" altLang="en-US" sz="24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Effect transition="in" filter="box(in)">
                                      <p:cBhvr>
                                        <p:cTn id="7" dur="500"/>
                                        <p:tgtEl>
                                          <p:spTgt spid="40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63">
                                            <p:txEl>
                                              <p:pRg st="2" end="2"/>
                                            </p:txEl>
                                          </p:spTgt>
                                        </p:tgtEl>
                                        <p:attrNameLst>
                                          <p:attrName>style.visibility</p:attrName>
                                        </p:attrNameLst>
                                      </p:cBhvr>
                                      <p:to>
                                        <p:strVal val="visible"/>
                                      </p:to>
                                    </p:set>
                                    <p:animEffect transition="in" filter="box(in)">
                                      <p:cBhvr>
                                        <p:cTn id="12" dur="500"/>
                                        <p:tgtEl>
                                          <p:spTgt spid="40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963">
                                            <p:txEl>
                                              <p:pRg st="0" end="0"/>
                                            </p:txEl>
                                          </p:spTgt>
                                        </p:tgtEl>
                                        <p:attrNameLst>
                                          <p:attrName>style.visibility</p:attrName>
                                        </p:attrNameLst>
                                      </p:cBhvr>
                                      <p:to>
                                        <p:strVal val="visible"/>
                                      </p:to>
                                    </p:set>
                                    <p:animEffect transition="in" filter="box(in)">
                                      <p:cBhvr>
                                        <p:cTn id="17" dur="500"/>
                                        <p:tgtEl>
                                          <p:spTgt spid="409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40963">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40963">
                                            <p:txEl>
                                              <p:pRg st="3" end="3"/>
                                            </p:txEl>
                                          </p:spTgt>
                                        </p:tgtEl>
                                        <p:attrNameLst>
                                          <p:attrName>ppt_w</p:attrName>
                                        </p:attrNameLst>
                                      </p:cBhvr>
                                    </p:anim>
                                    <p:anim by="(#ppt_w*0.50)" calcmode="lin" valueType="num">
                                      <p:cBhvr>
                                        <p:cTn id="23" dur="500" decel="50000" autoRev="1" fill="hold">
                                          <p:stCondLst>
                                            <p:cond delay="0"/>
                                          </p:stCondLst>
                                        </p:cTn>
                                        <p:tgtEl>
                                          <p:spTgt spid="40963">
                                            <p:txEl>
                                              <p:pRg st="3" end="3"/>
                                            </p:txEl>
                                          </p:spTgt>
                                        </p:tgtEl>
                                        <p:attrNameLst>
                                          <p:attrName>ppt_x</p:attrName>
                                        </p:attrNameLst>
                                      </p:cBhvr>
                                    </p:anim>
                                    <p:anim from="(-#ppt_h/2)" to="(#ppt_y)" calcmode="lin" valueType="num">
                                      <p:cBhvr>
                                        <p:cTn id="24" dur="1000" fill="hold">
                                          <p:stCondLst>
                                            <p:cond delay="0"/>
                                          </p:stCondLst>
                                        </p:cTn>
                                        <p:tgtEl>
                                          <p:spTgt spid="40963">
                                            <p:txEl>
                                              <p:pRg st="3" end="3"/>
                                            </p:txEl>
                                          </p:spTgt>
                                        </p:tgtEl>
                                        <p:attrNameLst>
                                          <p:attrName>ppt_y</p:attrName>
                                        </p:attrNameLst>
                                      </p:cBhvr>
                                    </p:anim>
                                    <p:animRot by="21600000">
                                      <p:cBhvr>
                                        <p:cTn id="25" dur="1000" fill="hold">
                                          <p:stCondLst>
                                            <p:cond delay="0"/>
                                          </p:stCondLst>
                                        </p:cTn>
                                        <p:tgtEl>
                                          <p:spTgt spid="4096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57200" y="1196752"/>
            <a:ext cx="8229600" cy="4929411"/>
          </a:xfrm>
        </p:spPr>
        <p:txBody>
          <a:bodyPr>
            <a:normAutofit/>
          </a:bodyPr>
          <a:lstStyle/>
          <a:p>
            <a:pPr algn="just">
              <a:buFontTx/>
              <a:buNone/>
            </a:pPr>
            <a:r>
              <a:rPr lang="zh-CN" altLang="en-US" sz="2400" dirty="0"/>
              <a:t>（二）经济资本管理的基本内容</a:t>
            </a:r>
            <a:endParaRPr lang="zh-CN" altLang="en-US" sz="2400" dirty="0" smtClean="0"/>
          </a:p>
          <a:p>
            <a:pPr>
              <a:lnSpc>
                <a:spcPct val="150000"/>
              </a:lnSpc>
              <a:buFontTx/>
              <a:buNone/>
            </a:pPr>
            <a:r>
              <a:rPr lang="zh-CN" altLang="en-US" sz="2400" b="1" dirty="0" smtClean="0">
                <a:solidFill>
                  <a:srgbClr val="FF0000"/>
                </a:solidFill>
              </a:rPr>
              <a:t>第三，</a:t>
            </a:r>
            <a:r>
              <a:rPr lang="zh-CN" altLang="en-US" sz="2400" b="1" dirty="0">
                <a:solidFill>
                  <a:srgbClr val="FF0000"/>
                </a:solidFill>
              </a:rPr>
              <a:t>经济资本配置。</a:t>
            </a:r>
            <a:endParaRPr lang="en-US" altLang="zh-CN" sz="2400" b="1" dirty="0">
              <a:solidFill>
                <a:srgbClr val="FF0000"/>
              </a:solidFill>
            </a:endParaRPr>
          </a:p>
          <a:p>
            <a:pPr marL="0" indent="0">
              <a:buNone/>
            </a:pPr>
            <a:r>
              <a:rPr lang="zh-CN" altLang="en-US" sz="2400" dirty="0" smtClean="0"/>
              <a:t>银行</a:t>
            </a:r>
            <a:r>
              <a:rPr lang="zh-CN" altLang="en-US" sz="2400" dirty="0"/>
              <a:t>在发展时，应该多注重价值回报率高，收益好的部门和机构，而对于那些收益一般甚至为负的机构和部门，应当采取相应的措施和政策对其进行缩减和限制，避免造成进一步损失。</a:t>
            </a:r>
            <a:endParaRPr lang="zh-CN" altLang="en-US" sz="2400" dirty="0"/>
          </a:p>
          <a:p>
            <a:pPr marL="0" indent="0">
              <a:buNone/>
            </a:pPr>
            <a:r>
              <a:rPr lang="zh-CN" altLang="en-US" sz="2400" b="1" dirty="0" smtClean="0">
                <a:solidFill>
                  <a:srgbClr val="FF0000"/>
                </a:solidFill>
              </a:rPr>
              <a:t>第四</a:t>
            </a:r>
            <a:r>
              <a:rPr lang="zh-CN" altLang="en-US" sz="2400" b="1" dirty="0">
                <a:solidFill>
                  <a:srgbClr val="FF0000"/>
                </a:solidFill>
              </a:rPr>
              <a:t>，产品定价。</a:t>
            </a:r>
            <a:endParaRPr lang="en-US" altLang="zh-CN" sz="2400" b="1" dirty="0">
              <a:solidFill>
                <a:srgbClr val="FF0000"/>
              </a:solidFill>
            </a:endParaRPr>
          </a:p>
          <a:p>
            <a:pPr marL="0" indent="0">
              <a:buNone/>
            </a:pPr>
            <a:r>
              <a:rPr lang="zh-CN" altLang="en-US" sz="2400" dirty="0" smtClean="0"/>
              <a:t>对于</a:t>
            </a:r>
            <a:r>
              <a:rPr lang="zh-CN" altLang="en-US" sz="2400" dirty="0"/>
              <a:t>譬如贷款此类的有一定风险的业务，在计算其产品定价时，必须将其所占用的经济资本考虑到定价范围以内，使产品的经济资本回报率能够在最低要求以上，使得经济增加值最大化。</a:t>
            </a:r>
            <a:endParaRPr lang="zh-CN" altLang="en-US" sz="24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Effect transition="in" filter="box(in)">
                                      <p:cBhvr>
                                        <p:cTn id="7" dur="500"/>
                                        <p:tgtEl>
                                          <p:spTgt spid="409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63">
                                            <p:txEl>
                                              <p:pRg st="0" end="0"/>
                                            </p:txEl>
                                          </p:spTgt>
                                        </p:tgtEl>
                                        <p:attrNameLst>
                                          <p:attrName>style.visibility</p:attrName>
                                        </p:attrNameLst>
                                      </p:cBhvr>
                                      <p:to>
                                        <p:strVal val="visible"/>
                                      </p:to>
                                    </p:set>
                                    <p:animEffect transition="in" filter="box(in)">
                                      <p:cBhvr>
                                        <p:cTn id="12" dur="500"/>
                                        <p:tgtEl>
                                          <p:spTgt spid="409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nodeType="clickEffect">
                                  <p:stCondLst>
                                    <p:cond delay="0"/>
                                  </p:stCondLst>
                                  <p:iterate type="lt">
                                    <p:tmPct val="10000"/>
                                  </p:iterate>
                                  <p:childTnLst>
                                    <p:set>
                                      <p:cBhvr>
                                        <p:cTn id="16" dur="1" fill="hold">
                                          <p:stCondLst>
                                            <p:cond delay="0"/>
                                          </p:stCondLst>
                                        </p:cTn>
                                        <p:tgtEl>
                                          <p:spTgt spid="40963">
                                            <p:txEl>
                                              <p:pRg st="3" end="3"/>
                                            </p:txEl>
                                          </p:spTgt>
                                        </p:tgtEl>
                                        <p:attrNameLst>
                                          <p:attrName>style.visibility</p:attrName>
                                        </p:attrNameLst>
                                      </p:cBhvr>
                                      <p:to>
                                        <p:strVal val="visible"/>
                                      </p:to>
                                    </p:set>
                                    <p:anim by="(-#ppt_w*2)" calcmode="lin" valueType="num">
                                      <p:cBhvr rctx="PPT">
                                        <p:cTn id="17" dur="500" autoRev="1" fill="hold">
                                          <p:stCondLst>
                                            <p:cond delay="0"/>
                                          </p:stCondLst>
                                        </p:cTn>
                                        <p:tgtEl>
                                          <p:spTgt spid="40963">
                                            <p:txEl>
                                              <p:pRg st="3" end="3"/>
                                            </p:txEl>
                                          </p:spTgt>
                                        </p:tgtEl>
                                        <p:attrNameLst>
                                          <p:attrName>ppt_w</p:attrName>
                                        </p:attrNameLst>
                                      </p:cBhvr>
                                    </p:anim>
                                    <p:anim by="(#ppt_w*0.50)" calcmode="lin" valueType="num">
                                      <p:cBhvr>
                                        <p:cTn id="18" dur="500" decel="50000" autoRev="1" fill="hold">
                                          <p:stCondLst>
                                            <p:cond delay="0"/>
                                          </p:stCondLst>
                                        </p:cTn>
                                        <p:tgtEl>
                                          <p:spTgt spid="40963">
                                            <p:txEl>
                                              <p:pRg st="3" end="3"/>
                                            </p:txEl>
                                          </p:spTgt>
                                        </p:tgtEl>
                                        <p:attrNameLst>
                                          <p:attrName>ppt_x</p:attrName>
                                        </p:attrNameLst>
                                      </p:cBhvr>
                                    </p:anim>
                                    <p:anim from="(-#ppt_h/2)" to="(#ppt_y)" calcmode="lin" valueType="num">
                                      <p:cBhvr>
                                        <p:cTn id="19" dur="1000" fill="hold">
                                          <p:stCondLst>
                                            <p:cond delay="0"/>
                                          </p:stCondLst>
                                        </p:cTn>
                                        <p:tgtEl>
                                          <p:spTgt spid="40963">
                                            <p:txEl>
                                              <p:pRg st="3" end="3"/>
                                            </p:txEl>
                                          </p:spTgt>
                                        </p:tgtEl>
                                        <p:attrNameLst>
                                          <p:attrName>ppt_y</p:attrName>
                                        </p:attrNameLst>
                                      </p:cBhvr>
                                    </p:anim>
                                    <p:animRot by="21600000">
                                      <p:cBhvr>
                                        <p:cTn id="20" dur="1000" fill="hold">
                                          <p:stCondLst>
                                            <p:cond delay="0"/>
                                          </p:stCondLst>
                                        </p:cTn>
                                        <p:tgtEl>
                                          <p:spTgt spid="40963">
                                            <p:txEl>
                                              <p:pRg st="3" end="3"/>
                                            </p:txEl>
                                          </p:spTgt>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56" presetClass="entr" presetSubtype="0" fill="hold" nodeType="clickEffect">
                                  <p:stCondLst>
                                    <p:cond delay="0"/>
                                  </p:stCondLst>
                                  <p:iterate type="lt">
                                    <p:tmPct val="10000"/>
                                  </p:iterate>
                                  <p:childTnLst>
                                    <p:set>
                                      <p:cBhvr>
                                        <p:cTn id="24" dur="1" fill="hold">
                                          <p:stCondLst>
                                            <p:cond delay="0"/>
                                          </p:stCondLst>
                                        </p:cTn>
                                        <p:tgtEl>
                                          <p:spTgt spid="40963">
                                            <p:txEl>
                                              <p:pRg st="2" end="2"/>
                                            </p:txEl>
                                          </p:spTgt>
                                        </p:tgtEl>
                                        <p:attrNameLst>
                                          <p:attrName>style.visibility</p:attrName>
                                        </p:attrNameLst>
                                      </p:cBhvr>
                                      <p:to>
                                        <p:strVal val="visible"/>
                                      </p:to>
                                    </p:set>
                                    <p:anim by="(-#ppt_w*2)" calcmode="lin" valueType="num">
                                      <p:cBhvr rctx="PPT">
                                        <p:cTn id="25" dur="500" autoRev="1" fill="hold">
                                          <p:stCondLst>
                                            <p:cond delay="0"/>
                                          </p:stCondLst>
                                        </p:cTn>
                                        <p:tgtEl>
                                          <p:spTgt spid="40963">
                                            <p:txEl>
                                              <p:pRg st="2" end="2"/>
                                            </p:txEl>
                                          </p:spTgt>
                                        </p:tgtEl>
                                        <p:attrNameLst>
                                          <p:attrName>ppt_w</p:attrName>
                                        </p:attrNameLst>
                                      </p:cBhvr>
                                    </p:anim>
                                    <p:anim by="(#ppt_w*0.50)" calcmode="lin" valueType="num">
                                      <p:cBhvr>
                                        <p:cTn id="26" dur="500" decel="50000" autoRev="1" fill="hold">
                                          <p:stCondLst>
                                            <p:cond delay="0"/>
                                          </p:stCondLst>
                                        </p:cTn>
                                        <p:tgtEl>
                                          <p:spTgt spid="40963">
                                            <p:txEl>
                                              <p:pRg st="2" end="2"/>
                                            </p:txEl>
                                          </p:spTgt>
                                        </p:tgtEl>
                                        <p:attrNameLst>
                                          <p:attrName>ppt_x</p:attrName>
                                        </p:attrNameLst>
                                      </p:cBhvr>
                                    </p:anim>
                                    <p:anim from="(-#ppt_h/2)" to="(#ppt_y)" calcmode="lin" valueType="num">
                                      <p:cBhvr>
                                        <p:cTn id="27" dur="1000" fill="hold">
                                          <p:stCondLst>
                                            <p:cond delay="0"/>
                                          </p:stCondLst>
                                        </p:cTn>
                                        <p:tgtEl>
                                          <p:spTgt spid="40963">
                                            <p:txEl>
                                              <p:pRg st="2" end="2"/>
                                            </p:txEl>
                                          </p:spTgt>
                                        </p:tgtEl>
                                        <p:attrNameLst>
                                          <p:attrName>ppt_y</p:attrName>
                                        </p:attrNameLst>
                                      </p:cBhvr>
                                    </p:anim>
                                    <p:animRot by="21600000">
                                      <p:cBhvr>
                                        <p:cTn id="28" dur="1000" fill="hold">
                                          <p:stCondLst>
                                            <p:cond delay="0"/>
                                          </p:stCondLst>
                                        </p:cTn>
                                        <p:tgtEl>
                                          <p:spTgt spid="4096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344767"/>
            <a:ext cx="8291264" cy="4781397"/>
          </a:xfrm>
        </p:spPr>
        <p:txBody>
          <a:bodyPr>
            <a:normAutofit fontScale="85000" lnSpcReduction="20000"/>
          </a:bodyPr>
          <a:lstStyle/>
          <a:p>
            <a:pPr marL="0" indent="0">
              <a:buNone/>
            </a:pPr>
            <a:r>
              <a:rPr lang="zh-CN" altLang="zh-CN" b="1" dirty="0">
                <a:solidFill>
                  <a:srgbClr val="FF0000"/>
                </a:solidFill>
              </a:rPr>
              <a:t>第一节</a:t>
            </a:r>
            <a:r>
              <a:rPr lang="en-US" altLang="zh-CN" b="1" dirty="0">
                <a:solidFill>
                  <a:srgbClr val="FF0000"/>
                </a:solidFill>
              </a:rPr>
              <a:t>  </a:t>
            </a:r>
            <a:r>
              <a:rPr lang="zh-CN" altLang="zh-CN" b="1" dirty="0">
                <a:solidFill>
                  <a:srgbClr val="FF0000"/>
                </a:solidFill>
              </a:rPr>
              <a:t>资本金的构成与功能</a:t>
            </a:r>
            <a:r>
              <a:rPr lang="en-US" altLang="zh-CN" b="1" dirty="0">
                <a:solidFill>
                  <a:srgbClr val="FF0000"/>
                </a:solidFill>
              </a:rPr>
              <a:t>	</a:t>
            </a:r>
            <a:endParaRPr lang="zh-CN" altLang="zh-CN" b="1" dirty="0">
              <a:solidFill>
                <a:srgbClr val="FF0000"/>
              </a:solidFill>
            </a:endParaRPr>
          </a:p>
          <a:p>
            <a:r>
              <a:rPr lang="zh-CN" altLang="zh-CN" dirty="0" smtClean="0"/>
              <a:t>资本金</a:t>
            </a:r>
            <a:r>
              <a:rPr lang="zh-CN" altLang="zh-CN" dirty="0"/>
              <a:t>的</a:t>
            </a:r>
            <a:r>
              <a:rPr lang="zh-CN" altLang="zh-CN" dirty="0" smtClean="0"/>
              <a:t>含义</a:t>
            </a:r>
            <a:r>
              <a:rPr lang="zh-CN" altLang="en-US" dirty="0" smtClean="0"/>
              <a:t>、</a:t>
            </a:r>
            <a:r>
              <a:rPr lang="zh-CN" altLang="zh-CN" dirty="0" smtClean="0"/>
              <a:t>商业银行</a:t>
            </a:r>
            <a:r>
              <a:rPr lang="zh-CN" altLang="zh-CN" dirty="0"/>
              <a:t>资本金的</a:t>
            </a:r>
            <a:r>
              <a:rPr lang="zh-CN" altLang="zh-CN" dirty="0" smtClean="0"/>
              <a:t>特殊性</a:t>
            </a:r>
            <a:r>
              <a:rPr lang="zh-CN" altLang="en-US" dirty="0"/>
              <a:t>、</a:t>
            </a:r>
            <a:r>
              <a:rPr lang="zh-CN" altLang="zh-CN" dirty="0" smtClean="0"/>
              <a:t>银行</a:t>
            </a:r>
            <a:r>
              <a:rPr lang="zh-CN" altLang="zh-CN" dirty="0"/>
              <a:t>资本金的功能</a:t>
            </a:r>
            <a:r>
              <a:rPr lang="en-US" altLang="zh-CN" dirty="0"/>
              <a:t>	</a:t>
            </a:r>
            <a:endParaRPr lang="zh-CN" altLang="zh-CN" dirty="0"/>
          </a:p>
          <a:p>
            <a:pPr marL="0" indent="0">
              <a:buNone/>
            </a:pPr>
            <a:r>
              <a:rPr lang="zh-CN" altLang="zh-CN" b="1" dirty="0">
                <a:solidFill>
                  <a:srgbClr val="FF0000"/>
                </a:solidFill>
              </a:rPr>
              <a:t>第二节</a:t>
            </a:r>
            <a:r>
              <a:rPr lang="en-US" altLang="zh-CN" b="1" dirty="0">
                <a:solidFill>
                  <a:srgbClr val="FF0000"/>
                </a:solidFill>
              </a:rPr>
              <a:t>  </a:t>
            </a:r>
            <a:r>
              <a:rPr lang="zh-CN" altLang="zh-CN" b="1" dirty="0">
                <a:solidFill>
                  <a:srgbClr val="FF0000"/>
                </a:solidFill>
              </a:rPr>
              <a:t>商业银行资本充足性</a:t>
            </a:r>
            <a:r>
              <a:rPr lang="en-US" altLang="zh-CN" b="1" dirty="0">
                <a:solidFill>
                  <a:srgbClr val="FF0000"/>
                </a:solidFill>
              </a:rPr>
              <a:t>	</a:t>
            </a:r>
            <a:endParaRPr lang="zh-CN" altLang="zh-CN" b="1" dirty="0">
              <a:solidFill>
                <a:srgbClr val="FF0000"/>
              </a:solidFill>
            </a:endParaRPr>
          </a:p>
          <a:p>
            <a:r>
              <a:rPr lang="zh-CN" altLang="zh-CN" dirty="0" smtClean="0"/>
              <a:t>资本</a:t>
            </a:r>
            <a:r>
              <a:rPr lang="zh-CN" altLang="zh-CN" dirty="0"/>
              <a:t>充足性的</a:t>
            </a:r>
            <a:r>
              <a:rPr lang="zh-CN" altLang="zh-CN" dirty="0" smtClean="0"/>
              <a:t>内涵</a:t>
            </a:r>
            <a:r>
              <a:rPr lang="zh-CN" altLang="en-US" dirty="0"/>
              <a:t>、</a:t>
            </a:r>
            <a:r>
              <a:rPr lang="zh-CN" altLang="zh-CN" dirty="0" smtClean="0"/>
              <a:t>资本</a:t>
            </a:r>
            <a:r>
              <a:rPr lang="zh-CN" altLang="zh-CN" dirty="0"/>
              <a:t>充足率的</a:t>
            </a:r>
            <a:r>
              <a:rPr lang="zh-CN" altLang="zh-CN" dirty="0" smtClean="0"/>
              <a:t>计算</a:t>
            </a:r>
            <a:r>
              <a:rPr lang="zh-CN" altLang="en-US" dirty="0"/>
              <a:t>、</a:t>
            </a:r>
            <a:r>
              <a:rPr lang="zh-CN" altLang="zh-CN" dirty="0" smtClean="0"/>
              <a:t>资本</a:t>
            </a:r>
            <a:r>
              <a:rPr lang="zh-CN" altLang="zh-CN" dirty="0"/>
              <a:t>充足率的监管要求</a:t>
            </a:r>
            <a:r>
              <a:rPr lang="en-US" altLang="zh-CN" dirty="0"/>
              <a:t>	</a:t>
            </a:r>
            <a:endParaRPr lang="zh-CN" altLang="zh-CN" dirty="0"/>
          </a:p>
          <a:p>
            <a:pPr marL="0" indent="0">
              <a:buNone/>
            </a:pPr>
            <a:r>
              <a:rPr lang="zh-CN" altLang="zh-CN" b="1" dirty="0">
                <a:solidFill>
                  <a:srgbClr val="FF0000"/>
                </a:solidFill>
              </a:rPr>
              <a:t>第三节</a:t>
            </a:r>
            <a:r>
              <a:rPr lang="en-US" altLang="zh-CN" b="1" dirty="0">
                <a:solidFill>
                  <a:srgbClr val="FF0000"/>
                </a:solidFill>
              </a:rPr>
              <a:t>  </a:t>
            </a:r>
            <a:r>
              <a:rPr lang="zh-CN" altLang="zh-CN" b="1" dirty="0">
                <a:solidFill>
                  <a:srgbClr val="FF0000"/>
                </a:solidFill>
              </a:rPr>
              <a:t>资本金的管理</a:t>
            </a:r>
            <a:r>
              <a:rPr lang="en-US" altLang="zh-CN" dirty="0"/>
              <a:t>	</a:t>
            </a:r>
            <a:endParaRPr lang="zh-CN" altLang="zh-CN" dirty="0"/>
          </a:p>
          <a:p>
            <a:r>
              <a:rPr lang="zh-CN" altLang="zh-CN" dirty="0" smtClean="0"/>
              <a:t>影响</a:t>
            </a:r>
            <a:r>
              <a:rPr lang="zh-CN" altLang="zh-CN" dirty="0"/>
              <a:t>资本金需要量的主要</a:t>
            </a:r>
            <a:r>
              <a:rPr lang="zh-CN" altLang="zh-CN" dirty="0" smtClean="0"/>
              <a:t>因素</a:t>
            </a:r>
            <a:r>
              <a:rPr lang="zh-CN" altLang="en-US" dirty="0"/>
              <a:t>、</a:t>
            </a:r>
            <a:r>
              <a:rPr lang="zh-CN" altLang="zh-CN" dirty="0" smtClean="0"/>
              <a:t>最佳</a:t>
            </a:r>
            <a:r>
              <a:rPr lang="zh-CN" altLang="zh-CN" dirty="0"/>
              <a:t>资本需要量的</a:t>
            </a:r>
            <a:r>
              <a:rPr lang="zh-CN" altLang="zh-CN" dirty="0" smtClean="0"/>
              <a:t>确定</a:t>
            </a:r>
            <a:r>
              <a:rPr lang="zh-CN" altLang="en-US" dirty="0"/>
              <a:t>、</a:t>
            </a:r>
            <a:r>
              <a:rPr lang="zh-CN" altLang="en-US" dirty="0" smtClean="0"/>
              <a:t>内源性融资</a:t>
            </a:r>
            <a:r>
              <a:rPr lang="zh-CN" altLang="zh-CN" dirty="0" smtClean="0"/>
              <a:t>、</a:t>
            </a:r>
            <a:r>
              <a:rPr lang="zh-CN" altLang="en-US" dirty="0" smtClean="0"/>
              <a:t>外源融资</a:t>
            </a:r>
            <a:r>
              <a:rPr lang="zh-CN" altLang="zh-CN" dirty="0" smtClean="0"/>
              <a:t>的</a:t>
            </a:r>
            <a:r>
              <a:rPr lang="zh-CN" altLang="zh-CN" dirty="0"/>
              <a:t>主要渠道</a:t>
            </a:r>
            <a:r>
              <a:rPr lang="en-US" altLang="zh-CN" dirty="0"/>
              <a:t>	</a:t>
            </a:r>
            <a:endParaRPr lang="zh-CN" altLang="zh-CN" dirty="0"/>
          </a:p>
          <a:p>
            <a:pPr marL="0" indent="0">
              <a:buNone/>
            </a:pPr>
            <a:r>
              <a:rPr lang="zh-CN" altLang="zh-CN" b="1" dirty="0">
                <a:solidFill>
                  <a:srgbClr val="FF0000"/>
                </a:solidFill>
              </a:rPr>
              <a:t>第四节</a:t>
            </a:r>
            <a:r>
              <a:rPr lang="en-US" altLang="zh-CN" b="1" dirty="0">
                <a:solidFill>
                  <a:srgbClr val="FF0000"/>
                </a:solidFill>
              </a:rPr>
              <a:t>  </a:t>
            </a:r>
            <a:r>
              <a:rPr lang="zh-CN" altLang="zh-CN" b="1" dirty="0">
                <a:solidFill>
                  <a:srgbClr val="FF0000"/>
                </a:solidFill>
              </a:rPr>
              <a:t>经济资本的管理</a:t>
            </a:r>
            <a:r>
              <a:rPr lang="en-US" altLang="zh-CN" dirty="0"/>
              <a:t>	</a:t>
            </a:r>
            <a:endParaRPr lang="zh-CN" altLang="zh-CN" dirty="0"/>
          </a:p>
          <a:p>
            <a:r>
              <a:rPr lang="zh-CN" altLang="zh-CN" dirty="0" smtClean="0"/>
              <a:t>经济</a:t>
            </a:r>
            <a:r>
              <a:rPr lang="zh-CN" altLang="zh-CN" dirty="0"/>
              <a:t>资本及其</a:t>
            </a:r>
            <a:r>
              <a:rPr lang="zh-CN" altLang="zh-CN" dirty="0" smtClean="0"/>
              <a:t>作用</a:t>
            </a:r>
            <a:r>
              <a:rPr lang="zh-CN" altLang="en-US" dirty="0"/>
              <a:t>、</a:t>
            </a:r>
            <a:r>
              <a:rPr lang="zh-CN" altLang="zh-CN" dirty="0" smtClean="0"/>
              <a:t>经济</a:t>
            </a:r>
            <a:r>
              <a:rPr lang="zh-CN" altLang="zh-CN" dirty="0"/>
              <a:t>资本管理的</a:t>
            </a:r>
            <a:r>
              <a:rPr lang="zh-CN" altLang="zh-CN" dirty="0" smtClean="0"/>
              <a:t>内涵</a:t>
            </a:r>
            <a:r>
              <a:rPr lang="zh-CN" altLang="en-US" dirty="0"/>
              <a:t>、</a:t>
            </a:r>
            <a:r>
              <a:rPr lang="zh-CN" altLang="zh-CN" dirty="0" smtClean="0"/>
              <a:t>经济</a:t>
            </a:r>
            <a:r>
              <a:rPr lang="zh-CN" altLang="zh-CN" dirty="0"/>
              <a:t>资本</a:t>
            </a:r>
            <a:r>
              <a:rPr lang="zh-CN" altLang="zh-CN" dirty="0" smtClean="0"/>
              <a:t>管理</a:t>
            </a:r>
            <a:r>
              <a:rPr lang="zh-CN" altLang="en-US" dirty="0" smtClean="0"/>
              <a:t>实践</a:t>
            </a:r>
            <a:r>
              <a:rPr lang="en-US" altLang="zh-CN" dirty="0"/>
              <a:t>	</a:t>
            </a:r>
            <a:endParaRPr lang="zh-CN" altLang="zh-CN" dirty="0"/>
          </a:p>
          <a:p>
            <a:endParaRPr lang="zh-CN" alt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8849" y="692696"/>
            <a:ext cx="6493471" cy="77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51520" y="836712"/>
            <a:ext cx="8435280" cy="360040"/>
          </a:xfrm>
        </p:spPr>
        <p:txBody>
          <a:bodyPr>
            <a:noAutofit/>
          </a:bodyPr>
          <a:lstStyle/>
          <a:p>
            <a:r>
              <a:rPr lang="zh-CN" altLang="en-US" sz="2400" b="1" dirty="0"/>
              <a:t>银行资本是商业银行防止非预期损失、应对风险的“</a:t>
            </a:r>
            <a:r>
              <a:rPr lang="zh-CN" altLang="en-US" sz="2400" b="1" dirty="0">
                <a:solidFill>
                  <a:srgbClr val="FF0000"/>
                </a:solidFill>
              </a:rPr>
              <a:t>减震器</a:t>
            </a:r>
            <a:r>
              <a:rPr lang="zh-CN" altLang="en-US" sz="2400" b="1" dirty="0"/>
              <a:t>”</a:t>
            </a:r>
            <a:endParaRPr lang="zh-CN" altLang="en-US" sz="2400" b="1" dirty="0" smtClean="0">
              <a:latin typeface="黑体" pitchFamily="49" charset="-122"/>
              <a:ea typeface="黑体" pitchFamily="49" charset="-122"/>
            </a:endParaRPr>
          </a:p>
        </p:txBody>
      </p:sp>
      <p:sp>
        <p:nvSpPr>
          <p:cNvPr id="20483" name="Rectangle 3"/>
          <p:cNvSpPr>
            <a:spLocks noGrp="1" noChangeArrowheads="1"/>
          </p:cNvSpPr>
          <p:nvPr>
            <p:ph sz="half" idx="1"/>
          </p:nvPr>
        </p:nvSpPr>
        <p:spPr>
          <a:xfrm>
            <a:off x="457200" y="1484784"/>
            <a:ext cx="3886200" cy="4839816"/>
          </a:xfrm>
          <a:ln w="34925">
            <a:solidFill>
              <a:srgbClr val="7030A0"/>
            </a:solidFill>
            <a:miter lim="800000"/>
          </a:ln>
        </p:spPr>
        <p:txBody>
          <a:bodyPr>
            <a:normAutofit fontScale="92500"/>
          </a:bodyPr>
          <a:lstStyle/>
          <a:p>
            <a:pPr>
              <a:lnSpc>
                <a:spcPts val="3400"/>
              </a:lnSpc>
              <a:spcBef>
                <a:spcPts val="600"/>
              </a:spcBef>
              <a:spcAft>
                <a:spcPts val="600"/>
              </a:spcAft>
            </a:pPr>
            <a:r>
              <a:rPr lang="zh-CN" altLang="en-US" sz="2400" dirty="0" smtClean="0">
                <a:solidFill>
                  <a:srgbClr val="000000"/>
                </a:solidFill>
                <a:latin typeface="微软雅黑" pitchFamily="34" charset="-122"/>
                <a:ea typeface="微软雅黑" pitchFamily="34" charset="-122"/>
              </a:rPr>
              <a:t>巴林银行倒闭事件：</a:t>
            </a:r>
            <a:r>
              <a:rPr lang="en-US" altLang="zh-CN" sz="2400" dirty="0" smtClean="0">
                <a:solidFill>
                  <a:srgbClr val="000000"/>
                </a:solidFill>
                <a:latin typeface="微软雅黑" pitchFamily="34" charset="-122"/>
                <a:ea typeface="微软雅黑" pitchFamily="34" charset="-122"/>
              </a:rPr>
              <a:t>1995</a:t>
            </a:r>
            <a:r>
              <a:rPr lang="zh-CN" altLang="en-US" sz="2400" dirty="0" smtClean="0">
                <a:solidFill>
                  <a:srgbClr val="000000"/>
                </a:solidFill>
                <a:latin typeface="微软雅黑" pitchFamily="34" charset="-122"/>
                <a:ea typeface="微软雅黑" pitchFamily="34" charset="-122"/>
              </a:rPr>
              <a:t>年</a:t>
            </a:r>
            <a:r>
              <a:rPr lang="en-US" altLang="zh-CN" sz="2400" dirty="0" smtClean="0">
                <a:solidFill>
                  <a:srgbClr val="000000"/>
                </a:solidFill>
                <a:latin typeface="微软雅黑" pitchFamily="34" charset="-122"/>
                <a:ea typeface="微软雅黑" pitchFamily="34" charset="-122"/>
              </a:rPr>
              <a:t>2</a:t>
            </a:r>
            <a:r>
              <a:rPr lang="zh-CN" altLang="en-US" sz="2400" dirty="0" smtClean="0">
                <a:solidFill>
                  <a:srgbClr val="000000"/>
                </a:solidFill>
                <a:latin typeface="微软雅黑" pitchFamily="34" charset="-122"/>
                <a:ea typeface="微软雅黑" pitchFamily="34" charset="-122"/>
              </a:rPr>
              <a:t>月</a:t>
            </a:r>
            <a:r>
              <a:rPr lang="en-US" altLang="zh-CN" sz="2400" dirty="0" smtClean="0">
                <a:solidFill>
                  <a:srgbClr val="000000"/>
                </a:solidFill>
                <a:latin typeface="微软雅黑" pitchFamily="34" charset="-122"/>
                <a:ea typeface="微软雅黑" pitchFamily="34" charset="-122"/>
              </a:rPr>
              <a:t>27</a:t>
            </a:r>
            <a:r>
              <a:rPr lang="zh-CN" altLang="en-US" sz="2400" dirty="0" smtClean="0">
                <a:solidFill>
                  <a:srgbClr val="000000"/>
                </a:solidFill>
                <a:latin typeface="微软雅黑" pitchFamily="34" charset="-122"/>
                <a:ea typeface="微软雅黑" pitchFamily="34" charset="-122"/>
              </a:rPr>
              <a:t>日，一个全世界震惊的日子，英国老牌的、经营了</a:t>
            </a:r>
            <a:r>
              <a:rPr lang="en-US" altLang="zh-CN" sz="2400" dirty="0" smtClean="0">
                <a:solidFill>
                  <a:srgbClr val="000000"/>
                </a:solidFill>
                <a:latin typeface="微软雅黑" pitchFamily="34" charset="-122"/>
                <a:ea typeface="微软雅黑" pitchFamily="34" charset="-122"/>
              </a:rPr>
              <a:t>233</a:t>
            </a:r>
            <a:r>
              <a:rPr lang="zh-CN" altLang="en-US" sz="2400" dirty="0" smtClean="0">
                <a:solidFill>
                  <a:srgbClr val="000000"/>
                </a:solidFill>
                <a:latin typeface="微软雅黑" pitchFamily="34" charset="-122"/>
                <a:ea typeface="微软雅黑" pitchFamily="34" charset="-122"/>
              </a:rPr>
              <a:t>年的皇家银行</a:t>
            </a:r>
            <a:r>
              <a:rPr lang="en-US" altLang="zh-CN" sz="2400" dirty="0" smtClean="0">
                <a:solidFill>
                  <a:srgbClr val="000000"/>
                </a:solidFill>
                <a:latin typeface="微软雅黑" pitchFamily="34" charset="-122"/>
                <a:ea typeface="微软雅黑" pitchFamily="34" charset="-122"/>
              </a:rPr>
              <a:t>——</a:t>
            </a:r>
            <a:r>
              <a:rPr lang="zh-CN" altLang="en-US" sz="2400" dirty="0" smtClean="0">
                <a:solidFill>
                  <a:srgbClr val="000000"/>
                </a:solidFill>
                <a:latin typeface="微软雅黑" pitchFamily="34" charset="-122"/>
                <a:ea typeface="微软雅黑" pitchFamily="34" charset="-122"/>
              </a:rPr>
              <a:t>巴林银行突然宣布倒闭。巴林银行是倒在一个年仅</a:t>
            </a:r>
            <a:r>
              <a:rPr lang="en-US" altLang="zh-CN" sz="2400" dirty="0" smtClean="0">
                <a:solidFill>
                  <a:srgbClr val="000000"/>
                </a:solidFill>
                <a:latin typeface="微软雅黑" pitchFamily="34" charset="-122"/>
                <a:ea typeface="微软雅黑" pitchFamily="34" charset="-122"/>
              </a:rPr>
              <a:t>28</a:t>
            </a:r>
            <a:r>
              <a:rPr lang="zh-CN" altLang="en-US" sz="2400" dirty="0" smtClean="0">
                <a:solidFill>
                  <a:srgbClr val="000000"/>
                </a:solidFill>
                <a:latin typeface="微软雅黑" pitchFamily="34" charset="-122"/>
                <a:ea typeface="微软雅黑" pitchFamily="34" charset="-122"/>
              </a:rPr>
              <a:t>岁的交易员里森手里。里森是巴林银行新加坡分行的经理，因炒日本股票指数期货使得亏了</a:t>
            </a:r>
            <a:r>
              <a:rPr lang="en-US" altLang="zh-CN" sz="2400" dirty="0" smtClean="0">
                <a:solidFill>
                  <a:srgbClr val="000000"/>
                </a:solidFill>
                <a:latin typeface="微软雅黑" pitchFamily="34" charset="-122"/>
                <a:ea typeface="微软雅黑" pitchFamily="34" charset="-122"/>
              </a:rPr>
              <a:t>13</a:t>
            </a:r>
            <a:r>
              <a:rPr lang="zh-CN" altLang="en-US" sz="2400" dirty="0" smtClean="0">
                <a:solidFill>
                  <a:srgbClr val="000000"/>
                </a:solidFill>
                <a:latin typeface="微软雅黑" pitchFamily="34" charset="-122"/>
                <a:ea typeface="微软雅黑" pitchFamily="34" charset="-122"/>
              </a:rPr>
              <a:t>亿美元</a:t>
            </a:r>
            <a:r>
              <a:rPr lang="zh-CN" altLang="en-US" sz="2600" dirty="0" smtClean="0">
                <a:solidFill>
                  <a:srgbClr val="000000"/>
                </a:solidFill>
                <a:latin typeface="微软雅黑" pitchFamily="34" charset="-122"/>
                <a:ea typeface="微软雅黑" pitchFamily="34" charset="-122"/>
              </a:rPr>
              <a:t>。</a:t>
            </a:r>
            <a:endParaRPr lang="zh-CN" altLang="en-US" sz="2600" dirty="0" smtClean="0">
              <a:solidFill>
                <a:srgbClr val="000000"/>
              </a:solidFill>
              <a:latin typeface="微软雅黑" pitchFamily="34" charset="-122"/>
              <a:ea typeface="微软雅黑" pitchFamily="34" charset="-122"/>
            </a:endParaRPr>
          </a:p>
        </p:txBody>
      </p:sp>
      <p:sp>
        <p:nvSpPr>
          <p:cNvPr id="20484" name="内容占位符 5"/>
          <p:cNvSpPr>
            <a:spLocks noGrp="1"/>
          </p:cNvSpPr>
          <p:nvPr>
            <p:ph sz="half" idx="2"/>
          </p:nvPr>
        </p:nvSpPr>
        <p:spPr>
          <a:xfrm>
            <a:off x="4932040" y="1484784"/>
            <a:ext cx="3352800" cy="5037584"/>
          </a:xfrm>
          <a:ln w="34925">
            <a:solidFill>
              <a:srgbClr val="FF0066"/>
            </a:solidFill>
            <a:miter lim="800000"/>
          </a:ln>
        </p:spPr>
        <p:txBody>
          <a:bodyPr>
            <a:normAutofit fontScale="92500"/>
          </a:bodyPr>
          <a:lstStyle/>
          <a:p>
            <a:pPr>
              <a:lnSpc>
                <a:spcPts val="3200"/>
              </a:lnSpc>
              <a:spcBef>
                <a:spcPts val="600"/>
              </a:spcBef>
              <a:spcAft>
                <a:spcPts val="600"/>
              </a:spcAft>
            </a:pPr>
            <a:r>
              <a:rPr lang="zh-CN" altLang="en-US" sz="2400" dirty="0" smtClean="0">
                <a:solidFill>
                  <a:srgbClr val="000000"/>
                </a:solidFill>
                <a:latin typeface="微软雅黑" pitchFamily="34" charset="-122"/>
                <a:ea typeface="微软雅黑" pitchFamily="34" charset="-122"/>
              </a:rPr>
              <a:t>大和银行亏损事件：</a:t>
            </a:r>
            <a:r>
              <a:rPr lang="en-US" altLang="zh-CN" sz="2400" dirty="0" smtClean="0">
                <a:solidFill>
                  <a:srgbClr val="000000"/>
                </a:solidFill>
                <a:latin typeface="微软雅黑" pitchFamily="34" charset="-122"/>
                <a:ea typeface="微软雅黑" pitchFamily="34" charset="-122"/>
              </a:rPr>
              <a:t>1995</a:t>
            </a:r>
            <a:r>
              <a:rPr lang="zh-CN" altLang="en-US" sz="2400" dirty="0" smtClean="0">
                <a:solidFill>
                  <a:srgbClr val="000000"/>
                </a:solidFill>
                <a:latin typeface="微软雅黑" pitchFamily="34" charset="-122"/>
                <a:ea typeface="微软雅黑" pitchFamily="34" charset="-122"/>
              </a:rPr>
              <a:t>年</a:t>
            </a:r>
            <a:r>
              <a:rPr lang="en-US" altLang="zh-CN" sz="2400" dirty="0" smtClean="0">
                <a:solidFill>
                  <a:srgbClr val="000000"/>
                </a:solidFill>
                <a:latin typeface="微软雅黑" pitchFamily="34" charset="-122"/>
                <a:ea typeface="微软雅黑" pitchFamily="34" charset="-122"/>
              </a:rPr>
              <a:t>9</a:t>
            </a:r>
            <a:r>
              <a:rPr lang="zh-CN" altLang="en-US" sz="2400" dirty="0" smtClean="0">
                <a:solidFill>
                  <a:srgbClr val="000000"/>
                </a:solidFill>
                <a:latin typeface="微软雅黑" pitchFamily="34" charset="-122"/>
                <a:ea typeface="微软雅黑" pitchFamily="34" charset="-122"/>
              </a:rPr>
              <a:t>月</a:t>
            </a:r>
            <a:r>
              <a:rPr lang="en-US" altLang="zh-CN" sz="2400" dirty="0" smtClean="0">
                <a:solidFill>
                  <a:srgbClr val="000000"/>
                </a:solidFill>
                <a:latin typeface="微软雅黑" pitchFamily="34" charset="-122"/>
                <a:ea typeface="微软雅黑" pitchFamily="34" charset="-122"/>
              </a:rPr>
              <a:t>26</a:t>
            </a:r>
            <a:r>
              <a:rPr lang="zh-CN" altLang="en-US" sz="2400" dirty="0" smtClean="0">
                <a:solidFill>
                  <a:srgbClr val="000000"/>
                </a:solidFill>
                <a:latin typeface="微软雅黑" pitchFamily="34" charset="-122"/>
                <a:ea typeface="微软雅黑" pitchFamily="34" charset="-122"/>
              </a:rPr>
              <a:t>日，日本大和银行宣布该行纽约分行一位高级交易员井口俊英通过做假账方式，从事</a:t>
            </a:r>
            <a:r>
              <a:rPr lang="en-US" altLang="zh-CN" sz="2400" dirty="0" smtClean="0">
                <a:solidFill>
                  <a:srgbClr val="000000"/>
                </a:solidFill>
                <a:latin typeface="微软雅黑" pitchFamily="34" charset="-122"/>
                <a:ea typeface="微软雅黑" pitchFamily="34" charset="-122"/>
              </a:rPr>
              <a:t>3</a:t>
            </a:r>
            <a:r>
              <a:rPr lang="zh-CN" altLang="en-US" sz="2400" dirty="0" smtClean="0">
                <a:solidFill>
                  <a:srgbClr val="000000"/>
                </a:solidFill>
                <a:latin typeface="微软雅黑" pitchFamily="34" charset="-122"/>
                <a:ea typeface="微软雅黑" pitchFamily="34" charset="-122"/>
              </a:rPr>
              <a:t>万笔未经授权的帐外买卖美国联邦债券的交易，形成损失</a:t>
            </a:r>
            <a:r>
              <a:rPr lang="en-US" altLang="zh-CN" sz="2400" dirty="0" smtClean="0">
                <a:solidFill>
                  <a:srgbClr val="000000"/>
                </a:solidFill>
                <a:latin typeface="微软雅黑" pitchFamily="34" charset="-122"/>
                <a:ea typeface="微软雅黑" pitchFamily="34" charset="-122"/>
              </a:rPr>
              <a:t>11</a:t>
            </a:r>
            <a:r>
              <a:rPr lang="zh-CN" altLang="en-US" sz="2400" dirty="0" smtClean="0">
                <a:solidFill>
                  <a:srgbClr val="000000"/>
                </a:solidFill>
                <a:latin typeface="微软雅黑" pitchFamily="34" charset="-122"/>
                <a:ea typeface="微软雅黑" pitchFamily="34" charset="-122"/>
              </a:rPr>
              <a:t>亿美元（每天平均亏损</a:t>
            </a:r>
            <a:r>
              <a:rPr lang="en-US" altLang="zh-CN" sz="2400" dirty="0" smtClean="0">
                <a:solidFill>
                  <a:srgbClr val="000000"/>
                </a:solidFill>
                <a:latin typeface="微软雅黑" pitchFamily="34" charset="-122"/>
                <a:ea typeface="微软雅黑" pitchFamily="34" charset="-122"/>
              </a:rPr>
              <a:t>40-50</a:t>
            </a:r>
            <a:r>
              <a:rPr lang="zh-CN" altLang="en-US" sz="2400" dirty="0" smtClean="0">
                <a:solidFill>
                  <a:srgbClr val="000000"/>
                </a:solidFill>
                <a:latin typeface="微软雅黑" pitchFamily="34" charset="-122"/>
                <a:ea typeface="微软雅黑" pitchFamily="34" charset="-122"/>
              </a:rPr>
              <a:t>万美元）。</a:t>
            </a:r>
            <a:endParaRPr lang="zh-CN" altLang="en-US" sz="2400" dirty="0" smtClean="0">
              <a:solidFill>
                <a:srgbClr val="000000"/>
              </a:solidFill>
              <a:latin typeface="微软雅黑" pitchFamily="34" charset="-122"/>
              <a:ea typeface="微软雅黑" pitchFamily="34" charset="-122"/>
            </a:endParaRPr>
          </a:p>
          <a:p>
            <a:endParaRPr lang="zh-CN" altLang="en-US" dirty="0" smtClean="0">
              <a:ea typeface="宋体"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a:xfrm>
            <a:off x="539750" y="1052513"/>
            <a:ext cx="8229600" cy="1143000"/>
          </a:xfrm>
        </p:spPr>
        <p:txBody>
          <a:bodyPr/>
          <a:lstStyle/>
          <a:p>
            <a:pPr eaLnBrk="1" hangingPunct="1"/>
            <a:r>
              <a:rPr lang="zh-CN" altLang="en-US" sz="3200" b="1" smtClean="0">
                <a:ea typeface="黑体" pitchFamily="49" charset="-122"/>
              </a:rPr>
              <a:t>延伸阅读</a:t>
            </a:r>
            <a:endParaRPr lang="zh-CN" altLang="en-US" sz="3200" b="1" smtClean="0">
              <a:ea typeface="黑体" pitchFamily="49" charset="-122"/>
            </a:endParaRPr>
          </a:p>
        </p:txBody>
      </p:sp>
      <p:sp>
        <p:nvSpPr>
          <p:cNvPr id="37891" name="Rectangle 3"/>
          <p:cNvSpPr>
            <a:spLocks noGrp="1"/>
          </p:cNvSpPr>
          <p:nvPr>
            <p:ph type="body" idx="4294967295"/>
          </p:nvPr>
        </p:nvSpPr>
        <p:spPr>
          <a:xfrm>
            <a:off x="1044575" y="2349500"/>
            <a:ext cx="7777163" cy="3489325"/>
          </a:xfrm>
        </p:spPr>
        <p:txBody>
          <a:bodyPr/>
          <a:lstStyle/>
          <a:p>
            <a:pPr marL="0" indent="0" eaLnBrk="1" hangingPunct="1">
              <a:lnSpc>
                <a:spcPct val="150000"/>
              </a:lnSpc>
              <a:buFont typeface="Arial" charset="0"/>
              <a:buNone/>
            </a:pPr>
            <a:r>
              <a:rPr lang="en-US" altLang="zh-CN" sz="2400" b="1" dirty="0" smtClean="0"/>
              <a:t>1.《</a:t>
            </a:r>
            <a:r>
              <a:rPr lang="zh-CN" altLang="en-US" sz="2400" b="1" dirty="0" smtClean="0"/>
              <a:t>中国金融稳定报告</a:t>
            </a:r>
            <a:r>
              <a:rPr lang="en-US" altLang="zh-CN" sz="2400" b="1" dirty="0" smtClean="0"/>
              <a:t>》</a:t>
            </a:r>
            <a:r>
              <a:rPr lang="zh-CN" altLang="en-US" sz="2400" b="1" dirty="0" smtClean="0"/>
              <a:t>（</a:t>
            </a:r>
            <a:r>
              <a:rPr lang="en-US" altLang="zh-CN" sz="2400" b="1" dirty="0" smtClean="0"/>
              <a:t>2017</a:t>
            </a:r>
            <a:r>
              <a:rPr lang="zh-CN" altLang="en-US" sz="2400" b="1" dirty="0" smtClean="0"/>
              <a:t>），中国人民银行。</a:t>
            </a:r>
            <a:endParaRPr lang="zh-CN" altLang="en-US" sz="2400" b="1" dirty="0" smtClean="0"/>
          </a:p>
          <a:p>
            <a:pPr marL="0" indent="0" eaLnBrk="1" hangingPunct="1">
              <a:lnSpc>
                <a:spcPct val="150000"/>
              </a:lnSpc>
              <a:buFont typeface="Arial" charset="0"/>
              <a:buNone/>
            </a:pPr>
            <a:r>
              <a:rPr lang="en-US" altLang="zh-CN" sz="2400" b="1" dirty="0" smtClean="0"/>
              <a:t>2</a:t>
            </a:r>
            <a:r>
              <a:rPr lang="zh-CN" altLang="en-US" sz="2400" b="1" dirty="0" smtClean="0"/>
              <a:t>．</a:t>
            </a:r>
            <a:r>
              <a:rPr lang="en-US" altLang="zh-CN" sz="2400" b="1" dirty="0" smtClean="0"/>
              <a:t>《</a:t>
            </a:r>
            <a:r>
              <a:rPr lang="zh-CN" altLang="en-US" sz="2400" b="1" dirty="0" smtClean="0"/>
              <a:t>中国银行业运行报告</a:t>
            </a:r>
            <a:r>
              <a:rPr lang="en-US" altLang="zh-CN" sz="2400" b="1" dirty="0" smtClean="0"/>
              <a:t>》</a:t>
            </a:r>
            <a:r>
              <a:rPr lang="zh-CN" altLang="en-US" sz="2400" b="1" dirty="0" smtClean="0"/>
              <a:t>（</a:t>
            </a:r>
            <a:r>
              <a:rPr lang="en-US" altLang="zh-CN" sz="2400" b="1" dirty="0" smtClean="0"/>
              <a:t>2016</a:t>
            </a:r>
            <a:r>
              <a:rPr lang="zh-CN" altLang="en-US" sz="2400" b="1" dirty="0" smtClean="0"/>
              <a:t>），中国银行业监督管理委员。</a:t>
            </a:r>
            <a:endParaRPr lang="zh-CN" altLang="en-US" sz="2400" b="1" dirty="0" smtClean="0"/>
          </a:p>
          <a:p>
            <a:pPr marL="0" indent="0" eaLnBrk="1" hangingPunct="1">
              <a:lnSpc>
                <a:spcPct val="150000"/>
              </a:lnSpc>
              <a:buFont typeface="Arial" charset="0"/>
              <a:buNone/>
            </a:pPr>
            <a:r>
              <a:rPr lang="en-US" altLang="zh-CN" sz="2400" b="1" dirty="0" smtClean="0"/>
              <a:t>3</a:t>
            </a:r>
            <a:r>
              <a:rPr lang="zh-CN" altLang="en-US" sz="2400" b="1" dirty="0" smtClean="0"/>
              <a:t>．</a:t>
            </a:r>
            <a:r>
              <a:rPr lang="en-US" altLang="zh-CN" sz="2400" b="1" dirty="0" smtClean="0"/>
              <a:t>《《</a:t>
            </a:r>
            <a:r>
              <a:rPr lang="zh-CN" altLang="en-US" sz="2400" b="1" dirty="0" smtClean="0"/>
              <a:t>商业银行资本管理办法（试行）</a:t>
            </a:r>
            <a:r>
              <a:rPr lang="en-US" altLang="zh-CN" sz="2400" b="1" dirty="0" smtClean="0"/>
              <a:t>》</a:t>
            </a:r>
            <a:r>
              <a:rPr lang="zh-CN" altLang="en-US" sz="2400" b="1" dirty="0" smtClean="0"/>
              <a:t>，中国银行业监督管理委员。</a:t>
            </a:r>
            <a:endParaRPr lang="zh-CN" altLang="en-US" sz="2400" b="1"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内容占位符 3"/>
          <p:cNvSpPr>
            <a:spLocks noGrp="1"/>
          </p:cNvSpPr>
          <p:nvPr>
            <p:ph sz="half" idx="1"/>
          </p:nvPr>
        </p:nvSpPr>
        <p:spPr>
          <a:xfrm>
            <a:off x="533400" y="1066800"/>
            <a:ext cx="7543800" cy="685800"/>
          </a:xfrm>
          <a:ln w="34925">
            <a:solidFill>
              <a:srgbClr val="002060"/>
            </a:solidFill>
            <a:miter lim="800000"/>
          </a:ln>
        </p:spPr>
        <p:txBody>
          <a:bodyPr/>
          <a:lstStyle/>
          <a:p>
            <a:r>
              <a:rPr lang="zh-CN" altLang="en-US" sz="3600" smtClean="0">
                <a:solidFill>
                  <a:srgbClr val="FF3300"/>
                </a:solidFill>
                <a:latin typeface="微软雅黑" pitchFamily="34" charset="-122"/>
                <a:ea typeface="微软雅黑" pitchFamily="34" charset="-122"/>
              </a:rPr>
              <a:t>两家银行的结果会有什么不同呢？</a:t>
            </a:r>
            <a:endParaRPr lang="zh-CN" altLang="en-US" sz="3600" smtClean="0">
              <a:solidFill>
                <a:srgbClr val="FF3300"/>
              </a:solidFill>
              <a:latin typeface="微软雅黑" pitchFamily="34" charset="-122"/>
              <a:ea typeface="微软雅黑" pitchFamily="34" charset="-122"/>
            </a:endParaRPr>
          </a:p>
        </p:txBody>
      </p:sp>
      <p:sp>
        <p:nvSpPr>
          <p:cNvPr id="8" name="内容占位符 7"/>
          <p:cNvSpPr>
            <a:spLocks noGrp="1"/>
          </p:cNvSpPr>
          <p:nvPr>
            <p:ph sz="half" idx="2"/>
          </p:nvPr>
        </p:nvSpPr>
        <p:spPr>
          <a:xfrm>
            <a:off x="381000" y="2209800"/>
            <a:ext cx="2971800" cy="4114800"/>
          </a:xfrm>
          <a:ln w="34925">
            <a:solidFill>
              <a:srgbClr val="7030A0"/>
            </a:solidFill>
            <a:miter lim="800000"/>
          </a:ln>
        </p:spPr>
        <p:txBody>
          <a:bodyPr/>
          <a:lstStyle/>
          <a:p>
            <a:r>
              <a:rPr lang="zh-CN" altLang="en-US" smtClean="0">
                <a:solidFill>
                  <a:srgbClr val="002060"/>
                </a:solidFill>
                <a:latin typeface="微软雅黑" pitchFamily="34" charset="-122"/>
                <a:ea typeface="微软雅黑" pitchFamily="34" charset="-122"/>
                <a:cs typeface="楷体" pitchFamily="49" charset="-122"/>
              </a:rPr>
              <a:t>里森亏损的</a:t>
            </a:r>
            <a:r>
              <a:rPr lang="en-US" altLang="zh-CN" smtClean="0">
                <a:solidFill>
                  <a:srgbClr val="002060"/>
                </a:solidFill>
                <a:latin typeface="微软雅黑" pitchFamily="34" charset="-122"/>
                <a:ea typeface="微软雅黑" pitchFamily="34" charset="-122"/>
                <a:cs typeface="楷体" pitchFamily="49" charset="-122"/>
              </a:rPr>
              <a:t>13</a:t>
            </a:r>
            <a:r>
              <a:rPr lang="zh-CN" altLang="en-US" smtClean="0">
                <a:solidFill>
                  <a:srgbClr val="002060"/>
                </a:solidFill>
                <a:latin typeface="微软雅黑" pitchFamily="34" charset="-122"/>
                <a:ea typeface="微软雅黑" pitchFamily="34" charset="-122"/>
                <a:cs typeface="楷体" pitchFamily="49" charset="-122"/>
              </a:rPr>
              <a:t>亿美元，远远超过了巴林银行的老本（资本和准备金只有</a:t>
            </a:r>
            <a:r>
              <a:rPr lang="en-US" altLang="zh-CN" smtClean="0">
                <a:solidFill>
                  <a:srgbClr val="002060"/>
                </a:solidFill>
                <a:latin typeface="微软雅黑" pitchFamily="34" charset="-122"/>
                <a:ea typeface="微软雅黑" pitchFamily="34" charset="-122"/>
                <a:cs typeface="楷体" pitchFamily="49" charset="-122"/>
              </a:rPr>
              <a:t>8.6</a:t>
            </a:r>
            <a:r>
              <a:rPr lang="zh-CN" altLang="en-US" smtClean="0">
                <a:solidFill>
                  <a:srgbClr val="002060"/>
                </a:solidFill>
                <a:latin typeface="微软雅黑" pitchFamily="34" charset="-122"/>
                <a:ea typeface="微软雅黑" pitchFamily="34" charset="-122"/>
                <a:cs typeface="楷体" pitchFamily="49" charset="-122"/>
              </a:rPr>
              <a:t>亿美元），所以巴林银行只得破产倒闭。</a:t>
            </a:r>
            <a:endParaRPr lang="en-US" altLang="zh-CN" smtClean="0">
              <a:solidFill>
                <a:srgbClr val="002060"/>
              </a:solidFill>
              <a:latin typeface="微软雅黑" pitchFamily="34" charset="-122"/>
              <a:ea typeface="微软雅黑" pitchFamily="34" charset="-122"/>
              <a:cs typeface="楷体" pitchFamily="49" charset="-122"/>
            </a:endParaRPr>
          </a:p>
          <a:p>
            <a:endParaRPr lang="zh-CN" altLang="en-US" smtClean="0">
              <a:ea typeface="微软雅黑" pitchFamily="34" charset="-122"/>
              <a:cs typeface="楷体" pitchFamily="49" charset="-122"/>
            </a:endParaRPr>
          </a:p>
        </p:txBody>
      </p:sp>
      <p:sp>
        <p:nvSpPr>
          <p:cNvPr id="2" name="灯片编号占位符 1"/>
          <p:cNvSpPr txBox="1">
            <a:spLocks noGrp="1"/>
          </p:cNvSpPr>
          <p:nvPr/>
        </p:nvSpPr>
        <p:spPr bwMode="auto">
          <a:xfrm>
            <a:off x="3505200" y="6461125"/>
            <a:ext cx="2133600" cy="320675"/>
          </a:xfrm>
          <a:prstGeom prst="rect">
            <a:avLst/>
          </a:prstGeom>
          <a:noFill/>
          <a:ln>
            <a:miter lim="800000"/>
          </a:ln>
        </p:spPr>
        <p:txBody>
          <a:bodyPr/>
          <a:lstStyle/>
          <a:p>
            <a:pPr algn="ctr">
              <a:defRPr/>
            </a:pPr>
            <a:fld id="{4BA2E235-A7CC-4264-9B59-17C36B7F4311}" type="slidenum">
              <a:rPr lang="zh-CN" altLang="en-US" sz="1200">
                <a:latin typeface="+mj-lt"/>
              </a:rPr>
            </a:fld>
            <a:endParaRPr lang="en-US" sz="1200">
              <a:latin typeface="+mj-lt"/>
            </a:endParaRPr>
          </a:p>
        </p:txBody>
      </p:sp>
      <p:sp>
        <p:nvSpPr>
          <p:cNvPr id="9" name="内容占位符 7"/>
          <p:cNvSpPr txBox="1"/>
          <p:nvPr/>
        </p:nvSpPr>
        <p:spPr bwMode="auto">
          <a:xfrm>
            <a:off x="3581400" y="2209800"/>
            <a:ext cx="4495800" cy="4114800"/>
          </a:xfrm>
          <a:prstGeom prst="rect">
            <a:avLst/>
          </a:prstGeom>
          <a:noFill/>
          <a:ln w="34925">
            <a:solidFill>
              <a:srgbClr val="00B050"/>
            </a:solidFill>
            <a:miter lim="800000"/>
          </a:ln>
        </p:spPr>
        <p:txBody>
          <a:bodyPr/>
          <a:lstStyle/>
          <a:p>
            <a:pPr marL="342900" indent="-342900" eaLnBrk="0" hangingPunct="0">
              <a:spcBef>
                <a:spcPct val="20000"/>
              </a:spcBef>
              <a:buClr>
                <a:schemeClr val="hlink"/>
              </a:buClr>
              <a:buFont typeface="Wingdings" charset="2"/>
              <a:buChar char="v"/>
              <a:defRPr/>
            </a:pPr>
            <a:r>
              <a:rPr lang="zh-CN" altLang="en-US" sz="2800" b="1" dirty="0">
                <a:solidFill>
                  <a:srgbClr val="002060"/>
                </a:solidFill>
                <a:latin typeface="微软雅黑" pitchFamily="34" charset="-122"/>
                <a:ea typeface="微软雅黑" pitchFamily="34" charset="-122"/>
                <a:cs typeface="楷体" pitchFamily="49" charset="-122"/>
              </a:rPr>
              <a:t>井口俊英亏损的</a:t>
            </a:r>
            <a:r>
              <a:rPr lang="en-US" altLang="zh-CN" sz="2800" b="1" dirty="0">
                <a:solidFill>
                  <a:srgbClr val="002060"/>
                </a:solidFill>
                <a:latin typeface="微软雅黑" pitchFamily="34" charset="-122"/>
                <a:ea typeface="微软雅黑" pitchFamily="34" charset="-122"/>
                <a:cs typeface="楷体" pitchFamily="49" charset="-122"/>
              </a:rPr>
              <a:t>11</a:t>
            </a:r>
            <a:r>
              <a:rPr lang="zh-CN" altLang="en-US" sz="2800" b="1" dirty="0">
                <a:solidFill>
                  <a:srgbClr val="002060"/>
                </a:solidFill>
                <a:latin typeface="微软雅黑" pitchFamily="34" charset="-122"/>
                <a:ea typeface="微软雅黑" pitchFamily="34" charset="-122"/>
                <a:cs typeface="楷体" pitchFamily="49" charset="-122"/>
              </a:rPr>
              <a:t>亿美元才相当于大和银行资本金的</a:t>
            </a:r>
            <a:r>
              <a:rPr lang="en-US" altLang="zh-CN" sz="2800" b="1" dirty="0">
                <a:solidFill>
                  <a:srgbClr val="002060"/>
                </a:solidFill>
                <a:latin typeface="微软雅黑" pitchFamily="34" charset="-122"/>
                <a:ea typeface="微软雅黑" pitchFamily="34" charset="-122"/>
                <a:cs typeface="楷体" pitchFamily="49" charset="-122"/>
              </a:rPr>
              <a:t>1/7-1/8</a:t>
            </a:r>
            <a:r>
              <a:rPr lang="zh-CN" altLang="en-US" sz="2800" b="1" dirty="0">
                <a:solidFill>
                  <a:srgbClr val="002060"/>
                </a:solidFill>
                <a:latin typeface="微软雅黑" pitchFamily="34" charset="-122"/>
                <a:ea typeface="微软雅黑" pitchFamily="34" charset="-122"/>
                <a:cs typeface="楷体" pitchFamily="49" charset="-122"/>
              </a:rPr>
              <a:t>，所以该行董事长、行长十分有把握的宣布，大和银行的生存绝无问题。但大和银行所得到的惩罚也是异乎寻常的沉重。</a:t>
            </a:r>
            <a:r>
              <a:rPr lang="en-US" altLang="zh-CN" sz="2800" b="1" dirty="0">
                <a:solidFill>
                  <a:srgbClr val="002060"/>
                </a:solidFill>
                <a:latin typeface="微软雅黑" pitchFamily="34" charset="-122"/>
                <a:ea typeface="微软雅黑" pitchFamily="34" charset="-122"/>
                <a:cs typeface="楷体" pitchFamily="49" charset="-122"/>
              </a:rPr>
              <a:t>18</a:t>
            </a:r>
            <a:r>
              <a:rPr lang="zh-CN" altLang="en-US" sz="2800" b="1" dirty="0">
                <a:solidFill>
                  <a:srgbClr val="002060"/>
                </a:solidFill>
                <a:latin typeface="微软雅黑" pitchFamily="34" charset="-122"/>
                <a:ea typeface="微软雅黑" pitchFamily="34" charset="-122"/>
                <a:cs typeface="楷体" pitchFamily="49" charset="-122"/>
              </a:rPr>
              <a:t>家机构全部驱除并罚款</a:t>
            </a:r>
            <a:r>
              <a:rPr lang="en-US" altLang="zh-CN" sz="2800" b="1" dirty="0">
                <a:solidFill>
                  <a:srgbClr val="002060"/>
                </a:solidFill>
                <a:latin typeface="微软雅黑" pitchFamily="34" charset="-122"/>
                <a:ea typeface="微软雅黑" pitchFamily="34" charset="-122"/>
                <a:cs typeface="楷体" pitchFamily="49" charset="-122"/>
              </a:rPr>
              <a:t>3.4</a:t>
            </a:r>
            <a:r>
              <a:rPr lang="zh-CN" altLang="en-US" sz="2800" b="1" dirty="0">
                <a:solidFill>
                  <a:srgbClr val="002060"/>
                </a:solidFill>
                <a:latin typeface="微软雅黑" pitchFamily="34" charset="-122"/>
                <a:ea typeface="微软雅黑" pitchFamily="34" charset="-122"/>
                <a:cs typeface="楷体" pitchFamily="49" charset="-122"/>
              </a:rPr>
              <a:t>亿美元。</a:t>
            </a:r>
            <a:endParaRPr lang="en-US" altLang="zh-CN" sz="2800" b="1" dirty="0">
              <a:solidFill>
                <a:srgbClr val="002060"/>
              </a:solidFill>
              <a:latin typeface="微软雅黑" pitchFamily="34" charset="-122"/>
              <a:ea typeface="微软雅黑" pitchFamily="34" charset="-122"/>
              <a:cs typeface="楷体" pitchFamily="49" charset="-122"/>
            </a:endParaRPr>
          </a:p>
          <a:p>
            <a:pPr marL="342900" indent="-342900" eaLnBrk="0" hangingPunct="0">
              <a:spcBef>
                <a:spcPct val="20000"/>
              </a:spcBef>
              <a:buClr>
                <a:schemeClr val="hlink"/>
              </a:buClr>
              <a:buFont typeface="Wingdings" charset="2"/>
              <a:buChar char="v"/>
              <a:defRPr/>
            </a:pPr>
            <a:endParaRPr lang="zh-CN" altLang="en-US" sz="2800" b="1" kern="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linds(horizontal)">
                                      <p:cBhvr>
                                        <p:cTn id="7" dur="500"/>
                                        <p:tgtEl>
                                          <p:spTgt spid="225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532">
                                            <p:txEl>
                                              <p:pRg st="0" end="0"/>
                                            </p:txEl>
                                          </p:spTgt>
                                        </p:tgtEl>
                                        <p:attrNameLst>
                                          <p:attrName>style.visibility</p:attrName>
                                        </p:attrNameLst>
                                      </p:cBhvr>
                                      <p:to>
                                        <p:strVal val="visible"/>
                                      </p:to>
                                    </p:set>
                                    <p:animEffect transition="in" filter="blinds(horizontal)">
                                      <p:cBhvr>
                                        <p:cTn id="10" dur="500"/>
                                        <p:tgtEl>
                                          <p:spTgt spid="2253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500"/>
                                        <p:tgtEl>
                                          <p:spTgt spid="8"/>
                                        </p:tgtEl>
                                      </p:cBhvr>
                                    </p:animEffect>
                                  </p:childTnLst>
                                </p:cTn>
                              </p:par>
                            </p:childTnLst>
                          </p:cTn>
                        </p:par>
                        <p:par>
                          <p:cTn id="16" fill="hold">
                            <p:stCondLst>
                              <p:cond delay="500"/>
                            </p:stCondLst>
                            <p:childTnLst>
                              <p:par>
                                <p:cTn id="17" presetID="8" presetClass="entr" presetSubtype="16"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amond(in)">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heckerboard(across)">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build="p"/>
      <p:bldP spid="8" grpId="0" animBg="1" build="p"/>
      <p:bldP spid="9" grpId="0" animBg="1"/>
    </p:bldLst>
  </p:timing>
</p:sld>
</file>

<file path=ppt/tags/tag1.xml><?xml version="1.0" encoding="utf-8"?>
<p:tagLst xmlns:p="http://schemas.openxmlformats.org/presentationml/2006/main">
  <p:tag name="KSO_WM_TEMPLATE_CATEGORY" val="preset"/>
  <p:tag name="KSO_WM_TEMPLATE_INDEX" val="22"/>
  <p:tag name="KSO_WM_TAG_VERSION" val="1.0"/>
  <p:tag name="KSO_WM_SLIDE_ID" val="preset22_1"/>
  <p:tag name="KSO_WM_SLIDE_INDEX" val="1"/>
  <p:tag name="KSO_WM_SLIDE_ITEM_CNT" val="2"/>
  <p:tag name="KSO_WM_SLIDE_LAYOUT" val="a_b"/>
  <p:tag name="KSO_WM_SLIDE_LAYOUT_CNT" val="1_1"/>
  <p:tag name="KSO_WM_SLIDE_TYPE" val="title"/>
  <p:tag name="KSO_WM_BEAUTIFY_FLAG" val="#wm#"/>
</p:tagLst>
</file>

<file path=ppt/tags/tag2.xml><?xml version="1.0" encoding="utf-8"?>
<p:tagLst xmlns:p="http://schemas.openxmlformats.org/presentationml/2006/main">
  <p:tag name="KSO_WM_TEMPLATE_CATEGORY" val="preset"/>
  <p:tag name="KSO_WM_TEMPLATE_INDEX" val="22"/>
  <p:tag name="KSO_WM_TAG_VERSION" val="1.0"/>
  <p:tag name="KSO_WM_SLIDE_ID" val="preset22_1"/>
  <p:tag name="KSO_WM_SLIDE_INDEX" val="1"/>
  <p:tag name="KSO_WM_SLIDE_ITEM_CNT" val="2"/>
  <p:tag name="KSO_WM_SLIDE_LAYOUT" val="a_b"/>
  <p:tag name="KSO_WM_SLIDE_LAYOUT_CNT" val="1_1"/>
  <p:tag name="KSO_WM_SLIDE_TYPE" val="title"/>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全屏显示(4:3)</PresentationFormat>
  <Paragraphs>680</Paragraphs>
  <Slides>0</Slides>
  <Notes>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100" baseType="lpstr">
      <vt:lpstr>Arial</vt:lpstr>
      <vt:lpstr>宋体</vt:lpstr>
      <vt:lpstr>Wingdings</vt:lpstr>
      <vt:lpstr>仿宋</vt:lpstr>
      <vt:lpstr>华文楷体</vt:lpstr>
      <vt:lpstr>黑体</vt:lpstr>
      <vt:lpstr>华文新魏</vt:lpstr>
      <vt:lpstr>Times New Roman</vt:lpstr>
      <vt:lpstr>Calibri</vt:lpstr>
      <vt:lpstr>微软雅黑</vt:lpstr>
      <vt:lpstr>楷体</vt:lpstr>
      <vt:lpstr>Verdana</vt:lpstr>
      <vt:lpstr>方正姚体</vt:lpstr>
      <vt:lpstr>楷体_GB2312</vt:lpstr>
      <vt:lpstr>DFKai-SB</vt:lpstr>
      <vt:lpstr>华文行楷</vt:lpstr>
      <vt:lpstr>仿宋_GB2312</vt:lpstr>
      <vt:lpstr>Arial Rounded MT Bold</vt:lpstr>
      <vt:lpstr>Office 主题​​</vt:lpstr>
      <vt:lpstr>Equation.DSMT4</vt:lpstr>
      <vt:lpstr>PowerPoint 演示文稿</vt:lpstr>
      <vt:lpstr>第九章 资本金管理</vt:lpstr>
      <vt:lpstr>第一节  资本金的构成与功能 </vt:lpstr>
      <vt:lpstr>PowerPoint 演示文稿</vt:lpstr>
      <vt:lpstr>  新《公司法》以及商务部对于公司最低注册资本的要求</vt:lpstr>
      <vt:lpstr>   各国商业银行注册资本数额规定</vt:lpstr>
      <vt:lpstr>PowerPoint 演示文稿</vt:lpstr>
      <vt:lpstr>银行资本是商业银行防止非预期损失、应对风险的“减震器”</vt:lpstr>
      <vt:lpstr>PowerPoint 演示文稿</vt:lpstr>
      <vt:lpstr>两个案例给你什么启示呢？</vt:lpstr>
      <vt:lpstr>PowerPoint 演示文稿</vt:lpstr>
      <vt:lpstr>&lt;&lt;巴塞尔协议&gt;&gt;与商业银行资本金管理</vt:lpstr>
      <vt:lpstr>PowerPoint 演示文稿</vt:lpstr>
      <vt:lpstr>PowerPoint 演示文稿</vt:lpstr>
      <vt:lpstr>PowerPoint 演示文稿</vt:lpstr>
      <vt:lpstr>《巴塞尔协议I》的基本内容</vt:lpstr>
      <vt:lpstr>（1）划分资本</vt:lpstr>
      <vt:lpstr>（2）规定资产的风险权重</vt:lpstr>
      <vt:lpstr>PowerPoint 演示文稿</vt:lpstr>
      <vt:lpstr>（3）规定商业银行资本充足率的最低标准</vt:lpstr>
      <vt:lpstr>(4)过渡期安排 </vt:lpstr>
      <vt:lpstr>产生背景</vt:lpstr>
      <vt:lpstr>《新巴塞尔资本协议》内容</vt:lpstr>
      <vt:lpstr>《新巴塞尔资本协议》的三大支柱</vt:lpstr>
      <vt:lpstr>第一支柱：最低资本要求</vt:lpstr>
      <vt:lpstr>第二支柱： 监管当局的监督检查</vt:lpstr>
      <vt:lpstr>第三支柱：市场纪律或市场约束</vt:lpstr>
      <vt:lpstr>PowerPoint 演示文稿</vt:lpstr>
      <vt:lpstr>过渡期的安排</vt:lpstr>
      <vt:lpstr>PowerPoint 演示文稿</vt:lpstr>
      <vt:lpstr>《巴塞尔资本协议Ⅲ 》的产生背景</vt:lpstr>
      <vt:lpstr>《巴塞尔协议Ⅲ》的核心内容</vt:lpstr>
      <vt:lpstr>《巴塞尔协议III》的影响</vt:lpstr>
      <vt:lpstr>（三）中国监管角度</vt:lpstr>
      <vt:lpstr>PowerPoint 演示文稿</vt:lpstr>
      <vt:lpstr>PowerPoint 演示文稿</vt:lpstr>
      <vt:lpstr>《新巴塞尔资本协议》对我国银行业风险资本监管的意义</vt:lpstr>
      <vt:lpstr>PowerPoint 演示文稿</vt:lpstr>
      <vt:lpstr>资本对银行经营管理的意义 </vt:lpstr>
      <vt:lpstr>第二节 资本充足性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（一）内源资本的策略</vt:lpstr>
      <vt:lpstr>内源资本的优点及缺点</vt:lpstr>
      <vt:lpstr>PowerPoint 演示文稿</vt:lpstr>
      <vt:lpstr>二、外源资本的策略</vt:lpstr>
      <vt:lpstr>1、发行普通股</vt:lpstr>
      <vt:lpstr>普通股成本</vt:lpstr>
      <vt:lpstr>PowerPoint 演示文稿</vt:lpstr>
      <vt:lpstr>PowerPoint 演示文稿</vt:lpstr>
      <vt:lpstr>PowerPoint 演示文稿</vt:lpstr>
      <vt:lpstr>PowerPoint 演示文稿</vt:lpstr>
      <vt:lpstr>PowerPoint 演示文稿</vt:lpstr>
      <vt:lpstr>资本筹集策略的具体选择：</vt:lpstr>
      <vt:lpstr>第四节  经济资本管理</vt:lpstr>
      <vt:lpstr>银行资本的含义</vt:lpstr>
      <vt:lpstr>会计（账面）资本</vt:lpstr>
      <vt:lpstr>法定（监管）资本</vt:lpstr>
      <vt:lpstr>经济资本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延伸阅读</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leo</dc:creator>
  <cp:lastModifiedBy>安奕坤的iPad</cp:lastModifiedBy>
  <cp:revision>73</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D2F5E741B3B6E69F015CA26027DEB1B2</vt:lpwstr>
  </property>
  <property fmtid="{D5CDD505-2E9C-101B-9397-08002B2CF9AE}" pid="3" name="KSOProductBuildVer">
    <vt:lpwstr>2052-11.7.0</vt:lpwstr>
  </property>
</Properties>
</file>